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Default Extension="tiff" ContentType="image/tif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25" r:id="rId1"/>
  </p:sldMasterIdLst>
  <p:notesMasterIdLst>
    <p:notesMasterId r:id="rId81"/>
  </p:notesMasterIdLst>
  <p:sldIdLst>
    <p:sldId id="257" r:id="rId2"/>
    <p:sldId id="261" r:id="rId3"/>
    <p:sldId id="262" r:id="rId4"/>
    <p:sldId id="259" r:id="rId5"/>
    <p:sldId id="260" r:id="rId6"/>
    <p:sldId id="263"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17" r:id="rId50"/>
    <p:sldId id="331" r:id="rId51"/>
    <p:sldId id="332" r:id="rId52"/>
    <p:sldId id="333" r:id="rId53"/>
    <p:sldId id="334" r:id="rId54"/>
    <p:sldId id="335" r:id="rId55"/>
    <p:sldId id="336" r:id="rId56"/>
    <p:sldId id="337" r:id="rId57"/>
    <p:sldId id="329" r:id="rId58"/>
    <p:sldId id="307" r:id="rId59"/>
    <p:sldId id="308" r:id="rId60"/>
    <p:sldId id="309" r:id="rId61"/>
    <p:sldId id="310" r:id="rId62"/>
    <p:sldId id="311" r:id="rId63"/>
    <p:sldId id="312" r:id="rId64"/>
    <p:sldId id="313" r:id="rId65"/>
    <p:sldId id="314" r:id="rId66"/>
    <p:sldId id="315" r:id="rId67"/>
    <p:sldId id="316" r:id="rId68"/>
    <p:sldId id="330" r:id="rId69"/>
    <p:sldId id="318" r:id="rId70"/>
    <p:sldId id="320" r:id="rId71"/>
    <p:sldId id="321" r:id="rId72"/>
    <p:sldId id="322" r:id="rId73"/>
    <p:sldId id="323" r:id="rId74"/>
    <p:sldId id="324" r:id="rId75"/>
    <p:sldId id="325" r:id="rId76"/>
    <p:sldId id="326" r:id="rId77"/>
    <p:sldId id="327" r:id="rId78"/>
    <p:sldId id="338" r:id="rId79"/>
    <p:sldId id="328" r:id="rId8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Objects="1">
      <p:cViewPr varScale="1">
        <p:scale>
          <a:sx n="69" d="100"/>
          <a:sy n="69" d="100"/>
        </p:scale>
        <p:origin x="-139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96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B354F3-4846-E447-950E-92059C7DD004}" type="datetimeFigureOut">
              <a:rPr lang="en-US" smtClean="0"/>
              <a:pPr/>
              <a:t>8/3/2010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E514FA-ABC1-E744-AEA0-58B2CD024FCD}" type="slidenum">
              <a:rPr lang="en-US" smtClean="0"/>
              <a:pPr/>
              <a:t>‹N›</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9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B84D5F7-DADD-4740-8F2E-A817169D85F8}" type="slidenum">
              <a:rPr lang="en-US">
                <a:ea typeface="ＭＳ Ｐゴシック" charset="-128"/>
                <a:cs typeface="ＭＳ Ｐゴシック" charset="-128"/>
              </a:rPr>
              <a:pPr fontAlgn="base">
                <a:spcBef>
                  <a:spcPct val="0"/>
                </a:spcBef>
                <a:spcAft>
                  <a:spcPct val="0"/>
                </a:spcAft>
              </a:pPr>
              <a:t>1</a:t>
            </a:fld>
            <a:endParaRPr lang="en-US">
              <a:ea typeface="ＭＳ Ｐゴシック" charset="-128"/>
              <a:cs typeface="ＭＳ Ｐゴシック" charset="-128"/>
            </a:endParaRPr>
          </a:p>
        </p:txBody>
      </p:sp>
      <p:sp>
        <p:nvSpPr>
          <p:cNvPr id="19461" name="Header Placeholder 4"/>
          <p:cNvSpPr>
            <a:spLocks noGrp="1"/>
          </p:cNvSpPr>
          <p:nvPr>
            <p:ph type="hdr" sz="quarter"/>
          </p:nvPr>
        </p:nvSpPr>
        <p:spPr bwMode="auto">
          <a:noFill/>
          <a:ln>
            <a:miter lim="800000"/>
            <a:headEnd/>
            <a:tailEnd/>
          </a:ln>
        </p:spPr>
        <p:txBody>
          <a:bodyPr/>
          <a:lstStyle/>
          <a:p>
            <a:r>
              <a:rPr lang="en-US"/>
              <a:t>UNIVERSIDAD DE MONTERREY/ ISPEF/ UNIVERSIDAD DE FLORENCIA Problemas de Aprendizaje: Lógica Emocional, Inteligencias Múltiples y Estilos Cognitivos en el Desarrollo Educativo de Aprendizaje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FC38BA-5C01-C64B-B8C6-D6D059495A5F}" type="slidenum">
              <a:rPr lang="en-US">
                <a:ea typeface="ＭＳ Ｐゴシック" charset="-128"/>
                <a:cs typeface="ＭＳ Ｐゴシック" charset="-128"/>
              </a:rPr>
              <a:pPr fontAlgn="base">
                <a:spcBef>
                  <a:spcPct val="0"/>
                </a:spcBef>
                <a:spcAft>
                  <a:spcPct val="0"/>
                </a:spcAft>
              </a:pPr>
              <a:t>3</a:t>
            </a:fld>
            <a:endParaRPr lang="en-US">
              <a:ea typeface="ＭＳ Ｐゴシック" charset="-128"/>
              <a:cs typeface="ＭＳ Ｐゴシック" charset="-128"/>
            </a:endParaRPr>
          </a:p>
        </p:txBody>
      </p:sp>
      <p:sp>
        <p:nvSpPr>
          <p:cNvPr id="22533" name="Header Placeholder 4"/>
          <p:cNvSpPr>
            <a:spLocks noGrp="1"/>
          </p:cNvSpPr>
          <p:nvPr>
            <p:ph type="hdr" sz="quarter"/>
          </p:nvPr>
        </p:nvSpPr>
        <p:spPr bwMode="auto">
          <a:noFill/>
          <a:ln>
            <a:miter lim="800000"/>
            <a:headEnd/>
            <a:tailEnd/>
          </a:ln>
        </p:spPr>
        <p:txBody>
          <a:bodyPr/>
          <a:lstStyle/>
          <a:p>
            <a:r>
              <a:rPr lang="en-US"/>
              <a:t>UNIVERSIDAD DE MONTERREY/ ISPEF/ UNIVERSIDAD DE FLORENCIA Problemas de Aprendizaje: Lógica Emocional, Inteligencias Múltiples y Estilos Cognitivos en el Desarrollo Educativo de Aprendizaje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FC38BA-5C01-C64B-B8C6-D6D059495A5F}" type="slidenum">
              <a:rPr lang="en-US">
                <a:ea typeface="ＭＳ Ｐゴシック" charset="-128"/>
                <a:cs typeface="ＭＳ Ｐゴシック" charset="-128"/>
              </a:rPr>
              <a:pPr fontAlgn="base">
                <a:spcBef>
                  <a:spcPct val="0"/>
                </a:spcBef>
                <a:spcAft>
                  <a:spcPct val="0"/>
                </a:spcAft>
              </a:pPr>
              <a:t>4</a:t>
            </a:fld>
            <a:endParaRPr lang="en-US">
              <a:ea typeface="ＭＳ Ｐゴシック" charset="-128"/>
              <a:cs typeface="ＭＳ Ｐゴシック" charset="-128"/>
            </a:endParaRPr>
          </a:p>
        </p:txBody>
      </p:sp>
      <p:sp>
        <p:nvSpPr>
          <p:cNvPr id="22533" name="Header Placeholder 4"/>
          <p:cNvSpPr>
            <a:spLocks noGrp="1"/>
          </p:cNvSpPr>
          <p:nvPr>
            <p:ph type="hdr" sz="quarter"/>
          </p:nvPr>
        </p:nvSpPr>
        <p:spPr bwMode="auto">
          <a:noFill/>
          <a:ln>
            <a:miter lim="800000"/>
            <a:headEnd/>
            <a:tailEnd/>
          </a:ln>
        </p:spPr>
        <p:txBody>
          <a:bodyPr/>
          <a:lstStyle/>
          <a:p>
            <a:r>
              <a:rPr lang="en-US"/>
              <a:t>UNIVERSIDAD DE MONTERREY/ ISPEF/ UNIVERSIDAD DE FLORENCIA Problemas de Aprendizaje: Lógica Emocional, Inteligencias Múltiples y Estilos Cognitivos en el Desarrollo Educativo de Aprendizaje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5" name="4 Marcador de encabezado"/>
          <p:cNvSpPr>
            <a:spLocks noGrp="1"/>
          </p:cNvSpPr>
          <p:nvPr>
            <p:ph type="hdr" sz="quarter" idx="10"/>
          </p:nvPr>
        </p:nvSpPr>
        <p:spPr/>
        <p:txBody>
          <a:bodyPr/>
          <a:lstStyle/>
          <a:p>
            <a:r>
              <a:rPr lang="es-MX" smtClean="0"/>
              <a:t>Universidad de Monterrey   Problemas de Aprendizaje</a:t>
            </a:r>
            <a:endParaRPr lang="es-MX"/>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5" name="4 Marcador de encabezado"/>
          <p:cNvSpPr>
            <a:spLocks noGrp="1"/>
          </p:cNvSpPr>
          <p:nvPr>
            <p:ph type="hdr" sz="quarter" idx="10"/>
          </p:nvPr>
        </p:nvSpPr>
        <p:spPr/>
        <p:txBody>
          <a:bodyPr/>
          <a:lstStyle/>
          <a:p>
            <a:r>
              <a:rPr lang="es-MX" smtClean="0"/>
              <a:t>Universidad de Monterrey   Problemas de Aprendizaje</a:t>
            </a:r>
            <a:endParaRPr lang="es-MX"/>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noProof="0" dirty="0"/>
          </a:p>
        </p:txBody>
      </p:sp>
      <p:sp>
        <p:nvSpPr>
          <p:cNvPr id="4" name="3 Marcador de encabezado"/>
          <p:cNvSpPr>
            <a:spLocks noGrp="1"/>
          </p:cNvSpPr>
          <p:nvPr>
            <p:ph type="hdr" sz="quarter" idx="10"/>
          </p:nvPr>
        </p:nvSpPr>
        <p:spPr/>
        <p:txBody>
          <a:bodyPr/>
          <a:lstStyle/>
          <a:p>
            <a:r>
              <a:rPr lang="es-MX" smtClean="0"/>
              <a:t>Universidad de Monterrey   Problemas de Aprendizaje</a:t>
            </a:r>
            <a:endParaRPr lang="es-MX"/>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s-ES_tradnl"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_tradnl" smtClean="0"/>
              <a:t>Click to edit Master subtitle style</a:t>
            </a:r>
            <a:endParaRPr kumimoji="0" lang="en-US"/>
          </a:p>
        </p:txBody>
      </p:sp>
      <p:sp>
        <p:nvSpPr>
          <p:cNvPr id="30" name="Date Placeholder 29"/>
          <p:cNvSpPr>
            <a:spLocks noGrp="1"/>
          </p:cNvSpPr>
          <p:nvPr>
            <p:ph type="dt" sz="half" idx="10"/>
          </p:nvPr>
        </p:nvSpPr>
        <p:spPr/>
        <p:txBody>
          <a:bodyPr/>
          <a:lstStyle/>
          <a:p>
            <a:fld id="{1A527FD8-E05E-214A-AC16-7C9D35AF72C3}" type="datetimeFigureOut">
              <a:rPr lang="en-US" smtClean="0"/>
              <a:pPr/>
              <a:t>8/3/2010</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DB0E4600-0381-4CF3-88F2-7ED7D2E3F9C8}"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_tradnl"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s-ES_tradnl" smtClean="0"/>
              <a:t>Click to edit Master text styles</a:t>
            </a:r>
          </a:p>
          <a:p>
            <a:pPr lvl="1" eaLnBrk="1" latinLnBrk="0" hangingPunct="1"/>
            <a:r>
              <a:rPr lang="es-ES_tradnl" smtClean="0"/>
              <a:t>Second level</a:t>
            </a:r>
          </a:p>
          <a:p>
            <a:pPr lvl="2" eaLnBrk="1" latinLnBrk="0" hangingPunct="1"/>
            <a:r>
              <a:rPr lang="es-ES_tradnl" smtClean="0"/>
              <a:t>Third level</a:t>
            </a:r>
          </a:p>
          <a:p>
            <a:pPr lvl="3" eaLnBrk="1" latinLnBrk="0" hangingPunct="1"/>
            <a:r>
              <a:rPr lang="es-ES_tradnl" smtClean="0"/>
              <a:t>Fourth level</a:t>
            </a:r>
          </a:p>
          <a:p>
            <a:pPr lvl="4" eaLnBrk="1" latinLnBrk="0" hangingPunct="1"/>
            <a:r>
              <a:rPr lang="es-ES_tradnl" smtClean="0"/>
              <a:t>Fifth level</a:t>
            </a:r>
            <a:endParaRPr kumimoji="0" lang="en-US"/>
          </a:p>
        </p:txBody>
      </p:sp>
      <p:sp>
        <p:nvSpPr>
          <p:cNvPr id="4" name="Date Placeholder 3"/>
          <p:cNvSpPr>
            <a:spLocks noGrp="1"/>
          </p:cNvSpPr>
          <p:nvPr>
            <p:ph type="dt" sz="half" idx="10"/>
          </p:nvPr>
        </p:nvSpPr>
        <p:spPr/>
        <p:txBody>
          <a:bodyPr/>
          <a:lstStyle/>
          <a:p>
            <a:fld id="{1A527FD8-E05E-214A-AC16-7C9D35AF72C3}" type="datetimeFigureOut">
              <a:rPr lang="en-US" smtClean="0"/>
              <a:pPr/>
              <a:t>8/3/2010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E99D84-68BB-2D45-8EDE-ECBF47CB8C24}"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s-ES_tradnl"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s-ES_tradnl" smtClean="0"/>
              <a:t>Click to edit Master text styles</a:t>
            </a:r>
          </a:p>
          <a:p>
            <a:pPr lvl="1" eaLnBrk="1" latinLnBrk="0" hangingPunct="1"/>
            <a:r>
              <a:rPr lang="es-ES_tradnl" smtClean="0"/>
              <a:t>Second level</a:t>
            </a:r>
          </a:p>
          <a:p>
            <a:pPr lvl="2" eaLnBrk="1" latinLnBrk="0" hangingPunct="1"/>
            <a:r>
              <a:rPr lang="es-ES_tradnl" smtClean="0"/>
              <a:t>Third level</a:t>
            </a:r>
          </a:p>
          <a:p>
            <a:pPr lvl="3" eaLnBrk="1" latinLnBrk="0" hangingPunct="1"/>
            <a:r>
              <a:rPr lang="es-ES_tradnl" smtClean="0"/>
              <a:t>Fourth level</a:t>
            </a:r>
          </a:p>
          <a:p>
            <a:pPr lvl="4" eaLnBrk="1" latinLnBrk="0" hangingPunct="1"/>
            <a:r>
              <a:rPr lang="es-ES_tradnl" smtClean="0"/>
              <a:t>Fifth level</a:t>
            </a:r>
            <a:endParaRPr kumimoji="0" lang="en-US"/>
          </a:p>
        </p:txBody>
      </p:sp>
      <p:sp>
        <p:nvSpPr>
          <p:cNvPr id="4" name="Date Placeholder 3"/>
          <p:cNvSpPr>
            <a:spLocks noGrp="1"/>
          </p:cNvSpPr>
          <p:nvPr>
            <p:ph type="dt" sz="half" idx="10"/>
          </p:nvPr>
        </p:nvSpPr>
        <p:spPr/>
        <p:txBody>
          <a:bodyPr/>
          <a:lstStyle/>
          <a:p>
            <a:fld id="{1A527FD8-E05E-214A-AC16-7C9D35AF72C3}" type="datetimeFigureOut">
              <a:rPr lang="en-US" smtClean="0"/>
              <a:pPr/>
              <a:t>8/3/2010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E99D84-68BB-2D45-8EDE-ECBF47CB8C24}" type="slidenum">
              <a:rPr lang="en-US" smtClean="0"/>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a:p>
        </p:txBody>
      </p:sp>
      <p:sp>
        <p:nvSpPr>
          <p:cNvPr id="5" name="Date Placeholder 4"/>
          <p:cNvSpPr>
            <a:spLocks noGrp="1"/>
          </p:cNvSpPr>
          <p:nvPr>
            <p:ph type="dt" sz="half" idx="10"/>
          </p:nvPr>
        </p:nvSpPr>
        <p:spPr/>
        <p:txBody>
          <a:bodyPr/>
          <a:lstStyle/>
          <a:p>
            <a:fld id="{4CF3D44A-261A-41C0-8141-BE56C7408A54}" type="datetime1">
              <a:rPr lang="en-US" smtClean="0"/>
              <a:pPr/>
              <a:t>8/3/2010</a:t>
            </a:fld>
            <a:endParaRPr lang="en-US"/>
          </a:p>
        </p:txBody>
      </p:sp>
      <p:sp>
        <p:nvSpPr>
          <p:cNvPr id="6" name="Footer Placeholder 5"/>
          <p:cNvSpPr>
            <a:spLocks noGrp="1"/>
          </p:cNvSpPr>
          <p:nvPr>
            <p:ph type="ftr" sz="quarter" idx="11"/>
          </p:nvPr>
        </p:nvSpPr>
        <p:spPr/>
        <p:txBody>
          <a:bodyPr/>
          <a:lstStyle/>
          <a:p>
            <a:r>
              <a:rPr lang="en-US" smtClean="0"/>
              <a:t>Daniela Villarreal, Mariana Peña, Beatriz Elizondo, Aurora Frías, Jessica Terrazas, Mónica García.          Profesor: Fausto Presutti</a:t>
            </a:r>
            <a:endParaRPr lang="en-US"/>
          </a:p>
        </p:txBody>
      </p:sp>
      <p:sp>
        <p:nvSpPr>
          <p:cNvPr id="7" name="Slide Number Placeholder 6"/>
          <p:cNvSpPr>
            <a:spLocks noGrp="1"/>
          </p:cNvSpPr>
          <p:nvPr>
            <p:ph type="sldNum" sz="quarter" idx="12"/>
          </p:nvPr>
        </p:nvSpPr>
        <p:spPr/>
        <p:txBody>
          <a:bodyPr/>
          <a:lstStyle/>
          <a:p>
            <a:fld id="{D70DAD5D-B5CE-D54D-BCE9-C13F87E14587}" type="slidenum">
              <a:rPr lang="en-US" smtClean="0"/>
              <a:pPr/>
              <a:t>‹N›</a:t>
            </a:fld>
            <a:endParaRPr lang="en-US"/>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a:p>
        </p:txBody>
      </p:sp>
      <p:sp>
        <p:nvSpPr>
          <p:cNvPr id="9" name="Content Placeholder 2"/>
          <p:cNvSpPr>
            <a:spLocks noGrp="1"/>
          </p:cNvSpPr>
          <p:nvPr>
            <p:ph sz="half" idx="14"/>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a:p>
        </p:txBody>
      </p:sp>
      <p:sp>
        <p:nvSpPr>
          <p:cNvPr id="5" name="Date Placeholder 4"/>
          <p:cNvSpPr>
            <a:spLocks noGrp="1"/>
          </p:cNvSpPr>
          <p:nvPr>
            <p:ph type="dt" sz="half" idx="10"/>
          </p:nvPr>
        </p:nvSpPr>
        <p:spPr/>
        <p:txBody>
          <a:bodyPr/>
          <a:lstStyle/>
          <a:p>
            <a:fld id="{D3DE0B05-9072-447E-921F-E637270496BE}" type="datetime1">
              <a:rPr lang="en-US" smtClean="0"/>
              <a:pPr/>
              <a:t>8/3/2010</a:t>
            </a:fld>
            <a:endParaRPr lang="en-US"/>
          </a:p>
        </p:txBody>
      </p:sp>
      <p:sp>
        <p:nvSpPr>
          <p:cNvPr id="6" name="Footer Placeholder 5"/>
          <p:cNvSpPr>
            <a:spLocks noGrp="1"/>
          </p:cNvSpPr>
          <p:nvPr>
            <p:ph type="ftr" sz="quarter" idx="11"/>
          </p:nvPr>
        </p:nvSpPr>
        <p:spPr/>
        <p:txBody>
          <a:bodyPr/>
          <a:lstStyle/>
          <a:p>
            <a:r>
              <a:rPr lang="en-US" smtClean="0"/>
              <a:t>Daniela Villarreal, Mariana Peña, Beatriz Elizondo, Aurora Frías, Jessica Terrazas, Mónica García.          Profesor: Fausto Presutti</a:t>
            </a:r>
            <a:endParaRPr lang="en-US"/>
          </a:p>
        </p:txBody>
      </p:sp>
      <p:sp>
        <p:nvSpPr>
          <p:cNvPr id="7" name="Slide Number Placeholder 6"/>
          <p:cNvSpPr>
            <a:spLocks noGrp="1"/>
          </p:cNvSpPr>
          <p:nvPr>
            <p:ph type="sldNum" sz="quarter" idx="12"/>
          </p:nvPr>
        </p:nvSpPr>
        <p:spPr/>
        <p:txBody>
          <a:bodyPr/>
          <a:lstStyle/>
          <a:p>
            <a:fld id="{D70DAD5D-B5CE-D54D-BCE9-C13F87E14587}" type="slidenum">
              <a:rPr lang="en-US" smtClean="0"/>
              <a:pPr/>
              <a:t>‹N›</a:t>
            </a:fld>
            <a:endParaRPr lang="en-US"/>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a:p>
        </p:txBody>
      </p:sp>
      <p:sp>
        <p:nvSpPr>
          <p:cNvPr id="10" name="Content Placeholder 2"/>
          <p:cNvSpPr>
            <a:spLocks noGrp="1"/>
          </p:cNvSpPr>
          <p:nvPr>
            <p:ph sz="half" idx="14"/>
          </p:nvPr>
        </p:nvSpPr>
        <p:spPr>
          <a:xfrm>
            <a:off x="739775" y="2784475"/>
            <a:ext cx="3767328"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a:p>
        </p:txBody>
      </p:sp>
      <p:sp>
        <p:nvSpPr>
          <p:cNvPr id="11" name="Content Placeholder 2"/>
          <p:cNvSpPr>
            <a:spLocks noGrp="1"/>
          </p:cNvSpPr>
          <p:nvPr>
            <p:ph sz="half" idx="15"/>
          </p:nvPr>
        </p:nvSpPr>
        <p:spPr>
          <a:xfrm>
            <a:off x="739775" y="4497070"/>
            <a:ext cx="3767328"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s-ES_tradnl"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s-ES_tradnl" smtClean="0"/>
              <a:t>Click to edit Master text styles</a:t>
            </a:r>
          </a:p>
          <a:p>
            <a:pPr lvl="1" eaLnBrk="1" latinLnBrk="0" hangingPunct="1"/>
            <a:r>
              <a:rPr lang="es-ES_tradnl" smtClean="0"/>
              <a:t>Second level</a:t>
            </a:r>
          </a:p>
          <a:p>
            <a:pPr lvl="2" eaLnBrk="1" latinLnBrk="0" hangingPunct="1"/>
            <a:r>
              <a:rPr lang="es-ES_tradnl" smtClean="0"/>
              <a:t>Third level</a:t>
            </a:r>
          </a:p>
          <a:p>
            <a:pPr lvl="3" eaLnBrk="1" latinLnBrk="0" hangingPunct="1"/>
            <a:r>
              <a:rPr lang="es-ES_tradnl" smtClean="0"/>
              <a:t>Fourth level</a:t>
            </a:r>
          </a:p>
          <a:p>
            <a:pPr lvl="4" eaLnBrk="1" latinLnBrk="0" hangingPunct="1"/>
            <a:r>
              <a:rPr lang="es-ES_tradnl" smtClean="0"/>
              <a:t>Fifth level</a:t>
            </a:r>
            <a:endParaRPr kumimoji="0" lang="en-US"/>
          </a:p>
        </p:txBody>
      </p:sp>
      <p:sp>
        <p:nvSpPr>
          <p:cNvPr id="4" name="Date Placeholder 3"/>
          <p:cNvSpPr>
            <a:spLocks noGrp="1"/>
          </p:cNvSpPr>
          <p:nvPr>
            <p:ph type="dt" sz="half" idx="10"/>
          </p:nvPr>
        </p:nvSpPr>
        <p:spPr/>
        <p:txBody>
          <a:bodyPr/>
          <a:lstStyle/>
          <a:p>
            <a:fld id="{1A527FD8-E05E-214A-AC16-7C9D35AF72C3}" type="datetimeFigureOut">
              <a:rPr lang="en-US" smtClean="0"/>
              <a:pPr/>
              <a:t>8/3/2010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E99D84-68BB-2D45-8EDE-ECBF47CB8C24}"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s-ES_tradnl"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_tradnl" smtClean="0"/>
              <a:t>Click to edit Master text styles</a:t>
            </a:r>
          </a:p>
        </p:txBody>
      </p:sp>
      <p:sp>
        <p:nvSpPr>
          <p:cNvPr id="4" name="Date Placeholder 3"/>
          <p:cNvSpPr>
            <a:spLocks noGrp="1"/>
          </p:cNvSpPr>
          <p:nvPr>
            <p:ph type="dt" sz="half" idx="10"/>
          </p:nvPr>
        </p:nvSpPr>
        <p:spPr/>
        <p:txBody>
          <a:bodyPr/>
          <a:lstStyle/>
          <a:p>
            <a:fld id="{1A527FD8-E05E-214A-AC16-7C9D35AF72C3}" type="datetimeFigureOut">
              <a:rPr lang="en-US" smtClean="0"/>
              <a:pPr/>
              <a:t>8/3/2010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E99D84-68BB-2D45-8EDE-ECBF47CB8C24}"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s-ES_tradnl"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s-ES_tradnl" smtClean="0"/>
              <a:t>Click to edit Master text styles</a:t>
            </a:r>
          </a:p>
          <a:p>
            <a:pPr lvl="1" eaLnBrk="1" latinLnBrk="0" hangingPunct="1"/>
            <a:r>
              <a:rPr lang="es-ES_tradnl" smtClean="0"/>
              <a:t>Second level</a:t>
            </a:r>
          </a:p>
          <a:p>
            <a:pPr lvl="2" eaLnBrk="1" latinLnBrk="0" hangingPunct="1"/>
            <a:r>
              <a:rPr lang="es-ES_tradnl" smtClean="0"/>
              <a:t>Third level</a:t>
            </a:r>
          </a:p>
          <a:p>
            <a:pPr lvl="3" eaLnBrk="1" latinLnBrk="0" hangingPunct="1"/>
            <a:r>
              <a:rPr lang="es-ES_tradnl" smtClean="0"/>
              <a:t>Fourth level</a:t>
            </a:r>
          </a:p>
          <a:p>
            <a:pPr lvl="4" eaLnBrk="1" latinLnBrk="0" hangingPunct="1"/>
            <a:r>
              <a:rPr lang="es-ES_tradnl"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s-ES_tradnl" smtClean="0"/>
              <a:t>Click to edit Master text styles</a:t>
            </a:r>
          </a:p>
          <a:p>
            <a:pPr lvl="1" eaLnBrk="1" latinLnBrk="0" hangingPunct="1"/>
            <a:r>
              <a:rPr lang="es-ES_tradnl" smtClean="0"/>
              <a:t>Second level</a:t>
            </a:r>
          </a:p>
          <a:p>
            <a:pPr lvl="2" eaLnBrk="1" latinLnBrk="0" hangingPunct="1"/>
            <a:r>
              <a:rPr lang="es-ES_tradnl" smtClean="0"/>
              <a:t>Third level</a:t>
            </a:r>
          </a:p>
          <a:p>
            <a:pPr lvl="3" eaLnBrk="1" latinLnBrk="0" hangingPunct="1"/>
            <a:r>
              <a:rPr lang="es-ES_tradnl" smtClean="0"/>
              <a:t>Fourth level</a:t>
            </a:r>
          </a:p>
          <a:p>
            <a:pPr lvl="4" eaLnBrk="1" latinLnBrk="0" hangingPunct="1"/>
            <a:r>
              <a:rPr lang="es-ES_tradnl" smtClean="0"/>
              <a:t>Fifth level</a:t>
            </a:r>
            <a:endParaRPr kumimoji="0" lang="en-US"/>
          </a:p>
        </p:txBody>
      </p:sp>
      <p:sp>
        <p:nvSpPr>
          <p:cNvPr id="5" name="Date Placeholder 4"/>
          <p:cNvSpPr>
            <a:spLocks noGrp="1"/>
          </p:cNvSpPr>
          <p:nvPr>
            <p:ph type="dt" sz="half" idx="10"/>
          </p:nvPr>
        </p:nvSpPr>
        <p:spPr/>
        <p:txBody>
          <a:bodyPr/>
          <a:lstStyle/>
          <a:p>
            <a:fld id="{1A527FD8-E05E-214A-AC16-7C9D35AF72C3}" type="datetimeFigureOut">
              <a:rPr lang="en-US" smtClean="0"/>
              <a:pPr/>
              <a:t>8/3/2010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E99D84-68BB-2D45-8EDE-ECBF47CB8C24}"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s-ES_tradnl"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_tradnl"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_tradnl"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_tradnl" smtClean="0"/>
              <a:t>Click to edit Master text styles</a:t>
            </a:r>
          </a:p>
          <a:p>
            <a:pPr lvl="1" eaLnBrk="1" latinLnBrk="0" hangingPunct="1"/>
            <a:r>
              <a:rPr lang="es-ES_tradnl" smtClean="0"/>
              <a:t>Second level</a:t>
            </a:r>
          </a:p>
          <a:p>
            <a:pPr lvl="2" eaLnBrk="1" latinLnBrk="0" hangingPunct="1"/>
            <a:r>
              <a:rPr lang="es-ES_tradnl" smtClean="0"/>
              <a:t>Third level</a:t>
            </a:r>
          </a:p>
          <a:p>
            <a:pPr lvl="3" eaLnBrk="1" latinLnBrk="0" hangingPunct="1"/>
            <a:r>
              <a:rPr lang="es-ES_tradnl" smtClean="0"/>
              <a:t>Fourth level</a:t>
            </a:r>
          </a:p>
          <a:p>
            <a:pPr lvl="4" eaLnBrk="1" latinLnBrk="0" hangingPunct="1"/>
            <a:r>
              <a:rPr lang="es-ES_tradnl"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_tradnl" smtClean="0"/>
              <a:t>Click to edit Master text styles</a:t>
            </a:r>
          </a:p>
          <a:p>
            <a:pPr lvl="1" eaLnBrk="1" latinLnBrk="0" hangingPunct="1"/>
            <a:r>
              <a:rPr lang="es-ES_tradnl" smtClean="0"/>
              <a:t>Second level</a:t>
            </a:r>
          </a:p>
          <a:p>
            <a:pPr lvl="2" eaLnBrk="1" latinLnBrk="0" hangingPunct="1"/>
            <a:r>
              <a:rPr lang="es-ES_tradnl" smtClean="0"/>
              <a:t>Third level</a:t>
            </a:r>
          </a:p>
          <a:p>
            <a:pPr lvl="3" eaLnBrk="1" latinLnBrk="0" hangingPunct="1"/>
            <a:r>
              <a:rPr lang="es-ES_tradnl" smtClean="0"/>
              <a:t>Fourth level</a:t>
            </a:r>
          </a:p>
          <a:p>
            <a:pPr lvl="4" eaLnBrk="1" latinLnBrk="0" hangingPunct="1"/>
            <a:r>
              <a:rPr lang="es-ES_tradnl" smtClean="0"/>
              <a:t>Fifth level</a:t>
            </a:r>
            <a:endParaRPr kumimoji="0" lang="en-US"/>
          </a:p>
        </p:txBody>
      </p:sp>
      <p:sp>
        <p:nvSpPr>
          <p:cNvPr id="7" name="Date Placeholder 6"/>
          <p:cNvSpPr>
            <a:spLocks noGrp="1"/>
          </p:cNvSpPr>
          <p:nvPr>
            <p:ph type="dt" sz="half" idx="10"/>
          </p:nvPr>
        </p:nvSpPr>
        <p:spPr/>
        <p:txBody>
          <a:bodyPr/>
          <a:lstStyle/>
          <a:p>
            <a:fld id="{1A527FD8-E05E-214A-AC16-7C9D35AF72C3}" type="datetimeFigureOut">
              <a:rPr lang="en-US" smtClean="0"/>
              <a:pPr/>
              <a:t>8/3/2010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E99D84-68BB-2D45-8EDE-ECBF47CB8C24}"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s-ES_tradnl" smtClean="0"/>
              <a:t>Click to edit Master title style</a:t>
            </a:r>
            <a:endParaRPr kumimoji="0" lang="en-US"/>
          </a:p>
        </p:txBody>
      </p:sp>
      <p:sp>
        <p:nvSpPr>
          <p:cNvPr id="7" name="Date Placeholder 6"/>
          <p:cNvSpPr>
            <a:spLocks noGrp="1"/>
          </p:cNvSpPr>
          <p:nvPr>
            <p:ph type="dt" sz="half" idx="10"/>
          </p:nvPr>
        </p:nvSpPr>
        <p:spPr/>
        <p:txBody>
          <a:bodyPr/>
          <a:lstStyle/>
          <a:p>
            <a:fld id="{1A527FD8-E05E-214A-AC16-7C9D35AF72C3}" type="datetimeFigureOut">
              <a:rPr lang="en-US" smtClean="0"/>
              <a:pPr/>
              <a:t>8/3/2010</a:t>
            </a:fld>
            <a:endParaRPr lang="en-US"/>
          </a:p>
        </p:txBody>
      </p:sp>
      <p:sp>
        <p:nvSpPr>
          <p:cNvPr id="8" name="Slide Number Placeholder 7"/>
          <p:cNvSpPr>
            <a:spLocks noGrp="1"/>
          </p:cNvSpPr>
          <p:nvPr>
            <p:ph type="sldNum" sz="quarter" idx="11"/>
          </p:nvPr>
        </p:nvSpPr>
        <p:spPr/>
        <p:txBody>
          <a:bodyPr/>
          <a:lstStyle/>
          <a:p>
            <a:fld id="{86E99D84-68BB-2D45-8EDE-ECBF47CB8C24}" type="slidenum">
              <a:rPr lang="en-US" smtClean="0"/>
              <a:pPr/>
              <a:t>‹N›</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527FD8-E05E-214A-AC16-7C9D35AF72C3}" type="datetimeFigureOut">
              <a:rPr lang="en-US" smtClean="0"/>
              <a:pPr/>
              <a:t>8/3/2010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E99D84-68BB-2D45-8EDE-ECBF47CB8C24}"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s-ES_tradnl"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s-ES_tradnl"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s-ES_tradnl" smtClean="0"/>
              <a:t>Click to edit Master text styles</a:t>
            </a:r>
          </a:p>
          <a:p>
            <a:pPr lvl="1" eaLnBrk="1" latinLnBrk="0" hangingPunct="1"/>
            <a:r>
              <a:rPr lang="es-ES_tradnl" smtClean="0"/>
              <a:t>Second level</a:t>
            </a:r>
          </a:p>
          <a:p>
            <a:pPr lvl="2" eaLnBrk="1" latinLnBrk="0" hangingPunct="1"/>
            <a:r>
              <a:rPr lang="es-ES_tradnl" smtClean="0"/>
              <a:t>Third level</a:t>
            </a:r>
          </a:p>
          <a:p>
            <a:pPr lvl="3" eaLnBrk="1" latinLnBrk="0" hangingPunct="1"/>
            <a:r>
              <a:rPr lang="es-ES_tradnl" smtClean="0"/>
              <a:t>Fourth level</a:t>
            </a:r>
          </a:p>
          <a:p>
            <a:pPr lvl="4" eaLnBrk="1" latinLnBrk="0" hangingPunct="1"/>
            <a:r>
              <a:rPr lang="es-ES_tradnl" smtClean="0"/>
              <a:t>Fifth level</a:t>
            </a:r>
            <a:endParaRPr kumimoji="0" lang="en-US"/>
          </a:p>
        </p:txBody>
      </p:sp>
      <p:sp>
        <p:nvSpPr>
          <p:cNvPr id="5" name="Date Placeholder 4"/>
          <p:cNvSpPr>
            <a:spLocks noGrp="1"/>
          </p:cNvSpPr>
          <p:nvPr>
            <p:ph type="dt" sz="half" idx="10"/>
          </p:nvPr>
        </p:nvSpPr>
        <p:spPr/>
        <p:txBody>
          <a:bodyPr/>
          <a:lstStyle/>
          <a:p>
            <a:fld id="{1A527FD8-E05E-214A-AC16-7C9D35AF72C3}" type="datetimeFigureOut">
              <a:rPr lang="en-US" smtClean="0"/>
              <a:pPr/>
              <a:t>8/3/2010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56448" y="6422064"/>
            <a:ext cx="762000" cy="365125"/>
          </a:xfrm>
        </p:spPr>
        <p:txBody>
          <a:bodyPr/>
          <a:lstStyle/>
          <a:p>
            <a:fld id="{69E29E33-B620-47F9-BB04-8846C2A5AFCC}" type="slidenum">
              <a:rPr kumimoji="0" lang="en-US" smtClean="0"/>
              <a:pPr/>
              <a:t>‹N›</a:t>
            </a:fld>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s-ES_tradnl"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s-ES_tradnl"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s-ES_tradnl"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1A527FD8-E05E-214A-AC16-7C9D35AF72C3}" type="datetimeFigureOut">
              <a:rPr lang="en-US" smtClean="0"/>
              <a:pPr/>
              <a:t>8/3/2010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E99D84-68BB-2D45-8EDE-ECBF47CB8C24}"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s-ES_tradnl"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s-ES_tradnl" smtClean="0"/>
              <a:t>Click to edit Master text styles</a:t>
            </a:r>
          </a:p>
          <a:p>
            <a:pPr lvl="1" eaLnBrk="1" latinLnBrk="0" hangingPunct="1"/>
            <a:r>
              <a:rPr kumimoji="0" lang="es-ES_tradnl" smtClean="0"/>
              <a:t>Second level</a:t>
            </a:r>
          </a:p>
          <a:p>
            <a:pPr lvl="2" eaLnBrk="1" latinLnBrk="0" hangingPunct="1"/>
            <a:r>
              <a:rPr kumimoji="0" lang="es-ES_tradnl" smtClean="0"/>
              <a:t>Third level</a:t>
            </a:r>
          </a:p>
          <a:p>
            <a:pPr lvl="3" eaLnBrk="1" latinLnBrk="0" hangingPunct="1"/>
            <a:r>
              <a:rPr kumimoji="0" lang="es-ES_tradnl" smtClean="0"/>
              <a:t>Fourth level</a:t>
            </a:r>
          </a:p>
          <a:p>
            <a:pPr lvl="4" eaLnBrk="1" latinLnBrk="0" hangingPunct="1"/>
            <a:r>
              <a:rPr kumimoji="0" lang="es-ES_tradnl"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1A527FD8-E05E-214A-AC16-7C9D35AF72C3}" type="datetimeFigureOut">
              <a:rPr lang="en-US" smtClean="0"/>
              <a:pPr/>
              <a:t>8/3/2010</a:t>
            </a:fld>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86E99D84-68BB-2D45-8EDE-ECBF47CB8C24}"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037" r:id="rId12"/>
    <p:sldLayoutId id="2147484038" r:id="rId13"/>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2.jpeg"/><Relationship Id="rId7" Type="http://schemas.openxmlformats.org/officeDocument/2006/relationships/image" Target="../media/image24.jpeg"/><Relationship Id="rId2" Type="http://schemas.openxmlformats.org/officeDocument/2006/relationships/slide" Target="slide18.xml"/><Relationship Id="rId1" Type="http://schemas.openxmlformats.org/officeDocument/2006/relationships/slideLayout" Target="../slideLayouts/slideLayout13.xml"/><Relationship Id="rId6" Type="http://schemas.openxmlformats.org/officeDocument/2006/relationships/slide" Target="slide17.xml"/><Relationship Id="rId5" Type="http://schemas.openxmlformats.org/officeDocument/2006/relationships/image" Target="../media/image23.jpeg"/><Relationship Id="rId4" Type="http://schemas.openxmlformats.org/officeDocument/2006/relationships/slide" Target="slide19.xml"/><Relationship Id="rId9" Type="http://schemas.openxmlformats.org/officeDocument/2006/relationships/slide" Target="slide20.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 Target="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 Target="slide16.xml"/><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 Target="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image" Target="../media/image30.jpeg"/><Relationship Id="rId7" Type="http://schemas.openxmlformats.org/officeDocument/2006/relationships/image" Target="../media/image32.jpeg"/><Relationship Id="rId2" Type="http://schemas.openxmlformats.org/officeDocument/2006/relationships/slide" Target="slide22.xml"/><Relationship Id="rId1" Type="http://schemas.openxmlformats.org/officeDocument/2006/relationships/slideLayout" Target="../slideLayouts/slideLayout12.xml"/><Relationship Id="rId6" Type="http://schemas.openxmlformats.org/officeDocument/2006/relationships/slide" Target="slide23.xml"/><Relationship Id="rId5" Type="http://schemas.openxmlformats.org/officeDocument/2006/relationships/image" Target="../media/image31.jpeg"/><Relationship Id="rId4" Type="http://schemas.openxmlformats.org/officeDocument/2006/relationships/slide" Target="slide21.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 Target="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 Target="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 Target="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slide" Target="slide29.xml"/><Relationship Id="rId1" Type="http://schemas.openxmlformats.org/officeDocument/2006/relationships/slideLayout" Target="../slideLayouts/slideLayout13.xml"/><Relationship Id="rId6" Type="http://schemas.openxmlformats.org/officeDocument/2006/relationships/slide" Target="slide32.xml"/><Relationship Id="rId5" Type="http://schemas.openxmlformats.org/officeDocument/2006/relationships/image" Target="../media/image42.jpeg"/><Relationship Id="rId4" Type="http://schemas.openxmlformats.org/officeDocument/2006/relationships/slide" Target="slide31.xml"/></Relationships>
</file>

<file path=ppt/slides/_rels/slide29.xml.rels><?xml version="1.0" encoding="UTF-8" standalone="yes"?>
<Relationships xmlns="http://schemas.openxmlformats.org/package/2006/relationships"><Relationship Id="rId2" Type="http://schemas.openxmlformats.org/officeDocument/2006/relationships/slide" Target="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slide" Target="slide2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47.jpeg"/><Relationship Id="rId7" Type="http://schemas.openxmlformats.org/officeDocument/2006/relationships/image" Target="../media/image49.jpeg"/><Relationship Id="rId2" Type="http://schemas.openxmlformats.org/officeDocument/2006/relationships/slide" Target="slide40.xml"/><Relationship Id="rId1" Type="http://schemas.openxmlformats.org/officeDocument/2006/relationships/slideLayout" Target="../slideLayouts/slideLayout13.xml"/><Relationship Id="rId6" Type="http://schemas.openxmlformats.org/officeDocument/2006/relationships/slide" Target="slide41.xml"/><Relationship Id="rId5" Type="http://schemas.openxmlformats.org/officeDocument/2006/relationships/image" Target="../media/image48.jpeg"/><Relationship Id="rId4" Type="http://schemas.openxmlformats.org/officeDocument/2006/relationships/slide" Target="slide39.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 Target="slide3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 Target="slide34.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 Target="slide34.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2.xml"/><Relationship Id="rId4" Type="http://schemas.openxmlformats.org/officeDocument/2006/relationships/image" Target="../media/image6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8.xml"/><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8.jpeg"/><Relationship Id="rId2" Type="http://schemas.openxmlformats.org/officeDocument/2006/relationships/image" Target="../media/image75.gif"/><Relationship Id="rId1" Type="http://schemas.openxmlformats.org/officeDocument/2006/relationships/slideLayout" Target="../slideLayouts/slideLayout1.xml"/><Relationship Id="rId6" Type="http://schemas.openxmlformats.org/officeDocument/2006/relationships/image" Target="../media/image77.jpeg"/><Relationship Id="rId5" Type="http://schemas.openxmlformats.org/officeDocument/2006/relationships/image" Target="../media/image3.jpeg"/><Relationship Id="rId4" Type="http://schemas.openxmlformats.org/officeDocument/2006/relationships/image" Target="../media/image76.gif"/></Relationships>
</file>

<file path=ppt/slides/_rels/slide59.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hyperlink" Target="http://www.istitutodeglinnocenti.it/" TargetMode="External"/><Relationship Id="rId2" Type="http://schemas.openxmlformats.org/officeDocument/2006/relationships/hyperlink" Target="http://www.unicef-icdc.org/" TargetMode="External"/><Relationship Id="rId1" Type="http://schemas.openxmlformats.org/officeDocument/2006/relationships/slideLayout" Target="../slideLayouts/slideLayout6.xml"/><Relationship Id="rId5" Type="http://schemas.openxmlformats.org/officeDocument/2006/relationships/image" Target="../media/image81.tiff"/><Relationship Id="rId4" Type="http://schemas.openxmlformats.org/officeDocument/2006/relationships/image" Target="../media/image80.gif"/></Relationships>
</file>

<file path=ppt/slides/_rels/slide61.xml.rels><?xml version="1.0" encoding="UTF-8" standalone="yes"?>
<Relationships xmlns="http://schemas.openxmlformats.org/package/2006/relationships"><Relationship Id="rId2" Type="http://schemas.openxmlformats.org/officeDocument/2006/relationships/image" Target="../media/image82.tif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82.tif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83.tif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85.tiff"/><Relationship Id="rId2" Type="http://schemas.openxmlformats.org/officeDocument/2006/relationships/image" Target="../media/image84.tif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86.tif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image" Target="../media/image80.gif"/><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87.tif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533400" y="6172200"/>
            <a:ext cx="8458200" cy="639763"/>
          </a:xfrm>
        </p:spPr>
        <p:txBody>
          <a:bodyPr/>
          <a:lstStyle/>
          <a:p>
            <a:pPr algn="l"/>
            <a:r>
              <a:rPr lang="en-US" dirty="0" err="1">
                <a:solidFill>
                  <a:srgbClr val="404040"/>
                </a:solidFill>
              </a:rPr>
              <a:t>Mónica</a:t>
            </a:r>
            <a:r>
              <a:rPr lang="en-US" dirty="0">
                <a:solidFill>
                  <a:srgbClr val="404040"/>
                </a:solidFill>
              </a:rPr>
              <a:t> </a:t>
            </a:r>
            <a:r>
              <a:rPr lang="en-US" dirty="0" err="1">
                <a:solidFill>
                  <a:srgbClr val="404040"/>
                </a:solidFill>
              </a:rPr>
              <a:t>García</a:t>
            </a:r>
            <a:r>
              <a:rPr lang="en-US" dirty="0">
                <a:solidFill>
                  <a:srgbClr val="404040"/>
                </a:solidFill>
              </a:rPr>
              <a:t> </a:t>
            </a:r>
            <a:r>
              <a:rPr lang="en-US" dirty="0" err="1">
                <a:solidFill>
                  <a:srgbClr val="404040"/>
                </a:solidFill>
              </a:rPr>
              <a:t>Fernández</a:t>
            </a:r>
            <a:r>
              <a:rPr lang="en-US" dirty="0">
                <a:solidFill>
                  <a:srgbClr val="404040"/>
                </a:solidFill>
              </a:rPr>
              <a:t> 247452; Mariana Gabriela </a:t>
            </a:r>
            <a:r>
              <a:rPr lang="en-US" dirty="0" err="1">
                <a:solidFill>
                  <a:srgbClr val="404040"/>
                </a:solidFill>
              </a:rPr>
              <a:t>Peña</a:t>
            </a:r>
            <a:r>
              <a:rPr lang="en-US" dirty="0">
                <a:solidFill>
                  <a:srgbClr val="404040"/>
                </a:solidFill>
              </a:rPr>
              <a:t> </a:t>
            </a:r>
            <a:r>
              <a:rPr lang="en-US" dirty="0" err="1">
                <a:solidFill>
                  <a:srgbClr val="404040"/>
                </a:solidFill>
              </a:rPr>
              <a:t>García</a:t>
            </a:r>
            <a:r>
              <a:rPr lang="en-US" dirty="0">
                <a:solidFill>
                  <a:srgbClr val="404040"/>
                </a:solidFill>
              </a:rPr>
              <a:t> 167040;   </a:t>
            </a:r>
          </a:p>
          <a:p>
            <a:r>
              <a:rPr lang="en-US" dirty="0">
                <a:solidFill>
                  <a:srgbClr val="404040"/>
                </a:solidFill>
              </a:rPr>
              <a:t>Daniela Villarreal </a:t>
            </a:r>
            <a:r>
              <a:rPr lang="en-US" dirty="0" err="1">
                <a:solidFill>
                  <a:srgbClr val="404040"/>
                </a:solidFill>
              </a:rPr>
              <a:t>Zambrano</a:t>
            </a:r>
            <a:r>
              <a:rPr lang="en-US" dirty="0">
                <a:solidFill>
                  <a:srgbClr val="404040"/>
                </a:solidFill>
              </a:rPr>
              <a:t> 159260; Edith Garza Villarreal 130677                                                                    Prof. </a:t>
            </a:r>
            <a:r>
              <a:rPr lang="en-US" dirty="0" err="1">
                <a:solidFill>
                  <a:srgbClr val="404040"/>
                </a:solidFill>
              </a:rPr>
              <a:t>Fausto</a:t>
            </a:r>
            <a:r>
              <a:rPr lang="en-US" dirty="0">
                <a:solidFill>
                  <a:srgbClr val="404040"/>
                </a:solidFill>
              </a:rPr>
              <a:t> </a:t>
            </a:r>
            <a:r>
              <a:rPr lang="en-US" dirty="0" err="1">
                <a:solidFill>
                  <a:srgbClr val="404040"/>
                </a:solidFill>
              </a:rPr>
              <a:t>Presutti</a:t>
            </a:r>
            <a:r>
              <a:rPr lang="en-US" dirty="0">
                <a:solidFill>
                  <a:srgbClr val="404040"/>
                </a:solidFill>
              </a:rPr>
              <a:t> </a:t>
            </a:r>
          </a:p>
        </p:txBody>
      </p:sp>
      <p:sp>
        <p:nvSpPr>
          <p:cNvPr id="4" name="Slide Number Placeholder 3"/>
          <p:cNvSpPr>
            <a:spLocks noGrp="1"/>
          </p:cNvSpPr>
          <p:nvPr>
            <p:ph type="sldNum" sz="quarter" idx="12"/>
          </p:nvPr>
        </p:nvSpPr>
        <p:spPr>
          <a:xfrm>
            <a:off x="7758112" y="6208713"/>
            <a:ext cx="1385888" cy="233363"/>
          </a:xfrm>
        </p:spPr>
        <p:txBody>
          <a:bodyPr>
            <a:normAutofit/>
          </a:bodyPr>
          <a:lstStyle/>
          <a:p>
            <a:pPr>
              <a:defRPr/>
            </a:pPr>
            <a:fld id="{2C29F200-2003-E04C-8B4E-A359A2A21CF4}" type="slidenum">
              <a:rPr lang="en-US">
                <a:solidFill>
                  <a:schemeClr val="tx1">
                    <a:lumMod val="75000"/>
                    <a:lumOff val="25000"/>
                  </a:schemeClr>
                </a:solidFill>
              </a:rPr>
              <a:pPr>
                <a:defRPr/>
              </a:pPr>
              <a:t>1</a:t>
            </a:fld>
            <a:endParaRPr lang="en-US" dirty="0">
              <a:solidFill>
                <a:schemeClr val="tx1">
                  <a:lumMod val="75000"/>
                  <a:lumOff val="25000"/>
                </a:schemeClr>
              </a:solidFill>
            </a:endParaRPr>
          </a:p>
        </p:txBody>
      </p:sp>
      <p:sp>
        <p:nvSpPr>
          <p:cNvPr id="3" name="Subtitle 2"/>
          <p:cNvSpPr>
            <a:spLocks noGrp="1"/>
          </p:cNvSpPr>
          <p:nvPr>
            <p:ph idx="4294967295"/>
          </p:nvPr>
        </p:nvSpPr>
        <p:spPr>
          <a:xfrm>
            <a:off x="685800" y="2819400"/>
            <a:ext cx="7716837" cy="3389313"/>
          </a:xfrm>
        </p:spPr>
        <p:txBody>
          <a:bodyPr>
            <a:normAutofit fontScale="92500" lnSpcReduction="20000"/>
          </a:bodyPr>
          <a:lstStyle/>
          <a:p>
            <a:pPr algn="ctr" fontAlgn="auto">
              <a:spcBef>
                <a:spcPts val="0"/>
              </a:spcBef>
              <a:buFontTx/>
              <a:buNone/>
              <a:defRPr/>
            </a:pPr>
            <a:r>
              <a:rPr lang="es-MX" b="1" cap="all" dirty="0" smtClean="0">
                <a:solidFill>
                  <a:schemeClr val="tx2">
                    <a:lumMod val="50000"/>
                  </a:schemeClr>
                </a:solidFill>
              </a:rPr>
              <a:t>PROBLEMAS DE APRENDIZAJE</a:t>
            </a:r>
          </a:p>
          <a:p>
            <a:pPr algn="ctr" fontAlgn="auto">
              <a:spcBef>
                <a:spcPts val="0"/>
              </a:spcBef>
              <a:buFontTx/>
              <a:buNone/>
              <a:defRPr/>
            </a:pPr>
            <a:endParaRPr lang="es-MX" b="1" cap="all" dirty="0" smtClean="0">
              <a:solidFill>
                <a:srgbClr val="404040"/>
              </a:solidFill>
              <a:ea typeface="+mn-ea"/>
              <a:cs typeface="+mn-cs"/>
            </a:endParaRPr>
          </a:p>
          <a:p>
            <a:pPr algn="ctr" fontAlgn="auto">
              <a:spcBef>
                <a:spcPts val="0"/>
              </a:spcBef>
              <a:buFontTx/>
              <a:buNone/>
              <a:defRPr/>
            </a:pPr>
            <a:r>
              <a:rPr lang="es-MX" dirty="0" smtClean="0">
                <a:solidFill>
                  <a:schemeClr val="tx2">
                    <a:lumMod val="75000"/>
                  </a:schemeClr>
                </a:solidFill>
                <a:ea typeface="+mn-ea"/>
                <a:cs typeface="+mn-cs"/>
              </a:rPr>
              <a:t>Problemas de Aprendizaje</a:t>
            </a:r>
            <a:endParaRPr lang="es-MX" b="1" cap="all" dirty="0" smtClean="0">
              <a:solidFill>
                <a:schemeClr val="tx2">
                  <a:lumMod val="75000"/>
                </a:schemeClr>
              </a:solidFill>
              <a:ea typeface="+mn-ea"/>
              <a:cs typeface="+mn-cs"/>
            </a:endParaRPr>
          </a:p>
          <a:p>
            <a:pPr algn="ctr" fontAlgn="auto">
              <a:spcBef>
                <a:spcPts val="0"/>
              </a:spcBef>
              <a:buFontTx/>
              <a:buNone/>
              <a:defRPr/>
            </a:pPr>
            <a:r>
              <a:rPr lang="es-MX" dirty="0" smtClean="0">
                <a:solidFill>
                  <a:schemeClr val="tx2">
                    <a:lumMod val="75000"/>
                  </a:schemeClr>
                </a:solidFill>
                <a:ea typeface="+mn-ea"/>
                <a:cs typeface="+mn-cs"/>
              </a:rPr>
              <a:t>Prof. Fausto Presutti</a:t>
            </a:r>
            <a:endParaRPr lang="en-US" dirty="0" smtClean="0">
              <a:solidFill>
                <a:schemeClr val="tx2">
                  <a:lumMod val="75000"/>
                </a:schemeClr>
              </a:solidFill>
              <a:ea typeface="+mn-ea"/>
              <a:cs typeface="+mn-cs"/>
            </a:endParaRPr>
          </a:p>
          <a:p>
            <a:pPr algn="ctr" fontAlgn="auto">
              <a:spcBef>
                <a:spcPts val="0"/>
              </a:spcBef>
              <a:buFontTx/>
              <a:buNone/>
              <a:defRPr/>
            </a:pPr>
            <a:r>
              <a:rPr lang="es-MX" dirty="0" smtClean="0">
                <a:solidFill>
                  <a:schemeClr val="tx2">
                    <a:lumMod val="75000"/>
                  </a:schemeClr>
                </a:solidFill>
                <a:ea typeface="+mn-ea"/>
                <a:cs typeface="+mn-cs"/>
              </a:rPr>
              <a:t>Mónica García Fernández 247452</a:t>
            </a:r>
            <a:endParaRPr lang="en-US" dirty="0" smtClean="0">
              <a:solidFill>
                <a:schemeClr val="tx2">
                  <a:lumMod val="75000"/>
                </a:schemeClr>
              </a:solidFill>
              <a:ea typeface="+mn-ea"/>
              <a:cs typeface="+mn-cs"/>
            </a:endParaRPr>
          </a:p>
          <a:p>
            <a:pPr algn="ctr" fontAlgn="auto">
              <a:spcBef>
                <a:spcPts val="0"/>
              </a:spcBef>
              <a:buFontTx/>
              <a:buNone/>
              <a:defRPr/>
            </a:pPr>
            <a:r>
              <a:rPr lang="es-MX" dirty="0" smtClean="0">
                <a:solidFill>
                  <a:schemeClr val="tx2">
                    <a:lumMod val="75000"/>
                  </a:schemeClr>
                </a:solidFill>
                <a:ea typeface="+mn-ea"/>
                <a:cs typeface="+mn-cs"/>
              </a:rPr>
              <a:t>Mariana Gabriela Peña García 167040</a:t>
            </a:r>
            <a:endParaRPr lang="en-US" dirty="0" smtClean="0">
              <a:solidFill>
                <a:schemeClr val="tx2">
                  <a:lumMod val="75000"/>
                </a:schemeClr>
              </a:solidFill>
              <a:ea typeface="+mn-ea"/>
              <a:cs typeface="+mn-cs"/>
            </a:endParaRPr>
          </a:p>
          <a:p>
            <a:pPr algn="ctr" fontAlgn="auto">
              <a:spcBef>
                <a:spcPts val="0"/>
              </a:spcBef>
              <a:buFontTx/>
              <a:buNone/>
              <a:defRPr/>
            </a:pPr>
            <a:r>
              <a:rPr lang="es-MX" dirty="0" smtClean="0">
                <a:solidFill>
                  <a:schemeClr val="tx2">
                    <a:lumMod val="75000"/>
                  </a:schemeClr>
                </a:solidFill>
                <a:ea typeface="+mn-ea"/>
                <a:cs typeface="+mn-cs"/>
              </a:rPr>
              <a:t>Daniela Villarreal Zambrano 159260</a:t>
            </a:r>
            <a:endParaRPr lang="en-US" dirty="0" smtClean="0">
              <a:solidFill>
                <a:schemeClr val="tx2">
                  <a:lumMod val="75000"/>
                </a:schemeClr>
              </a:solidFill>
              <a:ea typeface="+mn-ea"/>
              <a:cs typeface="+mn-cs"/>
            </a:endParaRPr>
          </a:p>
          <a:p>
            <a:pPr algn="ctr" fontAlgn="auto">
              <a:spcBef>
                <a:spcPts val="0"/>
              </a:spcBef>
              <a:buFontTx/>
              <a:buNone/>
              <a:defRPr/>
            </a:pPr>
            <a:r>
              <a:rPr lang="es-MX" dirty="0" smtClean="0">
                <a:solidFill>
                  <a:schemeClr val="tx2">
                    <a:lumMod val="75000"/>
                  </a:schemeClr>
                </a:solidFill>
                <a:ea typeface="+mn-ea"/>
                <a:cs typeface="+mn-cs"/>
              </a:rPr>
              <a:t>Edith Garza Villarreal 130677</a:t>
            </a:r>
            <a:endParaRPr lang="en-US" dirty="0" smtClean="0">
              <a:solidFill>
                <a:schemeClr val="tx2">
                  <a:lumMod val="75000"/>
                </a:schemeClr>
              </a:solidFill>
              <a:ea typeface="+mn-ea"/>
              <a:cs typeface="+mn-cs"/>
            </a:endParaRPr>
          </a:p>
          <a:p>
            <a:pPr algn="ctr" fontAlgn="auto">
              <a:spcBef>
                <a:spcPts val="0"/>
              </a:spcBef>
              <a:buFontTx/>
              <a:buNone/>
              <a:defRPr/>
            </a:pPr>
            <a:r>
              <a:rPr lang="es-MX" dirty="0" smtClean="0">
                <a:solidFill>
                  <a:schemeClr val="tx2">
                    <a:lumMod val="75000"/>
                  </a:schemeClr>
                </a:solidFill>
              </a:rPr>
              <a:t>Florencia, Italia; 21 de julio de 2010</a:t>
            </a:r>
            <a:r>
              <a:rPr lang="en-US" dirty="0" smtClean="0">
                <a:solidFill>
                  <a:schemeClr val="tx2">
                    <a:lumMod val="75000"/>
                  </a:schemeClr>
                </a:solidFill>
              </a:rPr>
              <a:t> </a:t>
            </a:r>
            <a:endParaRPr lang="en-US" dirty="0" smtClean="0">
              <a:solidFill>
                <a:schemeClr val="tx2">
                  <a:lumMod val="75000"/>
                </a:schemeClr>
              </a:solidFill>
              <a:ea typeface="+mn-ea"/>
              <a:cs typeface="+mn-cs"/>
            </a:endParaRPr>
          </a:p>
        </p:txBody>
      </p:sp>
      <p:sp>
        <p:nvSpPr>
          <p:cNvPr id="18437" name="Footer Placeholder 4"/>
          <p:cNvSpPr txBox="1">
            <a:spLocks/>
          </p:cNvSpPr>
          <p:nvPr/>
        </p:nvSpPr>
        <p:spPr bwMode="auto">
          <a:xfrm>
            <a:off x="533400" y="228600"/>
            <a:ext cx="7924800" cy="609600"/>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DIVISIÓN DE EDUCACIÓN Y HUMANIDADES</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DEPARTAMENTO DE HUMANIDADES</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 </a:t>
            </a:r>
            <a:endParaRPr lang="en-US" sz="1200" dirty="0">
              <a:solidFill>
                <a:srgbClr val="404040"/>
              </a:solidFill>
              <a:latin typeface="Arial Rounded MT Bold" charset="0"/>
            </a:endParaRPr>
          </a:p>
        </p:txBody>
      </p:sp>
      <p:pic>
        <p:nvPicPr>
          <p:cNvPr id="18438" name="Picture 8" descr="Logo_Farescuola.jpg"/>
          <p:cNvPicPr>
            <a:picLocks noChangeAspect="1"/>
          </p:cNvPicPr>
          <p:nvPr/>
        </p:nvPicPr>
        <p:blipFill>
          <a:blip r:embed="rId3" cstate="print"/>
          <a:srcRect/>
          <a:stretch>
            <a:fillRect/>
          </a:stretch>
        </p:blipFill>
        <p:spPr bwMode="auto">
          <a:xfrm>
            <a:off x="1219200" y="1066800"/>
            <a:ext cx="1649413" cy="1479550"/>
          </a:xfrm>
          <a:prstGeom prst="rect">
            <a:avLst/>
          </a:prstGeom>
          <a:noFill/>
          <a:ln w="9525">
            <a:noFill/>
            <a:miter lim="800000"/>
            <a:headEnd/>
            <a:tailEnd/>
          </a:ln>
        </p:spPr>
      </p:pic>
      <p:pic>
        <p:nvPicPr>
          <p:cNvPr id="18439" name="Picture 9" descr="unifi-logo.gif"/>
          <p:cNvPicPr>
            <a:picLocks noChangeAspect="1"/>
          </p:cNvPicPr>
          <p:nvPr/>
        </p:nvPicPr>
        <p:blipFill>
          <a:blip r:embed="rId4" cstate="print"/>
          <a:srcRect/>
          <a:stretch>
            <a:fillRect/>
          </a:stretch>
        </p:blipFill>
        <p:spPr bwMode="auto">
          <a:xfrm>
            <a:off x="6445250" y="1066800"/>
            <a:ext cx="1479550" cy="1479550"/>
          </a:xfrm>
          <a:prstGeom prst="rect">
            <a:avLst/>
          </a:prstGeom>
          <a:noFill/>
          <a:ln w="9525">
            <a:noFill/>
            <a:miter lim="800000"/>
            <a:headEnd/>
            <a:tailEnd/>
          </a:ln>
        </p:spPr>
      </p:pic>
      <p:pic>
        <p:nvPicPr>
          <p:cNvPr id="18440" name="Picture 10" descr="UDEM.jpg"/>
          <p:cNvPicPr>
            <a:picLocks noChangeAspect="1"/>
          </p:cNvPicPr>
          <p:nvPr/>
        </p:nvPicPr>
        <p:blipFill>
          <a:blip r:embed="rId5" cstate="print"/>
          <a:srcRect/>
          <a:stretch>
            <a:fillRect/>
          </a:stretch>
        </p:blipFill>
        <p:spPr bwMode="auto">
          <a:xfrm>
            <a:off x="3886200" y="1066800"/>
            <a:ext cx="1608137" cy="1479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s-MX" dirty="0" smtClean="0"/>
              <a:t>ACOGIDA</a:t>
            </a:r>
            <a:endParaRPr lang="es-MX" dirty="0"/>
          </a:p>
        </p:txBody>
      </p:sp>
      <p:pic>
        <p:nvPicPr>
          <p:cNvPr id="17" name="Content Placeholder 16" descr="DSC03637.JPG"/>
          <p:cNvPicPr>
            <a:picLocks noGrp="1" noChangeAspect="1"/>
          </p:cNvPicPr>
          <p:nvPr>
            <p:ph sz="half" idx="1"/>
          </p:nvPr>
        </p:nvPicPr>
        <p:blipFill>
          <a:blip r:embed="rId2" cstate="print"/>
          <a:srcRect t="-1552" b="-25449"/>
          <a:stretch>
            <a:fillRect/>
          </a:stretch>
        </p:blipFill>
        <p:spPr>
          <a:xfrm>
            <a:off x="120144" y="1268760"/>
            <a:ext cx="4375656" cy="4168334"/>
          </a:xfrm>
        </p:spPr>
      </p:pic>
      <p:pic>
        <p:nvPicPr>
          <p:cNvPr id="18" name="Content Placeholder 17" descr="DSC03638.JPG"/>
          <p:cNvPicPr>
            <a:picLocks noGrp="1" noChangeAspect="1"/>
          </p:cNvPicPr>
          <p:nvPr>
            <p:ph sz="half" idx="2"/>
          </p:nvPr>
        </p:nvPicPr>
        <p:blipFill>
          <a:blip r:embed="rId3" cstate="print"/>
          <a:srcRect t="-32494" b="-32494"/>
          <a:stretch>
            <a:fillRect/>
          </a:stretch>
        </p:blipFill>
        <p:spPr/>
      </p:pic>
      <p:sp>
        <p:nvSpPr>
          <p:cNvPr id="8" name="7 CuadroTexto"/>
          <p:cNvSpPr txBox="1"/>
          <p:nvPr/>
        </p:nvSpPr>
        <p:spPr>
          <a:xfrm>
            <a:off x="4788024" y="1268760"/>
            <a:ext cx="2952328" cy="646331"/>
          </a:xfrm>
          <a:prstGeom prst="rect">
            <a:avLst/>
          </a:prstGeom>
          <a:noFill/>
        </p:spPr>
        <p:txBody>
          <a:bodyPr wrap="square" rtlCol="0">
            <a:spAutoFit/>
          </a:bodyPr>
          <a:lstStyle/>
          <a:p>
            <a:r>
              <a:rPr lang="es-MX" dirty="0" smtClean="0"/>
              <a:t>Nos dieron la bienvenida a </a:t>
            </a:r>
            <a:r>
              <a:rPr lang="es-MX" dirty="0" err="1" smtClean="0"/>
              <a:t>Barchetta</a:t>
            </a:r>
            <a:r>
              <a:rPr lang="es-MX" dirty="0" smtClean="0"/>
              <a:t> </a:t>
            </a:r>
            <a:r>
              <a:rPr lang="es-MX" dirty="0" err="1" smtClean="0"/>
              <a:t>Blu</a:t>
            </a:r>
            <a:r>
              <a:rPr lang="es-MX" dirty="0" smtClean="0"/>
              <a:t>  </a:t>
            </a:r>
            <a:endParaRPr lang="es-MX" dirty="0"/>
          </a:p>
        </p:txBody>
      </p:sp>
      <p:sp>
        <p:nvSpPr>
          <p:cNvPr id="9" name="Footer Placeholder 4"/>
          <p:cNvSpPr txBox="1">
            <a:spLocks/>
          </p:cNvSpPr>
          <p:nvPr/>
        </p:nvSpPr>
        <p:spPr>
          <a:xfrm>
            <a:off x="533400" y="6294437"/>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a:t>
            </a:r>
            <a:r>
              <a:rPr lang="en-US" sz="1000" dirty="0" smtClean="0">
                <a:solidFill>
                  <a:srgbClr val="404040"/>
                </a:solidFill>
                <a:latin typeface="Arial Rounded MT Bold" charset="0"/>
              </a:rPr>
              <a:t> 										Prof</a:t>
            </a:r>
            <a:r>
              <a:rPr lang="en-US" sz="1000" dirty="0">
                <a:solidFill>
                  <a:srgbClr val="404040"/>
                </a:solidFill>
                <a:latin typeface="Arial Rounded MT Bold" charset="0"/>
              </a:rPr>
              <a:t>.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
        <p:nvSpPr>
          <p:cNvPr id="10"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332656"/>
            <a:ext cx="7556313" cy="1116106"/>
          </a:xfrm>
        </p:spPr>
        <p:txBody>
          <a:bodyPr>
            <a:normAutofit fontScale="90000"/>
          </a:bodyPr>
          <a:lstStyle/>
          <a:p>
            <a:r>
              <a:rPr lang="en-US" dirty="0" smtClean="0"/>
              <a:t>CONOCIENDO A BARCHETTA BLU</a:t>
            </a:r>
            <a:endParaRPr lang="en-US" dirty="0"/>
          </a:p>
        </p:txBody>
      </p:sp>
      <p:pic>
        <p:nvPicPr>
          <p:cNvPr id="4" name="Content Placeholder 3" descr="DSC03623.JPG"/>
          <p:cNvPicPr>
            <a:picLocks noGrp="1" noChangeAspect="1"/>
          </p:cNvPicPr>
          <p:nvPr>
            <p:ph idx="1"/>
          </p:nvPr>
        </p:nvPicPr>
        <p:blipFill>
          <a:blip r:embed="rId2" cstate="print"/>
          <a:srcRect l="-2422" r="-2349"/>
          <a:stretch>
            <a:fillRect/>
          </a:stretch>
        </p:blipFill>
        <p:spPr>
          <a:xfrm>
            <a:off x="107504" y="1280600"/>
            <a:ext cx="5531296" cy="4442571"/>
          </a:xfrm>
        </p:spPr>
      </p:pic>
      <p:sp>
        <p:nvSpPr>
          <p:cNvPr id="5" name="TextBox 4"/>
          <p:cNvSpPr txBox="1"/>
          <p:nvPr/>
        </p:nvSpPr>
        <p:spPr>
          <a:xfrm>
            <a:off x="539552" y="5805264"/>
            <a:ext cx="7907165" cy="461665"/>
          </a:xfrm>
          <a:prstGeom prst="rect">
            <a:avLst/>
          </a:prstGeom>
          <a:noFill/>
        </p:spPr>
        <p:txBody>
          <a:bodyPr wrap="none" rtlCol="0">
            <a:spAutoFit/>
          </a:bodyPr>
          <a:lstStyle/>
          <a:p>
            <a:r>
              <a:rPr lang="en-US" sz="2400" i="1" dirty="0" err="1" smtClean="0">
                <a:solidFill>
                  <a:schemeClr val="accent3">
                    <a:lumMod val="50000"/>
                  </a:schemeClr>
                </a:solidFill>
              </a:rPr>
              <a:t>Misión</a:t>
            </a:r>
            <a:r>
              <a:rPr lang="en-US" sz="2400" i="1" dirty="0" smtClean="0">
                <a:solidFill>
                  <a:schemeClr val="accent3">
                    <a:lumMod val="50000"/>
                  </a:schemeClr>
                </a:solidFill>
              </a:rPr>
              <a:t>: “</a:t>
            </a:r>
            <a:r>
              <a:rPr lang="es-MX" sz="2400" i="1" dirty="0" smtClean="0">
                <a:solidFill>
                  <a:schemeClr val="accent3">
                    <a:lumMod val="50000"/>
                  </a:schemeClr>
                </a:solidFill>
              </a:rPr>
              <a:t>Queremos un viaje para hacer crecer a un niño”</a:t>
            </a:r>
            <a:endParaRPr lang="es-MX" sz="2400" i="1" dirty="0">
              <a:solidFill>
                <a:schemeClr val="accent3">
                  <a:lumMod val="50000"/>
                </a:schemeClr>
              </a:solidFill>
            </a:endParaRPr>
          </a:p>
        </p:txBody>
      </p:sp>
      <p:sp>
        <p:nvSpPr>
          <p:cNvPr id="9" name="8 CuadroTexto"/>
          <p:cNvSpPr txBox="1"/>
          <p:nvPr/>
        </p:nvSpPr>
        <p:spPr>
          <a:xfrm>
            <a:off x="6012160" y="1990581"/>
            <a:ext cx="2835072" cy="923330"/>
          </a:xfrm>
          <a:prstGeom prst="rect">
            <a:avLst/>
          </a:prstGeom>
          <a:noFill/>
        </p:spPr>
        <p:txBody>
          <a:bodyPr wrap="square" rtlCol="0">
            <a:spAutoFit/>
          </a:bodyPr>
          <a:lstStyle/>
          <a:p>
            <a:r>
              <a:rPr lang="es-MX" dirty="0" smtClean="0"/>
              <a:t>Ella es: Marina </a:t>
            </a:r>
            <a:r>
              <a:rPr lang="es-MX" dirty="0" err="1" smtClean="0"/>
              <a:t>Zulian</a:t>
            </a:r>
            <a:endParaRPr lang="es-MX" dirty="0" smtClean="0"/>
          </a:p>
          <a:p>
            <a:r>
              <a:rPr lang="es-MX" dirty="0" smtClean="0"/>
              <a:t>creadora de esta Asociación no lucrativa.</a:t>
            </a:r>
            <a:endParaRPr lang="es-MX" dirty="0"/>
          </a:p>
        </p:txBody>
      </p:sp>
      <p:pic>
        <p:nvPicPr>
          <p:cNvPr id="10" name="Picture 2"/>
          <p:cNvPicPr>
            <a:picLocks noChangeAspect="1" noChangeArrowheads="1"/>
          </p:cNvPicPr>
          <p:nvPr/>
        </p:nvPicPr>
        <p:blipFill>
          <a:blip r:embed="rId3" cstate="print"/>
          <a:srcRect/>
          <a:stretch>
            <a:fillRect/>
          </a:stretch>
        </p:blipFill>
        <p:spPr bwMode="auto">
          <a:xfrm>
            <a:off x="5940152" y="2913911"/>
            <a:ext cx="3131840" cy="2747337"/>
          </a:xfrm>
          <a:prstGeom prst="rect">
            <a:avLst/>
          </a:prstGeom>
          <a:noFill/>
          <a:ln w="9525">
            <a:noFill/>
            <a:miter lim="800000"/>
            <a:headEnd/>
            <a:tailEnd/>
          </a:ln>
        </p:spPr>
      </p:pic>
      <p:sp>
        <p:nvSpPr>
          <p:cNvPr id="12" name="Footer Placeholder 4"/>
          <p:cNvSpPr txBox="1">
            <a:spLocks/>
          </p:cNvSpPr>
          <p:nvPr/>
        </p:nvSpPr>
        <p:spPr>
          <a:xfrm>
            <a:off x="533400" y="6172200"/>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a:t>
            </a:r>
            <a:r>
              <a:rPr lang="en-US" sz="1000" dirty="0" smtClean="0">
                <a:solidFill>
                  <a:srgbClr val="404040"/>
                </a:solidFill>
                <a:latin typeface="Arial Rounded MT Bold" charset="0"/>
              </a:rPr>
              <a:t> 										Prof</a:t>
            </a:r>
            <a:r>
              <a:rPr lang="en-US" sz="1000" dirty="0">
                <a:solidFill>
                  <a:srgbClr val="404040"/>
                </a:solidFill>
                <a:latin typeface="Arial Rounded MT Bold" charset="0"/>
              </a:rPr>
              <a:t>.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
        <p:nvSpPr>
          <p:cNvPr id="13"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HISTORIA DE BARCHETTA BLU </a:t>
            </a:r>
            <a:endParaRPr lang="en-US" dirty="0"/>
          </a:p>
        </p:txBody>
      </p:sp>
      <p:pic>
        <p:nvPicPr>
          <p:cNvPr id="6" name="Content Placeholder 5" descr="DSC03631.JPG"/>
          <p:cNvPicPr>
            <a:picLocks noGrp="1" noChangeAspect="1"/>
          </p:cNvPicPr>
          <p:nvPr>
            <p:ph sz="half" idx="1"/>
          </p:nvPr>
        </p:nvPicPr>
        <p:blipFill>
          <a:blip r:embed="rId2" cstate="print"/>
          <a:srcRect t="-25479" b="-25479"/>
          <a:stretch>
            <a:fillRect/>
          </a:stretch>
        </p:blipFill>
        <p:spPr>
          <a:xfrm>
            <a:off x="152400" y="1295400"/>
            <a:ext cx="4419600" cy="5002742"/>
          </a:xfrm>
        </p:spPr>
      </p:pic>
      <p:sp>
        <p:nvSpPr>
          <p:cNvPr id="11" name="Content Placeholder 10"/>
          <p:cNvSpPr>
            <a:spLocks noGrp="1"/>
          </p:cNvSpPr>
          <p:nvPr>
            <p:ph sz="half" idx="2"/>
          </p:nvPr>
        </p:nvSpPr>
        <p:spPr>
          <a:xfrm>
            <a:off x="4704678" y="1916832"/>
            <a:ext cx="4439322" cy="4506753"/>
          </a:xfrm>
        </p:spPr>
        <p:txBody>
          <a:bodyPr>
            <a:normAutofit fontScale="77500" lnSpcReduction="20000"/>
          </a:bodyPr>
          <a:lstStyle/>
          <a:p>
            <a:pPr marL="0" indent="0">
              <a:buNone/>
            </a:pPr>
            <a:r>
              <a:rPr lang="es-MX" dirty="0" err="1" smtClean="0"/>
              <a:t>Barchetta</a:t>
            </a:r>
            <a:r>
              <a:rPr lang="es-MX" dirty="0" smtClean="0"/>
              <a:t> </a:t>
            </a:r>
            <a:r>
              <a:rPr lang="es-MX" dirty="0" err="1" smtClean="0"/>
              <a:t>Blu</a:t>
            </a:r>
            <a:r>
              <a:rPr lang="es-MX" dirty="0" smtClean="0"/>
              <a:t> es una Asociación Educativa sin fines de lucro. </a:t>
            </a:r>
          </a:p>
          <a:p>
            <a:pPr marL="0" indent="0">
              <a:buNone/>
            </a:pPr>
            <a:r>
              <a:rPr lang="es-MX" dirty="0" smtClean="0"/>
              <a:t>Nación hace 10 años, comenzó como iniciativa de Marina </a:t>
            </a:r>
            <a:r>
              <a:rPr lang="es-MX" dirty="0" err="1" smtClean="0"/>
              <a:t>Zulian</a:t>
            </a:r>
            <a:r>
              <a:rPr lang="es-MX" dirty="0" smtClean="0"/>
              <a:t> al quererle </a:t>
            </a:r>
            <a:r>
              <a:rPr lang="es-MX" dirty="0" err="1" smtClean="0"/>
              <a:t>birndar</a:t>
            </a:r>
            <a:r>
              <a:rPr lang="es-MX" dirty="0" smtClean="0"/>
              <a:t> una educación de calidad a su hijo </a:t>
            </a:r>
            <a:r>
              <a:rPr lang="es-MX" dirty="0" err="1" smtClean="0"/>
              <a:t>Tomaso</a:t>
            </a:r>
            <a:r>
              <a:rPr lang="es-MX" dirty="0" smtClean="0"/>
              <a:t>. </a:t>
            </a:r>
          </a:p>
          <a:p>
            <a:pPr marL="0" indent="0">
              <a:buNone/>
            </a:pPr>
            <a:r>
              <a:rPr lang="es-MX" dirty="0" smtClean="0"/>
              <a:t>Se encuentra dentro de los mejores 10 centros del país dedicados a educación infantil. </a:t>
            </a:r>
          </a:p>
          <a:p>
            <a:pPr>
              <a:buNone/>
            </a:pPr>
            <a:r>
              <a:rPr lang="es-MX" dirty="0" smtClean="0"/>
              <a:t>Presta los siguientes servicios:</a:t>
            </a:r>
          </a:p>
          <a:p>
            <a:pPr>
              <a:buFont typeface="Wingdings" pitchFamily="2" charset="2"/>
              <a:buChar char="ü"/>
            </a:pPr>
            <a:r>
              <a:rPr lang="es-MX" dirty="0" smtClean="0"/>
              <a:t>Centro de Infancia</a:t>
            </a:r>
          </a:p>
          <a:p>
            <a:pPr>
              <a:buFont typeface="Wingdings" pitchFamily="2" charset="2"/>
              <a:buChar char="ü"/>
            </a:pPr>
            <a:r>
              <a:rPr lang="es-MX" dirty="0" smtClean="0"/>
              <a:t> Métodos Educativos de </a:t>
            </a:r>
            <a:r>
              <a:rPr lang="es-MX" dirty="0" err="1" smtClean="0"/>
              <a:t>Barchetta</a:t>
            </a:r>
            <a:r>
              <a:rPr lang="es-MX" dirty="0" smtClean="0"/>
              <a:t> </a:t>
            </a:r>
            <a:r>
              <a:rPr lang="es-MX" dirty="0" err="1" smtClean="0"/>
              <a:t>Blu</a:t>
            </a:r>
            <a:endParaRPr lang="es-MX" dirty="0" smtClean="0"/>
          </a:p>
          <a:p>
            <a:pPr>
              <a:buFont typeface="Wingdings" pitchFamily="2" charset="2"/>
              <a:buChar char="ü"/>
            </a:pPr>
            <a:r>
              <a:rPr lang="es-MX" dirty="0" smtClean="0"/>
              <a:t>Servicios a la Comunidad y centro de las familias.</a:t>
            </a:r>
          </a:p>
        </p:txBody>
      </p:sp>
      <p:sp>
        <p:nvSpPr>
          <p:cNvPr id="8" name="Footer Placeholder 4"/>
          <p:cNvSpPr txBox="1">
            <a:spLocks/>
          </p:cNvSpPr>
          <p:nvPr/>
        </p:nvSpPr>
        <p:spPr>
          <a:xfrm>
            <a:off x="533400" y="6172200"/>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a:t>
            </a:r>
            <a:r>
              <a:rPr lang="en-US" sz="1000" dirty="0" smtClean="0">
                <a:solidFill>
                  <a:srgbClr val="404040"/>
                </a:solidFill>
                <a:latin typeface="Arial Rounded MT Bold" charset="0"/>
              </a:rPr>
              <a:t> 										Prof</a:t>
            </a:r>
            <a:r>
              <a:rPr lang="en-US" sz="1000" dirty="0">
                <a:solidFill>
                  <a:srgbClr val="404040"/>
                </a:solidFill>
                <a:latin typeface="Arial Rounded MT Bold" charset="0"/>
              </a:rPr>
              <a:t>.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
        <p:nvSpPr>
          <p:cNvPr id="9"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dirty="0" smtClean="0"/>
              <a:t>HISTORIA DE BARCHETTA BLU</a:t>
            </a:r>
            <a:endParaRPr lang="es-MX" dirty="0"/>
          </a:p>
        </p:txBody>
      </p:sp>
      <p:sp>
        <p:nvSpPr>
          <p:cNvPr id="3" name="2 Marcador de contenido"/>
          <p:cNvSpPr>
            <a:spLocks noGrp="1"/>
          </p:cNvSpPr>
          <p:nvPr>
            <p:ph sz="half" idx="1"/>
          </p:nvPr>
        </p:nvSpPr>
        <p:spPr>
          <a:xfrm>
            <a:off x="251520" y="1985963"/>
            <a:ext cx="3657600" cy="4140200"/>
          </a:xfrm>
        </p:spPr>
        <p:txBody>
          <a:bodyPr>
            <a:normAutofit fontScale="77500" lnSpcReduction="20000"/>
          </a:bodyPr>
          <a:lstStyle/>
          <a:p>
            <a:r>
              <a:rPr lang="es-MX" dirty="0" smtClean="0"/>
              <a:t>El nombre de esta asociación se debe a que en un principio no tenían un lugar donde llevar a cabo la estimulación de los niños, por lo que un padre de familia donó un contenedor en forma de barca azul de plástico, en la que  dentro estaban los niños y se les ponían diversos materiales como agua, arena u otros elementos que les ayudaba a  desarrollar sus capacidades. </a:t>
            </a:r>
          </a:p>
          <a:p>
            <a:pPr>
              <a:buNone/>
            </a:pPr>
            <a:endParaRPr lang="es-MX" dirty="0"/>
          </a:p>
        </p:txBody>
      </p:sp>
      <p:pic>
        <p:nvPicPr>
          <p:cNvPr id="6" name="Picture 2"/>
          <p:cNvPicPr>
            <a:picLocks noChangeAspect="1" noChangeArrowheads="1"/>
          </p:cNvPicPr>
          <p:nvPr/>
        </p:nvPicPr>
        <p:blipFill>
          <a:blip r:embed="rId2" cstate="print"/>
          <a:srcRect/>
          <a:stretch>
            <a:fillRect/>
          </a:stretch>
        </p:blipFill>
        <p:spPr bwMode="auto">
          <a:xfrm>
            <a:off x="4067944" y="2000380"/>
            <a:ext cx="4248472" cy="4236932"/>
          </a:xfrm>
          <a:prstGeom prst="rect">
            <a:avLst/>
          </a:prstGeom>
          <a:noFill/>
          <a:ln w="9525">
            <a:noFill/>
            <a:miter lim="800000"/>
            <a:headEnd/>
            <a:tailEnd/>
          </a:ln>
        </p:spPr>
      </p:pic>
      <p:sp>
        <p:nvSpPr>
          <p:cNvPr id="7" name="Footer Placeholder 4"/>
          <p:cNvSpPr txBox="1">
            <a:spLocks/>
          </p:cNvSpPr>
          <p:nvPr/>
        </p:nvSpPr>
        <p:spPr>
          <a:xfrm>
            <a:off x="533400" y="6172200"/>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a:t>
            </a:r>
            <a:r>
              <a:rPr lang="en-US" sz="1000" dirty="0" smtClean="0">
                <a:solidFill>
                  <a:srgbClr val="404040"/>
                </a:solidFill>
                <a:latin typeface="Arial Rounded MT Bold" charset="0"/>
              </a:rPr>
              <a:t> 										Prof</a:t>
            </a:r>
            <a:r>
              <a:rPr lang="en-US" sz="1000" dirty="0">
                <a:solidFill>
                  <a:srgbClr val="404040"/>
                </a:solidFill>
                <a:latin typeface="Arial Rounded MT Bold" charset="0"/>
              </a:rPr>
              <a:t>.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
        <p:nvSpPr>
          <p:cNvPr id="8"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smtClean="0"/>
              <a:t>CENTRO DE INFANCIA</a:t>
            </a:r>
            <a:endParaRPr lang="es-MX" dirty="0"/>
          </a:p>
        </p:txBody>
      </p:sp>
      <p:pic>
        <p:nvPicPr>
          <p:cNvPr id="5" name="Content Placeholder 4" descr="DSC03644.JPG"/>
          <p:cNvPicPr>
            <a:picLocks noGrp="1" noChangeAspect="1"/>
          </p:cNvPicPr>
          <p:nvPr>
            <p:ph sz="half" idx="1"/>
          </p:nvPr>
        </p:nvPicPr>
        <p:blipFill>
          <a:blip r:embed="rId2" cstate="print"/>
          <a:srcRect t="-25475" b="-25475"/>
          <a:stretch>
            <a:fillRect/>
          </a:stretch>
        </p:blipFill>
        <p:spPr>
          <a:xfrm>
            <a:off x="474496" y="808037"/>
            <a:ext cx="4402304" cy="4983163"/>
          </a:xfrm>
        </p:spPr>
      </p:pic>
      <p:sp>
        <p:nvSpPr>
          <p:cNvPr id="4" name="Content Placeholder 3"/>
          <p:cNvSpPr>
            <a:spLocks noGrp="1"/>
          </p:cNvSpPr>
          <p:nvPr>
            <p:ph sz="half" idx="2"/>
          </p:nvPr>
        </p:nvSpPr>
        <p:spPr>
          <a:xfrm>
            <a:off x="5105400" y="2108200"/>
            <a:ext cx="3657600" cy="4140200"/>
          </a:xfrm>
        </p:spPr>
        <p:txBody>
          <a:bodyPr>
            <a:normAutofit fontScale="92500" lnSpcReduction="20000"/>
          </a:bodyPr>
          <a:lstStyle/>
          <a:p>
            <a:r>
              <a:rPr lang="en-US" dirty="0" err="1" smtClean="0"/>
              <a:t>Servicios</a:t>
            </a:r>
            <a:r>
              <a:rPr lang="en-US" dirty="0" smtClean="0"/>
              <a:t> </a:t>
            </a:r>
            <a:r>
              <a:rPr lang="en-US" dirty="0" err="1" smtClean="0"/>
              <a:t>Infantiles</a:t>
            </a:r>
            <a:r>
              <a:rPr lang="en-US" dirty="0" smtClean="0"/>
              <a:t> de                                                  (15 </a:t>
            </a:r>
            <a:r>
              <a:rPr lang="en-US" dirty="0" err="1" smtClean="0"/>
              <a:t>meses</a:t>
            </a:r>
            <a:r>
              <a:rPr lang="en-US" dirty="0" smtClean="0"/>
              <a:t> – 3 </a:t>
            </a:r>
            <a:r>
              <a:rPr lang="en-US" dirty="0" err="1" smtClean="0"/>
              <a:t>años</a:t>
            </a:r>
            <a:r>
              <a:rPr lang="en-US" dirty="0" smtClean="0"/>
              <a:t>)    </a:t>
            </a:r>
          </a:p>
          <a:p>
            <a:r>
              <a:rPr lang="en-US" dirty="0" err="1" smtClean="0"/>
              <a:t>Horario</a:t>
            </a:r>
            <a:r>
              <a:rPr lang="en-US" dirty="0" smtClean="0"/>
              <a:t> de </a:t>
            </a:r>
            <a:r>
              <a:rPr lang="en-US" dirty="0" err="1" smtClean="0"/>
              <a:t>entrada</a:t>
            </a:r>
            <a:r>
              <a:rPr lang="en-US" dirty="0" smtClean="0"/>
              <a:t>: 8:30 a.m. – 9:30 a.m. (</a:t>
            </a:r>
            <a:r>
              <a:rPr lang="en-US" dirty="0" err="1" smtClean="0"/>
              <a:t>tiempo</a:t>
            </a:r>
            <a:r>
              <a:rPr lang="en-US" dirty="0" smtClean="0"/>
              <a:t> </a:t>
            </a:r>
            <a:r>
              <a:rPr lang="en-US" dirty="0" err="1" smtClean="0"/>
              <a:t>libre</a:t>
            </a:r>
            <a:r>
              <a:rPr lang="en-US" dirty="0" smtClean="0"/>
              <a:t>)</a:t>
            </a:r>
          </a:p>
          <a:p>
            <a:r>
              <a:rPr lang="en-US" dirty="0" err="1" smtClean="0"/>
              <a:t>Centros</a:t>
            </a:r>
            <a:r>
              <a:rPr lang="en-US" dirty="0" smtClean="0"/>
              <a:t>: </a:t>
            </a:r>
            <a:r>
              <a:rPr lang="en-US" dirty="0" err="1" smtClean="0"/>
              <a:t>Lectura</a:t>
            </a:r>
            <a:r>
              <a:rPr lang="en-US" dirty="0" smtClean="0"/>
              <a:t>, </a:t>
            </a:r>
            <a:r>
              <a:rPr lang="en-US" dirty="0" err="1" smtClean="0"/>
              <a:t>Construcción</a:t>
            </a:r>
            <a:r>
              <a:rPr lang="en-US" dirty="0" smtClean="0"/>
              <a:t>, </a:t>
            </a:r>
            <a:r>
              <a:rPr lang="en-US" dirty="0" err="1" smtClean="0"/>
              <a:t>Juego</a:t>
            </a:r>
            <a:r>
              <a:rPr lang="en-US" dirty="0" smtClean="0"/>
              <a:t> </a:t>
            </a:r>
            <a:r>
              <a:rPr lang="en-US" dirty="0" err="1" smtClean="0"/>
              <a:t>Simbólico</a:t>
            </a:r>
            <a:r>
              <a:rPr lang="en-US" dirty="0" smtClean="0"/>
              <a:t>, </a:t>
            </a:r>
            <a:r>
              <a:rPr lang="en-US" dirty="0" err="1" smtClean="0"/>
              <a:t>Música</a:t>
            </a:r>
            <a:r>
              <a:rPr lang="en-US" dirty="0" smtClean="0"/>
              <a:t> / </a:t>
            </a:r>
            <a:r>
              <a:rPr lang="en-US" dirty="0" err="1" smtClean="0"/>
              <a:t>Estimulación</a:t>
            </a:r>
            <a:r>
              <a:rPr lang="en-US" dirty="0" smtClean="0"/>
              <a:t> (</a:t>
            </a:r>
            <a:r>
              <a:rPr lang="en-US" dirty="0" err="1" smtClean="0"/>
              <a:t>Psicomotricidad</a:t>
            </a:r>
            <a:r>
              <a:rPr lang="en-US" dirty="0" smtClean="0"/>
              <a:t>)</a:t>
            </a:r>
          </a:p>
          <a:p>
            <a:r>
              <a:rPr lang="en-US" dirty="0" err="1" smtClean="0"/>
              <a:t>Biblioteca</a:t>
            </a:r>
            <a:r>
              <a:rPr lang="en-US" dirty="0" smtClean="0"/>
              <a:t> (</a:t>
            </a:r>
            <a:r>
              <a:rPr lang="en-US" dirty="0" err="1" smtClean="0"/>
              <a:t>Escuchar</a:t>
            </a:r>
            <a:r>
              <a:rPr lang="en-US" dirty="0" smtClean="0"/>
              <a:t>, Leer, </a:t>
            </a:r>
            <a:r>
              <a:rPr lang="en-US" dirty="0" err="1" smtClean="0"/>
              <a:t>Construir</a:t>
            </a:r>
            <a:r>
              <a:rPr lang="en-US" dirty="0" smtClean="0"/>
              <a:t> </a:t>
            </a:r>
            <a:r>
              <a:rPr lang="en-US" dirty="0" err="1" smtClean="0"/>
              <a:t>y</a:t>
            </a:r>
            <a:r>
              <a:rPr lang="en-US" dirty="0" smtClean="0"/>
              <a:t> </a:t>
            </a:r>
            <a:r>
              <a:rPr lang="en-US" dirty="0" err="1" smtClean="0"/>
              <a:t>Tocar</a:t>
            </a:r>
            <a:r>
              <a:rPr lang="en-US" dirty="0" smtClean="0"/>
              <a:t>)</a:t>
            </a:r>
          </a:p>
          <a:p>
            <a:endParaRPr lang="en-US" dirty="0"/>
          </a:p>
        </p:txBody>
      </p:sp>
      <p:sp>
        <p:nvSpPr>
          <p:cNvPr id="8" name="Footer Placeholder 4"/>
          <p:cNvSpPr txBox="1">
            <a:spLocks/>
          </p:cNvSpPr>
          <p:nvPr/>
        </p:nvSpPr>
        <p:spPr>
          <a:xfrm>
            <a:off x="533400" y="6172200"/>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smtClean="0">
                <a:solidFill>
                  <a:srgbClr val="404040"/>
                </a:solidFill>
                <a:latin typeface="Arial Rounded MT Bold" charset="0"/>
              </a:rPr>
              <a:t> 159260; 										Prof</a:t>
            </a:r>
            <a:r>
              <a:rPr lang="en-US" sz="1000" dirty="0">
                <a:solidFill>
                  <a:srgbClr val="404040"/>
                </a:solidFill>
                <a:latin typeface="Arial Rounded MT Bold" charset="0"/>
              </a:rPr>
              <a:t>.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
        <p:nvSpPr>
          <p:cNvPr id="9"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dirty="0" smtClean="0"/>
              <a:t>MAPA DE LAS INSTALACIONES</a:t>
            </a:r>
            <a:endParaRPr lang="es-MX" dirty="0"/>
          </a:p>
        </p:txBody>
      </p:sp>
      <p:pic>
        <p:nvPicPr>
          <p:cNvPr id="1026" name="Picture 2"/>
          <p:cNvPicPr>
            <a:picLocks noChangeAspect="1" noChangeArrowheads="1"/>
          </p:cNvPicPr>
          <p:nvPr/>
        </p:nvPicPr>
        <p:blipFill>
          <a:blip r:embed="rId2" cstate="print"/>
          <a:srcRect/>
          <a:stretch>
            <a:fillRect/>
          </a:stretch>
        </p:blipFill>
        <p:spPr bwMode="auto">
          <a:xfrm>
            <a:off x="501869" y="1600200"/>
            <a:ext cx="7552918" cy="4205064"/>
          </a:xfrm>
          <a:prstGeom prst="rect">
            <a:avLst/>
          </a:prstGeom>
          <a:noFill/>
          <a:ln w="9525">
            <a:noFill/>
            <a:miter lim="800000"/>
            <a:headEnd/>
            <a:tailEnd/>
          </a:ln>
        </p:spPr>
      </p:pic>
      <p:sp>
        <p:nvSpPr>
          <p:cNvPr id="7" name="Footer Placeholder 4"/>
          <p:cNvSpPr txBox="1">
            <a:spLocks/>
          </p:cNvSpPr>
          <p:nvPr/>
        </p:nvSpPr>
        <p:spPr>
          <a:xfrm>
            <a:off x="533400" y="6172200"/>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a:t>
            </a:r>
            <a:r>
              <a:rPr lang="en-US" sz="1000" dirty="0" smtClean="0">
                <a:solidFill>
                  <a:srgbClr val="404040"/>
                </a:solidFill>
                <a:latin typeface="Arial Rounded MT Bold" charset="0"/>
              </a:rPr>
              <a:t> 										Prof</a:t>
            </a:r>
            <a:r>
              <a:rPr lang="en-US" sz="1000" dirty="0">
                <a:solidFill>
                  <a:srgbClr val="404040"/>
                </a:solidFill>
                <a:latin typeface="Arial Rounded MT Bold" charset="0"/>
              </a:rPr>
              <a:t>.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
        <p:nvSpPr>
          <p:cNvPr id="8"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lstStyle/>
          <a:p>
            <a:r>
              <a:rPr lang="es-MX" dirty="0" smtClean="0"/>
              <a:t>AMBIENTES</a:t>
            </a:r>
            <a:r>
              <a:rPr lang="en-US" dirty="0" smtClean="0"/>
              <a:t> </a:t>
            </a:r>
            <a:r>
              <a:rPr lang="es-MX" dirty="0" smtClean="0"/>
              <a:t>EDUCATIVOS</a:t>
            </a:r>
            <a:endParaRPr lang="es-MX" dirty="0"/>
          </a:p>
        </p:txBody>
      </p:sp>
      <p:pic>
        <p:nvPicPr>
          <p:cNvPr id="14" name="Content Placeholder 13" descr="DSC03619.JPG">
            <a:hlinkClick r:id="rId2" action="ppaction://hlinksldjump"/>
          </p:cNvPr>
          <p:cNvPicPr>
            <a:picLocks noGrp="1" noChangeAspect="1"/>
          </p:cNvPicPr>
          <p:nvPr>
            <p:ph sz="half" idx="1"/>
          </p:nvPr>
        </p:nvPicPr>
        <p:blipFill>
          <a:blip r:embed="rId3" cstate="print"/>
          <a:srcRect l="-617" r="-930"/>
          <a:stretch>
            <a:fillRect/>
          </a:stretch>
        </p:blipFill>
        <p:spPr>
          <a:xfrm>
            <a:off x="4807013" y="1219200"/>
            <a:ext cx="2976840" cy="219932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8" name="Content Placeholder 17" descr="DSC03624.JPG">
            <a:hlinkClick r:id="rId4" action="ppaction://hlinksldjump"/>
          </p:cNvPr>
          <p:cNvPicPr>
            <a:picLocks noGrp="1" noChangeAspect="1"/>
          </p:cNvPicPr>
          <p:nvPr>
            <p:ph sz="half" idx="13"/>
          </p:nvPr>
        </p:nvPicPr>
        <p:blipFill>
          <a:blip r:embed="rId5" cstate="print"/>
          <a:srcRect l="-825"/>
          <a:stretch>
            <a:fillRect/>
          </a:stretch>
        </p:blipFill>
        <p:spPr>
          <a:xfrm>
            <a:off x="4807012" y="4019575"/>
            <a:ext cx="2976841" cy="222306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Content Placeholder 12" descr="DSC03618.JPG">
            <a:hlinkClick r:id="rId6" action="ppaction://hlinksldjump"/>
          </p:cNvPr>
          <p:cNvPicPr>
            <a:picLocks noGrp="1" noChangeAspect="1"/>
          </p:cNvPicPr>
          <p:nvPr>
            <p:ph sz="half" idx="14"/>
          </p:nvPr>
        </p:nvPicPr>
        <p:blipFill>
          <a:blip r:embed="rId7" cstate="print"/>
          <a:srcRect/>
          <a:stretch>
            <a:fillRect/>
          </a:stretch>
        </p:blipFill>
        <p:spPr>
          <a:xfrm>
            <a:off x="838200" y="1219200"/>
            <a:ext cx="2814793" cy="219932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7" name="Content Placeholder 16" descr="DSC03622.JPG">
            <a:hlinkClick r:id="rId2" action="ppaction://hlinksldjump"/>
          </p:cNvPr>
          <p:cNvPicPr>
            <a:picLocks noGrp="1" noChangeAspect="1"/>
          </p:cNvPicPr>
          <p:nvPr>
            <p:ph sz="half" idx="15"/>
          </p:nvPr>
        </p:nvPicPr>
        <p:blipFill>
          <a:blip r:embed="rId8" cstate="print"/>
          <a:srcRect/>
          <a:stretch>
            <a:fillRect/>
          </a:stretch>
        </p:blipFill>
        <p:spPr>
          <a:xfrm>
            <a:off x="838200" y="4049077"/>
            <a:ext cx="2814793" cy="219932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0" name="9 Botón de acción: Hacia delante o Siguiente">
            <a:hlinkClick r:id="rId9" action="ppaction://hlinksldjump"/>
          </p:cNvPr>
          <p:cNvSpPr/>
          <p:nvPr/>
        </p:nvSpPr>
        <p:spPr>
          <a:xfrm>
            <a:off x="8119156" y="5877272"/>
            <a:ext cx="917340" cy="648072"/>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1" name="Footer Placeholder 4"/>
          <p:cNvSpPr txBox="1">
            <a:spLocks/>
          </p:cNvSpPr>
          <p:nvPr/>
        </p:nvSpPr>
        <p:spPr>
          <a:xfrm>
            <a:off x="533400" y="6172200"/>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a:t>
            </a:r>
            <a:r>
              <a:rPr lang="en-US" sz="1000" dirty="0" smtClean="0">
                <a:solidFill>
                  <a:srgbClr val="404040"/>
                </a:solidFill>
                <a:latin typeface="Arial Rounded MT Bold" charset="0"/>
              </a:rPr>
              <a:t> 										Prof</a:t>
            </a:r>
            <a:r>
              <a:rPr lang="en-US" sz="1000" dirty="0">
                <a:solidFill>
                  <a:srgbClr val="404040"/>
                </a:solidFill>
                <a:latin typeface="Arial Rounded MT Bold" charset="0"/>
              </a:rPr>
              <a:t>.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
        <p:nvSpPr>
          <p:cNvPr id="12"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609600"/>
            <a:ext cx="8229600" cy="1143000"/>
          </a:xfrm>
        </p:spPr>
        <p:txBody>
          <a:bodyPr/>
          <a:lstStyle/>
          <a:p>
            <a:r>
              <a:rPr lang="es-MX" dirty="0" smtClean="0"/>
              <a:t>AMBIENTES EDUCATIVOS</a:t>
            </a:r>
            <a:endParaRPr lang="es-MX" dirty="0"/>
          </a:p>
        </p:txBody>
      </p:sp>
      <p:sp>
        <p:nvSpPr>
          <p:cNvPr id="7" name="6 Marcador de contenido"/>
          <p:cNvSpPr>
            <a:spLocks noGrp="1"/>
          </p:cNvSpPr>
          <p:nvPr>
            <p:ph sz="half" idx="1"/>
          </p:nvPr>
        </p:nvSpPr>
        <p:spPr>
          <a:xfrm>
            <a:off x="4283968" y="2204864"/>
            <a:ext cx="4320480" cy="3384376"/>
          </a:xfrm>
        </p:spPr>
        <p:txBody>
          <a:bodyPr>
            <a:normAutofit/>
          </a:bodyPr>
          <a:lstStyle/>
          <a:p>
            <a:r>
              <a:rPr lang="es-MX" dirty="0" smtClean="0"/>
              <a:t>Primer salón el cual esta dividido en cuatro centros.</a:t>
            </a:r>
          </a:p>
          <a:p>
            <a:r>
              <a:rPr lang="es-MX" dirty="0" smtClean="0"/>
              <a:t>Este centro es el del hogar, donde se pueden ver elementos que hay en una casa.</a:t>
            </a:r>
          </a:p>
          <a:p>
            <a:r>
              <a:rPr lang="es-MX" dirty="0" smtClean="0"/>
              <a:t>Un ejemplo de esto es la cocina y el comendor para los niños. </a:t>
            </a:r>
            <a:endParaRPr lang="es-MX" dirty="0"/>
          </a:p>
        </p:txBody>
      </p:sp>
      <p:pic>
        <p:nvPicPr>
          <p:cNvPr id="8" name="Content Placeholder 12" descr="DSC03618.JPG">
            <a:hlinkClick r:id="rId2" action="ppaction://hlinksldjump"/>
          </p:cNvPr>
          <p:cNvPicPr>
            <a:picLocks noChangeAspect="1"/>
          </p:cNvPicPr>
          <p:nvPr/>
        </p:nvPicPr>
        <p:blipFill>
          <a:blip r:embed="rId3" cstate="print"/>
          <a:srcRect/>
          <a:stretch>
            <a:fillRect/>
          </a:stretch>
        </p:blipFill>
        <p:spPr>
          <a:xfrm>
            <a:off x="457200" y="1704389"/>
            <a:ext cx="3785494" cy="417288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0" name="Footer Placeholder 4"/>
          <p:cNvSpPr txBox="1">
            <a:spLocks/>
          </p:cNvSpPr>
          <p:nvPr/>
        </p:nvSpPr>
        <p:spPr>
          <a:xfrm>
            <a:off x="533400" y="6172200"/>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a:t>
            </a:r>
            <a:r>
              <a:rPr lang="en-US" sz="1000" dirty="0" smtClean="0">
                <a:solidFill>
                  <a:srgbClr val="404040"/>
                </a:solidFill>
                <a:latin typeface="Arial Rounded MT Bold" charset="0"/>
              </a:rPr>
              <a:t> 										Prof</a:t>
            </a:r>
            <a:r>
              <a:rPr lang="en-US" sz="1000" dirty="0">
                <a:solidFill>
                  <a:srgbClr val="404040"/>
                </a:solidFill>
                <a:latin typeface="Arial Rounded MT Bold" charset="0"/>
              </a:rPr>
              <a:t>.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
        <p:nvSpPr>
          <p:cNvPr id="11"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92379"/>
            <a:ext cx="8229600" cy="1143000"/>
          </a:xfrm>
        </p:spPr>
        <p:txBody>
          <a:bodyPr/>
          <a:lstStyle/>
          <a:p>
            <a:r>
              <a:rPr lang="es-MX" dirty="0" smtClean="0"/>
              <a:t>AMBIENTES EDUCATIVOS</a:t>
            </a:r>
            <a:endParaRPr lang="es-MX" dirty="0"/>
          </a:p>
        </p:txBody>
      </p:sp>
      <p:sp>
        <p:nvSpPr>
          <p:cNvPr id="7" name="6 Marcador de contenido"/>
          <p:cNvSpPr>
            <a:spLocks noGrp="1"/>
          </p:cNvSpPr>
          <p:nvPr>
            <p:ph sz="half" idx="1"/>
          </p:nvPr>
        </p:nvSpPr>
        <p:spPr>
          <a:xfrm>
            <a:off x="201706" y="4587240"/>
            <a:ext cx="7865969" cy="1965960"/>
          </a:xfrm>
        </p:spPr>
        <p:txBody>
          <a:bodyPr/>
          <a:lstStyle/>
          <a:p>
            <a:r>
              <a:rPr lang="es-MX" dirty="0" smtClean="0"/>
              <a:t>Este centro es un lugar donde el niño va creando se va reconociendo, por lo que hay un espejo, para que se pueda ver. </a:t>
            </a:r>
          </a:p>
          <a:p>
            <a:r>
              <a:rPr lang="es-MX" dirty="0" smtClean="0"/>
              <a:t>También hay carriolas, sillones y banquitos para que desarrollen su identidad por medio del juego de roles.</a:t>
            </a:r>
            <a:endParaRPr lang="es-MX" dirty="0"/>
          </a:p>
        </p:txBody>
      </p:sp>
      <p:pic>
        <p:nvPicPr>
          <p:cNvPr id="9" name="Content Placeholder 16" descr="DSC03622.JPG">
            <a:hlinkClick r:id="rId2" action="ppaction://hlinksldjump"/>
          </p:cNvPr>
          <p:cNvPicPr>
            <a:picLocks noGrp="1" noChangeAspect="1"/>
          </p:cNvPicPr>
          <p:nvPr>
            <p:ph sz="half" idx="13"/>
          </p:nvPr>
        </p:nvPicPr>
        <p:blipFill>
          <a:blip r:embed="rId3" cstate="print"/>
          <a:srcRect l="-20"/>
          <a:stretch>
            <a:fillRect/>
          </a:stretch>
        </p:blipFill>
        <p:spPr>
          <a:xfrm>
            <a:off x="4283968" y="1436941"/>
            <a:ext cx="3600400" cy="273272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Content Placeholder 13" descr="DSC03619.JPG">
            <a:hlinkClick r:id="rId2" action="ppaction://hlinksldjump"/>
          </p:cNvPr>
          <p:cNvPicPr>
            <a:picLocks noChangeAspect="1"/>
          </p:cNvPicPr>
          <p:nvPr/>
        </p:nvPicPr>
        <p:blipFill>
          <a:blip r:embed="rId4" cstate="print"/>
          <a:srcRect l="-1390" r="-801"/>
          <a:stretch>
            <a:fillRect/>
          </a:stretch>
        </p:blipFill>
        <p:spPr>
          <a:xfrm>
            <a:off x="201706" y="1436941"/>
            <a:ext cx="3722222" cy="273272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1" name="Footer Placeholder 4"/>
          <p:cNvSpPr txBox="1">
            <a:spLocks/>
          </p:cNvSpPr>
          <p:nvPr/>
        </p:nvSpPr>
        <p:spPr>
          <a:xfrm>
            <a:off x="533400" y="6172200"/>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a:t>
            </a:r>
            <a:r>
              <a:rPr lang="en-US" sz="1000" dirty="0" smtClean="0">
                <a:solidFill>
                  <a:srgbClr val="404040"/>
                </a:solidFill>
                <a:latin typeface="Arial Rounded MT Bold" charset="0"/>
              </a:rPr>
              <a:t> 										Prof</a:t>
            </a:r>
            <a:r>
              <a:rPr lang="en-US" sz="1000" dirty="0">
                <a:solidFill>
                  <a:srgbClr val="404040"/>
                </a:solidFill>
                <a:latin typeface="Arial Rounded MT Bold" charset="0"/>
              </a:rPr>
              <a:t>.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
        <p:nvSpPr>
          <p:cNvPr id="12"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dirty="0" smtClean="0"/>
              <a:t>AMBIENTES EDUCATIVOS</a:t>
            </a:r>
            <a:endParaRPr lang="es-MX" dirty="0"/>
          </a:p>
        </p:txBody>
      </p:sp>
      <p:sp>
        <p:nvSpPr>
          <p:cNvPr id="7" name="6 Marcador de contenido"/>
          <p:cNvSpPr>
            <a:spLocks noGrp="1"/>
          </p:cNvSpPr>
          <p:nvPr>
            <p:ph sz="half" idx="1"/>
          </p:nvPr>
        </p:nvSpPr>
        <p:spPr>
          <a:xfrm>
            <a:off x="5220072" y="2060848"/>
            <a:ext cx="3707904" cy="3672408"/>
          </a:xfrm>
        </p:spPr>
        <p:txBody>
          <a:bodyPr>
            <a:normAutofit/>
          </a:bodyPr>
          <a:lstStyle/>
          <a:p>
            <a:r>
              <a:rPr lang="es-MX" dirty="0" smtClean="0"/>
              <a:t>Este es un segundo salón el cual esta adaptado para dar estimulación temprana.</a:t>
            </a:r>
          </a:p>
          <a:p>
            <a:r>
              <a:rPr lang="es-MX" dirty="0" smtClean="0"/>
              <a:t>El área que más se busca desarrollar es la motricidad, tanto fina como gruesa. </a:t>
            </a:r>
          </a:p>
          <a:p>
            <a:r>
              <a:rPr lang="es-MX" dirty="0" smtClean="0"/>
              <a:t>Además tiene cojines, escaleras y estructuras de madera que ayudaban a cumplir su objetivo. </a:t>
            </a:r>
            <a:endParaRPr lang="es-MX" dirty="0"/>
          </a:p>
        </p:txBody>
      </p:sp>
      <p:pic>
        <p:nvPicPr>
          <p:cNvPr id="8" name="Content Placeholder 17" descr="DSC03624.JPG">
            <a:hlinkClick r:id="rId2" action="ppaction://hlinksldjump"/>
          </p:cNvPr>
          <p:cNvPicPr>
            <a:picLocks noGrp="1" noChangeAspect="1"/>
          </p:cNvPicPr>
          <p:nvPr>
            <p:ph sz="half" idx="13"/>
          </p:nvPr>
        </p:nvPicPr>
        <p:blipFill>
          <a:blip r:embed="rId3" cstate="print"/>
          <a:srcRect l="-295"/>
          <a:stretch>
            <a:fillRect/>
          </a:stretch>
        </p:blipFill>
        <p:spPr>
          <a:xfrm>
            <a:off x="498474" y="1124744"/>
            <a:ext cx="4577582" cy="501088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0" name="Footer Placeholder 4"/>
          <p:cNvSpPr txBox="1">
            <a:spLocks/>
          </p:cNvSpPr>
          <p:nvPr/>
        </p:nvSpPr>
        <p:spPr>
          <a:xfrm>
            <a:off x="533400" y="6172200"/>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a:t>
            </a:r>
            <a:r>
              <a:rPr lang="en-US" sz="1000" dirty="0" smtClean="0">
                <a:solidFill>
                  <a:srgbClr val="404040"/>
                </a:solidFill>
                <a:latin typeface="Arial Rounded MT Bold" charset="0"/>
              </a:rPr>
              <a:t> 										Prof</a:t>
            </a:r>
            <a:r>
              <a:rPr lang="en-US" sz="1000" dirty="0">
                <a:solidFill>
                  <a:srgbClr val="404040"/>
                </a:solidFill>
                <a:latin typeface="Arial Rounded MT Bold" charset="0"/>
              </a:rPr>
              <a:t>.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
        <p:nvSpPr>
          <p:cNvPr id="11"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Rounded Rectangle 3"/>
          <p:cNvSpPr/>
          <p:nvPr/>
        </p:nvSpPr>
        <p:spPr>
          <a:xfrm>
            <a:off x="8382000" y="762000"/>
            <a:ext cx="304800" cy="28194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5" name="Title 1"/>
          <p:cNvSpPr txBox="1">
            <a:spLocks/>
          </p:cNvSpPr>
          <p:nvPr/>
        </p:nvSpPr>
        <p:spPr>
          <a:xfrm rot="16200000">
            <a:off x="6629400" y="1295400"/>
            <a:ext cx="3810000" cy="1219200"/>
          </a:xfrm>
          <a:prstGeom prst="rect">
            <a:avLst/>
          </a:prstGeom>
        </p:spPr>
        <p:txBody>
          <a:bodyPr vert="eaVert" anchor="ctr">
            <a:prstTxWarp prst="textNoShape">
              <a:avLst/>
            </a:prstTxWarp>
          </a:bodyPr>
          <a:lstStyle/>
          <a:p>
            <a:pPr algn="ctr" defTabSz="914400"/>
            <a:r>
              <a:rPr lang="en-US" sz="2000" dirty="0">
                <a:solidFill>
                  <a:schemeClr val="bg1"/>
                </a:solidFill>
                <a:latin typeface="Arial Rounded MT Bold" charset="0"/>
              </a:rPr>
              <a:t/>
            </a:r>
            <a:br>
              <a:rPr lang="en-US" sz="2000" dirty="0">
                <a:solidFill>
                  <a:schemeClr val="bg1"/>
                </a:solidFill>
                <a:latin typeface="Arial Rounded MT Bold" charset="0"/>
              </a:rPr>
            </a:br>
            <a:r>
              <a:rPr lang="en-US" sz="2000" dirty="0">
                <a:solidFill>
                  <a:schemeClr val="bg1"/>
                </a:solidFill>
                <a:latin typeface="Arial Rounded MT Bold" charset="0"/>
              </a:rPr>
              <a:t/>
            </a:r>
            <a:br>
              <a:rPr lang="en-US" sz="2000" dirty="0">
                <a:solidFill>
                  <a:schemeClr val="bg1"/>
                </a:solidFill>
                <a:latin typeface="Arial Rounded MT Bold" charset="0"/>
              </a:rPr>
            </a:br>
            <a:r>
              <a:rPr lang="en-US" sz="2000" dirty="0">
                <a:solidFill>
                  <a:schemeClr val="bg1"/>
                </a:solidFill>
                <a:latin typeface="Arial Rounded MT Bold" charset="0"/>
              </a:rPr>
              <a:t>S</a:t>
            </a:r>
          </a:p>
          <a:p>
            <a:pPr algn="ctr" defTabSz="914400"/>
            <a:r>
              <a:rPr lang="en-US" sz="2000" dirty="0">
                <a:solidFill>
                  <a:schemeClr val="bg1"/>
                </a:solidFill>
                <a:latin typeface="Arial Rounded MT Bold" charset="0"/>
              </a:rPr>
              <a:t>Í</a:t>
            </a:r>
          </a:p>
          <a:p>
            <a:pPr algn="ctr" defTabSz="914400"/>
            <a:r>
              <a:rPr lang="en-US" sz="2000" dirty="0">
                <a:solidFill>
                  <a:schemeClr val="bg1"/>
                </a:solidFill>
                <a:latin typeface="Arial Rounded MT Bold" charset="0"/>
              </a:rPr>
              <a:t>N</a:t>
            </a:r>
          </a:p>
          <a:p>
            <a:pPr algn="ctr" defTabSz="914400"/>
            <a:r>
              <a:rPr lang="en-US" sz="2000" dirty="0">
                <a:solidFill>
                  <a:schemeClr val="bg1"/>
                </a:solidFill>
                <a:latin typeface="Arial Rounded MT Bold" charset="0"/>
              </a:rPr>
              <a:t>T</a:t>
            </a:r>
          </a:p>
          <a:p>
            <a:pPr algn="ctr" defTabSz="914400"/>
            <a:r>
              <a:rPr lang="en-US" sz="2000" dirty="0">
                <a:solidFill>
                  <a:schemeClr val="bg1"/>
                </a:solidFill>
                <a:latin typeface="Arial Rounded MT Bold" charset="0"/>
              </a:rPr>
              <a:t>E</a:t>
            </a:r>
          </a:p>
          <a:p>
            <a:pPr algn="ctr" defTabSz="914400"/>
            <a:r>
              <a:rPr lang="en-US" sz="2000" dirty="0">
                <a:solidFill>
                  <a:schemeClr val="bg1"/>
                </a:solidFill>
                <a:latin typeface="Arial Rounded MT Bold" charset="0"/>
              </a:rPr>
              <a:t>S</a:t>
            </a:r>
          </a:p>
          <a:p>
            <a:pPr algn="ctr" defTabSz="914400"/>
            <a:r>
              <a:rPr lang="en-US" sz="2000" dirty="0">
                <a:solidFill>
                  <a:schemeClr val="bg1"/>
                </a:solidFill>
                <a:latin typeface="Arial Rounded MT Bold" charset="0"/>
              </a:rPr>
              <a:t>I</a:t>
            </a:r>
          </a:p>
          <a:p>
            <a:pPr algn="ctr" defTabSz="914400"/>
            <a:r>
              <a:rPr lang="en-US" sz="2000" dirty="0">
                <a:solidFill>
                  <a:schemeClr val="bg1"/>
                </a:solidFill>
                <a:latin typeface="Arial Rounded MT Bold" charset="0"/>
              </a:rPr>
              <a:t>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112031" y="484094"/>
            <a:ext cx="4171937" cy="1116106"/>
          </a:xfrm>
        </p:spPr>
        <p:txBody>
          <a:bodyPr>
            <a:normAutofit fontScale="90000"/>
          </a:bodyPr>
          <a:lstStyle/>
          <a:p>
            <a:r>
              <a:rPr lang="en-US" dirty="0" smtClean="0"/>
              <a:t>AMBIENTES EDUCATIVOS</a:t>
            </a:r>
            <a:endParaRPr lang="en-US" dirty="0"/>
          </a:p>
        </p:txBody>
      </p:sp>
      <p:pic>
        <p:nvPicPr>
          <p:cNvPr id="26" name="Content Placeholder 25" descr="DSC03621.JPG">
            <a:hlinkClick r:id="rId2" action="ppaction://hlinksldjump"/>
          </p:cNvPr>
          <p:cNvPicPr>
            <a:picLocks noGrp="1" noChangeAspect="1"/>
          </p:cNvPicPr>
          <p:nvPr>
            <p:ph sz="half" idx="1"/>
          </p:nvPr>
        </p:nvPicPr>
        <p:blipFill>
          <a:blip r:embed="rId3" cstate="print"/>
          <a:srcRect l="-2870" r="-767"/>
          <a:stretch>
            <a:fillRect/>
          </a:stretch>
        </p:blipFill>
        <p:spPr>
          <a:xfrm>
            <a:off x="4505134" y="1052736"/>
            <a:ext cx="3523250" cy="264025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5" name="Content Placeholder 24" descr="DSC03628.JPG">
            <a:hlinkClick r:id="rId4" action="ppaction://hlinksldjump"/>
          </p:cNvPr>
          <p:cNvPicPr>
            <a:picLocks noGrp="1" noChangeAspect="1"/>
          </p:cNvPicPr>
          <p:nvPr>
            <p:ph sz="half" idx="13"/>
          </p:nvPr>
        </p:nvPicPr>
        <p:blipFill>
          <a:blip r:embed="rId5" cstate="print"/>
          <a:srcRect l="-286" r="-192"/>
          <a:stretch>
            <a:fillRect/>
          </a:stretch>
        </p:blipFill>
        <p:spPr>
          <a:xfrm>
            <a:off x="899592" y="1752600"/>
            <a:ext cx="3384376" cy="449103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9" name="Content Placeholder 28" descr="DSC03632.JPG">
            <a:hlinkClick r:id="rId6" action="ppaction://hlinksldjump"/>
          </p:cNvPr>
          <p:cNvPicPr>
            <a:picLocks noGrp="1" noChangeAspect="1"/>
          </p:cNvPicPr>
          <p:nvPr>
            <p:ph sz="half" idx="14"/>
          </p:nvPr>
        </p:nvPicPr>
        <p:blipFill>
          <a:blip r:embed="rId7" cstate="print"/>
          <a:srcRect t="-7561" b="-7561"/>
          <a:stretch>
            <a:fillRect/>
          </a:stretch>
        </p:blipFill>
        <p:spPr>
          <a:xfrm>
            <a:off x="4441584" y="3200400"/>
            <a:ext cx="3767328" cy="32527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7 Botón de acción: Hacia delante o Siguiente">
            <a:hlinkClick r:id="rId8" action="ppaction://hlinksldjump"/>
          </p:cNvPr>
          <p:cNvSpPr/>
          <p:nvPr/>
        </p:nvSpPr>
        <p:spPr>
          <a:xfrm>
            <a:off x="8208912" y="5445224"/>
            <a:ext cx="755576" cy="762337"/>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9" name="Footer Placeholder 4"/>
          <p:cNvSpPr txBox="1">
            <a:spLocks/>
          </p:cNvSpPr>
          <p:nvPr/>
        </p:nvSpPr>
        <p:spPr>
          <a:xfrm>
            <a:off x="533400" y="6294437"/>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 Edith Garza Villarreal 130677                                                                    Prof.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
        <p:nvSpPr>
          <p:cNvPr id="10"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AMBIENTES EDUCATIVOS</a:t>
            </a:r>
            <a:endParaRPr lang="es-MX" dirty="0"/>
          </a:p>
        </p:txBody>
      </p:sp>
      <p:sp>
        <p:nvSpPr>
          <p:cNvPr id="3" name="2 Marcador de contenido"/>
          <p:cNvSpPr>
            <a:spLocks noGrp="1"/>
          </p:cNvSpPr>
          <p:nvPr>
            <p:ph sz="half" idx="1"/>
          </p:nvPr>
        </p:nvSpPr>
        <p:spPr>
          <a:xfrm>
            <a:off x="4410075" y="1985963"/>
            <a:ext cx="3657600" cy="3917850"/>
          </a:xfrm>
        </p:spPr>
        <p:txBody>
          <a:bodyPr>
            <a:normAutofit/>
          </a:bodyPr>
          <a:lstStyle/>
          <a:p>
            <a:r>
              <a:rPr lang="es-MX" dirty="0" smtClean="0"/>
              <a:t>Este es un área del primer salón, donde el alumno puede rayar en la pared, pero solo en esta, y al ir pasando el tiempo, se han creado varios dibujos. </a:t>
            </a:r>
          </a:p>
          <a:p>
            <a:r>
              <a:rPr lang="es-MX" dirty="0" smtClean="0"/>
              <a:t>En esa pared se pueden ver, un sol, una flor, un árbol, entre otros.</a:t>
            </a:r>
            <a:endParaRPr lang="es-MX" dirty="0"/>
          </a:p>
        </p:txBody>
      </p:sp>
      <p:pic>
        <p:nvPicPr>
          <p:cNvPr id="7" name="Content Placeholder 24" descr="DSC03628.JPG">
            <a:hlinkClick r:id="rId2" action="ppaction://hlinksldjump"/>
          </p:cNvPr>
          <p:cNvPicPr>
            <a:picLocks noChangeAspect="1"/>
          </p:cNvPicPr>
          <p:nvPr/>
        </p:nvPicPr>
        <p:blipFill>
          <a:blip r:embed="rId3" cstate="print"/>
          <a:srcRect l="-292"/>
          <a:stretch>
            <a:fillRect/>
          </a:stretch>
        </p:blipFill>
        <p:spPr>
          <a:xfrm>
            <a:off x="899592" y="1412776"/>
            <a:ext cx="3312368" cy="449103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9" name="Footer Placeholder 4"/>
          <p:cNvSpPr txBox="1">
            <a:spLocks/>
          </p:cNvSpPr>
          <p:nvPr/>
        </p:nvSpPr>
        <p:spPr>
          <a:xfrm>
            <a:off x="533400" y="6172200"/>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 Edith Garza Villarreal 130677                                                                    Prof.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
        <p:nvSpPr>
          <p:cNvPr id="10"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AMBIENTES EDUCATIVOS</a:t>
            </a:r>
            <a:endParaRPr lang="es-MX" dirty="0"/>
          </a:p>
        </p:txBody>
      </p:sp>
      <p:pic>
        <p:nvPicPr>
          <p:cNvPr id="7" name="Content Placeholder 25" descr="DSC03621.JPG">
            <a:hlinkClick r:id="rId2" action="ppaction://hlinksldjump"/>
          </p:cNvPr>
          <p:cNvPicPr>
            <a:picLocks noGrp="1" noChangeAspect="1"/>
          </p:cNvPicPr>
          <p:nvPr>
            <p:ph sz="half" idx="1"/>
          </p:nvPr>
        </p:nvPicPr>
        <p:blipFill>
          <a:blip r:embed="rId3" cstate="print"/>
          <a:srcRect l="-285" r="-37005" b="-27982"/>
          <a:stretch>
            <a:fillRect/>
          </a:stretch>
        </p:blipFill>
        <p:spPr>
          <a:xfrm>
            <a:off x="5562600" y="1905000"/>
            <a:ext cx="2819400" cy="3505200"/>
          </a:xfrm>
          <a:prstGeom prst="rect">
            <a:avLst/>
          </a:prstGeom>
          <a:ln w="190500" cap="sq">
            <a:solidFill>
              <a:schemeClr val="tx1">
                <a:lumMod val="95000"/>
                <a:lumOff val="5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5 Marcador de contenido"/>
          <p:cNvSpPr>
            <a:spLocks noGrp="1"/>
          </p:cNvSpPr>
          <p:nvPr>
            <p:ph sz="half" idx="13"/>
          </p:nvPr>
        </p:nvSpPr>
        <p:spPr>
          <a:xfrm>
            <a:off x="533400" y="1905000"/>
            <a:ext cx="3657600" cy="4149661"/>
          </a:xfrm>
        </p:spPr>
        <p:txBody>
          <a:bodyPr/>
          <a:lstStyle/>
          <a:p>
            <a:r>
              <a:rPr lang="es-MX" dirty="0" smtClean="0"/>
              <a:t>Esta es un área donde el niño puede llegar y tomar un libro para leer u observar las ilustraciones. </a:t>
            </a:r>
          </a:p>
          <a:p>
            <a:r>
              <a:rPr lang="es-MX" dirty="0" smtClean="0"/>
              <a:t>En este espacio hay alfombra y almohadas para que pueda acomodarse a leer.</a:t>
            </a:r>
            <a:endParaRPr lang="es-MX" dirty="0"/>
          </a:p>
        </p:txBody>
      </p:sp>
      <p:sp>
        <p:nvSpPr>
          <p:cNvPr id="10" name="Footer Placeholder 4"/>
          <p:cNvSpPr txBox="1">
            <a:spLocks/>
          </p:cNvSpPr>
          <p:nvPr/>
        </p:nvSpPr>
        <p:spPr>
          <a:xfrm>
            <a:off x="533400" y="6172200"/>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 Edith Garza Villarreal 130677                                                                    Prof.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
        <p:nvSpPr>
          <p:cNvPr id="11"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AMBIENTES EDUCATIVOS</a:t>
            </a:r>
            <a:endParaRPr lang="es-MX" dirty="0"/>
          </a:p>
        </p:txBody>
      </p:sp>
      <p:sp>
        <p:nvSpPr>
          <p:cNvPr id="3" name="2 Marcador de contenido"/>
          <p:cNvSpPr>
            <a:spLocks noGrp="1"/>
          </p:cNvSpPr>
          <p:nvPr>
            <p:ph sz="half" idx="1"/>
          </p:nvPr>
        </p:nvSpPr>
        <p:spPr>
          <a:xfrm>
            <a:off x="4410074" y="1985962"/>
            <a:ext cx="3644713" cy="4179342"/>
          </a:xfrm>
        </p:spPr>
        <p:txBody>
          <a:bodyPr>
            <a:normAutofit/>
          </a:bodyPr>
          <a:lstStyle/>
          <a:p>
            <a:r>
              <a:rPr lang="es-MX" dirty="0" smtClean="0"/>
              <a:t>En esta área los niños pueden construir sus materiales, pueden hacer instrumentos musicales, construir cosas que se  imaginan y también hay materiales para moldear, como plastilina.  </a:t>
            </a:r>
          </a:p>
          <a:p>
            <a:r>
              <a:rPr lang="es-MX" dirty="0" smtClean="0"/>
              <a:t>Aquí se puede observar palitos de madera, sonaja con </a:t>
            </a:r>
            <a:r>
              <a:rPr lang="es-MX" dirty="0" err="1" smtClean="0"/>
              <a:t>taparroscas</a:t>
            </a:r>
            <a:r>
              <a:rPr lang="es-MX" dirty="0" smtClean="0"/>
              <a:t>, pelotas de filtro, cascabeles, </a:t>
            </a:r>
            <a:r>
              <a:rPr lang="es-MX" dirty="0" err="1" smtClean="0"/>
              <a:t>miniboliches</a:t>
            </a:r>
            <a:r>
              <a:rPr lang="es-MX" dirty="0" smtClean="0"/>
              <a:t>,  collares de pasta, entre otros. </a:t>
            </a:r>
            <a:endParaRPr lang="es-MX" dirty="0"/>
          </a:p>
        </p:txBody>
      </p:sp>
      <p:pic>
        <p:nvPicPr>
          <p:cNvPr id="7" name="Content Placeholder 28" descr="DSC03632.JPG">
            <a:hlinkClick r:id="rId2" action="ppaction://hlinksldjump"/>
          </p:cNvPr>
          <p:cNvPicPr>
            <a:picLocks noGrp="1" noChangeAspect="1"/>
          </p:cNvPicPr>
          <p:nvPr>
            <p:ph sz="half" idx="13"/>
          </p:nvPr>
        </p:nvPicPr>
        <p:blipFill>
          <a:blip r:embed="rId3" cstate="print"/>
          <a:srcRect l="-3283" r="-194"/>
          <a:stretch>
            <a:fillRect/>
          </a:stretch>
        </p:blipFill>
        <p:spPr>
          <a:xfrm>
            <a:off x="457200" y="1600200"/>
            <a:ext cx="3707904" cy="369589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0" name="Footer Placeholder 4"/>
          <p:cNvSpPr txBox="1">
            <a:spLocks/>
          </p:cNvSpPr>
          <p:nvPr/>
        </p:nvSpPr>
        <p:spPr>
          <a:xfrm>
            <a:off x="533400" y="6172200"/>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 Edith Garza Villarreal 130677                                                                    Prof.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
        <p:nvSpPr>
          <p:cNvPr id="11"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229600" cy="1143000"/>
          </a:xfrm>
        </p:spPr>
        <p:txBody>
          <a:bodyPr>
            <a:normAutofit fontScale="90000"/>
          </a:bodyPr>
          <a:lstStyle/>
          <a:p>
            <a:r>
              <a:rPr lang="en-US" dirty="0" smtClean="0"/>
              <a:t>ACTIVIDADES DEL CENTRO DE INFANCIA</a:t>
            </a:r>
            <a:endParaRPr lang="en-US" dirty="0"/>
          </a:p>
        </p:txBody>
      </p:sp>
      <p:pic>
        <p:nvPicPr>
          <p:cNvPr id="5" name="Content Placeholder 4" descr="DSC03626.JPG"/>
          <p:cNvPicPr>
            <a:picLocks noGrp="1" noChangeAspect="1"/>
          </p:cNvPicPr>
          <p:nvPr>
            <p:ph sz="half" idx="1"/>
          </p:nvPr>
        </p:nvPicPr>
        <p:blipFill>
          <a:blip r:embed="rId2" cstate="print"/>
          <a:srcRect l="-19795" r="-19795"/>
          <a:stretch>
            <a:fillRect/>
          </a:stretch>
        </p:blipFill>
        <p:spPr>
          <a:xfrm>
            <a:off x="0" y="3789040"/>
            <a:ext cx="4868531" cy="2616835"/>
          </a:xfrm>
        </p:spPr>
      </p:pic>
      <p:sp>
        <p:nvSpPr>
          <p:cNvPr id="4" name="Content Placeholder 3"/>
          <p:cNvSpPr>
            <a:spLocks noGrp="1"/>
          </p:cNvSpPr>
          <p:nvPr>
            <p:ph sz="half" idx="13"/>
          </p:nvPr>
        </p:nvSpPr>
        <p:spPr>
          <a:xfrm>
            <a:off x="4527699" y="5375274"/>
            <a:ext cx="4082901" cy="2320926"/>
          </a:xfrm>
        </p:spPr>
        <p:txBody>
          <a:bodyPr>
            <a:normAutofit/>
          </a:bodyPr>
          <a:lstStyle/>
          <a:p>
            <a:pPr algn="ctr"/>
            <a:r>
              <a:rPr lang="en-US" dirty="0" err="1" smtClean="0"/>
              <a:t>Estimulación</a:t>
            </a:r>
            <a:r>
              <a:rPr lang="en-US" dirty="0" smtClean="0"/>
              <a:t> </a:t>
            </a:r>
            <a:r>
              <a:rPr lang="en-US" dirty="0" err="1" smtClean="0"/>
              <a:t>mediante</a:t>
            </a:r>
            <a:r>
              <a:rPr lang="en-US" dirty="0" smtClean="0"/>
              <a:t> </a:t>
            </a:r>
            <a:r>
              <a:rPr lang="en-US" dirty="0" err="1" smtClean="0"/>
              <a:t>materiales</a:t>
            </a:r>
            <a:r>
              <a:rPr lang="en-US" dirty="0" smtClean="0"/>
              <a:t> </a:t>
            </a:r>
            <a:r>
              <a:rPr lang="en-US" dirty="0" err="1" smtClean="0"/>
              <a:t>hechos</a:t>
            </a:r>
            <a:r>
              <a:rPr lang="en-US" dirty="0" smtClean="0"/>
              <a:t> con </a:t>
            </a:r>
            <a:r>
              <a:rPr lang="en-US" dirty="0" err="1" smtClean="0"/>
              <a:t>productos</a:t>
            </a:r>
            <a:r>
              <a:rPr lang="en-US" dirty="0" smtClean="0"/>
              <a:t> </a:t>
            </a:r>
            <a:r>
              <a:rPr lang="en-US" dirty="0" err="1" smtClean="0"/>
              <a:t>reciclados</a:t>
            </a:r>
            <a:r>
              <a:rPr lang="en-US" dirty="0" smtClean="0"/>
              <a:t> </a:t>
            </a:r>
            <a:r>
              <a:rPr lang="en-US" dirty="0" err="1" smtClean="0"/>
              <a:t>y</a:t>
            </a:r>
            <a:r>
              <a:rPr lang="en-US" dirty="0" smtClean="0"/>
              <a:t> </a:t>
            </a:r>
            <a:r>
              <a:rPr lang="en-US" dirty="0" err="1" smtClean="0"/>
              <a:t>objetos</a:t>
            </a:r>
            <a:r>
              <a:rPr lang="en-US" dirty="0" smtClean="0"/>
              <a:t> de la </a:t>
            </a:r>
            <a:r>
              <a:rPr lang="en-US" dirty="0" err="1" smtClean="0"/>
              <a:t>vida</a:t>
            </a:r>
            <a:r>
              <a:rPr lang="en-US" dirty="0" smtClean="0"/>
              <a:t> </a:t>
            </a:r>
            <a:r>
              <a:rPr lang="en-US" dirty="0" err="1" smtClean="0"/>
              <a:t>diaria</a:t>
            </a:r>
            <a:endParaRPr lang="en-US" dirty="0" smtClean="0"/>
          </a:p>
          <a:p>
            <a:pPr algn="ctr"/>
            <a:endParaRPr lang="en-US" dirty="0"/>
          </a:p>
        </p:txBody>
      </p:sp>
      <p:pic>
        <p:nvPicPr>
          <p:cNvPr id="8" name="Content Placeholder 7" descr="DSC03664.JPG"/>
          <p:cNvPicPr>
            <a:picLocks noGrp="1" noChangeAspect="1"/>
          </p:cNvPicPr>
          <p:nvPr>
            <p:ph sz="half" idx="14"/>
          </p:nvPr>
        </p:nvPicPr>
        <p:blipFill>
          <a:blip r:embed="rId3" cstate="print"/>
          <a:srcRect l="-19795" r="-19795"/>
          <a:stretch>
            <a:fillRect/>
          </a:stretch>
        </p:blipFill>
        <p:spPr>
          <a:xfrm>
            <a:off x="-93076" y="1772816"/>
            <a:ext cx="4961607" cy="1872208"/>
          </a:xfrm>
        </p:spPr>
      </p:pic>
      <p:pic>
        <p:nvPicPr>
          <p:cNvPr id="11" name="Content Placeholder 10" descr="DSC03650.JPG"/>
          <p:cNvPicPr>
            <a:picLocks noGrp="1" noChangeAspect="1"/>
          </p:cNvPicPr>
          <p:nvPr>
            <p:ph sz="half" idx="15"/>
          </p:nvPr>
        </p:nvPicPr>
        <p:blipFill>
          <a:blip r:embed="rId4" cstate="print">
            <a:lum bright="-22000" contrast="15000"/>
          </a:blip>
          <a:srcRect l="-74065" r="-74065"/>
          <a:stretch>
            <a:fillRect/>
          </a:stretch>
        </p:blipFill>
        <p:spPr>
          <a:xfrm>
            <a:off x="2959163" y="1406525"/>
            <a:ext cx="7023037" cy="3775075"/>
          </a:xfrm>
        </p:spPr>
      </p:pic>
      <p:sp>
        <p:nvSpPr>
          <p:cNvPr id="10" name="Footer Placeholder 4"/>
          <p:cNvSpPr txBox="1">
            <a:spLocks/>
          </p:cNvSpPr>
          <p:nvPr/>
        </p:nvSpPr>
        <p:spPr>
          <a:xfrm>
            <a:off x="533400" y="6294437"/>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a:t>
            </a:r>
            <a:r>
              <a:rPr lang="en-US" sz="1000" dirty="0" smtClean="0">
                <a:solidFill>
                  <a:srgbClr val="404040"/>
                </a:solidFill>
                <a:latin typeface="Arial Rounded MT Bold" charset="0"/>
              </a:rPr>
              <a:t> 										Prof</a:t>
            </a:r>
            <a:r>
              <a:rPr lang="en-US" sz="1000" dirty="0">
                <a:solidFill>
                  <a:srgbClr val="404040"/>
                </a:solidFill>
                <a:latin typeface="Arial Rounded MT Bold" charset="0"/>
              </a:rPr>
              <a:t>.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
        <p:nvSpPr>
          <p:cNvPr id="12"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DSC03625.JPG"/>
          <p:cNvPicPr>
            <a:picLocks noGrp="1" noChangeAspect="1"/>
          </p:cNvPicPr>
          <p:nvPr>
            <p:ph sz="half" idx="1"/>
          </p:nvPr>
        </p:nvPicPr>
        <p:blipFill>
          <a:blip r:embed="rId2" cstate="print"/>
          <a:srcRect l="-19791" r="-19791"/>
          <a:stretch>
            <a:fillRect/>
          </a:stretch>
        </p:blipFill>
        <p:spPr>
          <a:xfrm>
            <a:off x="111478" y="1600200"/>
            <a:ext cx="4316506" cy="2332856"/>
          </a:xfrm>
        </p:spPr>
      </p:pic>
      <p:sp>
        <p:nvSpPr>
          <p:cNvPr id="4" name="Content Placeholder 3"/>
          <p:cNvSpPr>
            <a:spLocks noGrp="1"/>
          </p:cNvSpPr>
          <p:nvPr>
            <p:ph sz="half" idx="13"/>
          </p:nvPr>
        </p:nvSpPr>
        <p:spPr>
          <a:xfrm>
            <a:off x="201706" y="4149079"/>
            <a:ext cx="8402742" cy="2274505"/>
          </a:xfrm>
        </p:spPr>
        <p:txBody>
          <a:bodyPr>
            <a:normAutofit fontScale="47500" lnSpcReduction="20000"/>
          </a:bodyPr>
          <a:lstStyle/>
          <a:p>
            <a:r>
              <a:rPr lang="en-US" sz="2500" dirty="0" smtClean="0"/>
              <a:t>Para la </a:t>
            </a:r>
            <a:r>
              <a:rPr lang="en-US" sz="2500" dirty="0" err="1" smtClean="0"/>
              <a:t>Barchetta</a:t>
            </a:r>
            <a:r>
              <a:rPr lang="en-US" sz="2500" dirty="0" smtClean="0"/>
              <a:t> </a:t>
            </a:r>
            <a:r>
              <a:rPr lang="en-US" sz="2500" dirty="0" err="1" smtClean="0"/>
              <a:t>Blu</a:t>
            </a:r>
            <a:r>
              <a:rPr lang="en-US" sz="2500" dirty="0" smtClean="0"/>
              <a:t> </a:t>
            </a:r>
            <a:r>
              <a:rPr lang="en-US" sz="2500" dirty="0" err="1" smtClean="0"/>
              <a:t>es</a:t>
            </a:r>
            <a:r>
              <a:rPr lang="en-US" sz="2500" dirty="0" smtClean="0"/>
              <a:t> </a:t>
            </a:r>
            <a:r>
              <a:rPr lang="en-US" sz="2500" dirty="0" err="1" smtClean="0"/>
              <a:t>muy</a:t>
            </a:r>
            <a:r>
              <a:rPr lang="en-US" sz="2500" dirty="0" smtClean="0"/>
              <a:t> </a:t>
            </a:r>
            <a:r>
              <a:rPr lang="en-US" sz="2500" dirty="0" err="1" smtClean="0"/>
              <a:t>importante</a:t>
            </a:r>
            <a:r>
              <a:rPr lang="en-US" sz="2500" dirty="0" smtClean="0"/>
              <a:t> el </a:t>
            </a:r>
            <a:r>
              <a:rPr lang="en-US" sz="2500" dirty="0" err="1" smtClean="0"/>
              <a:t>desarrollo</a:t>
            </a:r>
            <a:r>
              <a:rPr lang="en-US" sz="2500" dirty="0" smtClean="0"/>
              <a:t> de la </a:t>
            </a:r>
            <a:r>
              <a:rPr lang="en-US" sz="2500" dirty="0" err="1" smtClean="0"/>
              <a:t>música</a:t>
            </a:r>
            <a:r>
              <a:rPr lang="en-US" sz="2500" dirty="0" smtClean="0"/>
              <a:t>  </a:t>
            </a:r>
            <a:r>
              <a:rPr lang="en-US" sz="2500" dirty="0" err="1" smtClean="0"/>
              <a:t>por</a:t>
            </a:r>
            <a:r>
              <a:rPr lang="en-US" sz="2500" dirty="0" smtClean="0"/>
              <a:t> </a:t>
            </a:r>
            <a:r>
              <a:rPr lang="en-US" sz="2500" dirty="0" err="1" smtClean="0"/>
              <a:t>medio</a:t>
            </a:r>
            <a:r>
              <a:rPr lang="en-US" sz="2500" dirty="0" smtClean="0"/>
              <a:t> del </a:t>
            </a:r>
            <a:r>
              <a:rPr lang="en-US" sz="2500" dirty="0" err="1" smtClean="0"/>
              <a:t>Método</a:t>
            </a:r>
            <a:r>
              <a:rPr lang="en-US" sz="2500" dirty="0" smtClean="0"/>
              <a:t> Suzuki, el </a:t>
            </a:r>
            <a:r>
              <a:rPr lang="en-US" sz="2500" dirty="0" err="1" smtClean="0"/>
              <a:t>cual</a:t>
            </a:r>
            <a:r>
              <a:rPr lang="en-US" sz="2500" dirty="0" smtClean="0"/>
              <a:t> </a:t>
            </a:r>
            <a:r>
              <a:rPr lang="en-US" sz="2500" dirty="0" err="1" smtClean="0"/>
              <a:t>es</a:t>
            </a:r>
            <a:r>
              <a:rPr lang="en-US" sz="2500" dirty="0" smtClean="0"/>
              <a:t> </a:t>
            </a:r>
            <a:r>
              <a:rPr lang="en-US" sz="2500" dirty="0" err="1" smtClean="0"/>
              <a:t>una</a:t>
            </a:r>
            <a:r>
              <a:rPr lang="en-US" sz="2500" dirty="0" smtClean="0"/>
              <a:t> forma de </a:t>
            </a:r>
            <a:r>
              <a:rPr lang="en-US" sz="2500" dirty="0" err="1" smtClean="0"/>
              <a:t>aprender</a:t>
            </a:r>
            <a:r>
              <a:rPr lang="en-US" sz="2500" dirty="0" smtClean="0"/>
              <a:t> a </a:t>
            </a:r>
            <a:r>
              <a:rPr lang="en-US" sz="2500" dirty="0" err="1" smtClean="0"/>
              <a:t>tocar</a:t>
            </a:r>
            <a:r>
              <a:rPr lang="en-US" sz="2500" dirty="0" smtClean="0"/>
              <a:t> un </a:t>
            </a:r>
            <a:r>
              <a:rPr lang="en-US" sz="2500" dirty="0" err="1" smtClean="0"/>
              <a:t>instrumento</a:t>
            </a:r>
            <a:r>
              <a:rPr lang="en-US" sz="2500" dirty="0" smtClean="0"/>
              <a:t>. </a:t>
            </a:r>
            <a:r>
              <a:rPr lang="es-MX" sz="2500" dirty="0" smtClean="0"/>
              <a:t>Crecer con la música - jugando con el método Suzuki partir de 3 años </a:t>
            </a:r>
            <a:br>
              <a:rPr lang="es-MX" sz="2500" dirty="0" smtClean="0"/>
            </a:br>
            <a:r>
              <a:rPr lang="es-MX" sz="2500" dirty="0" smtClean="0"/>
              <a:t/>
            </a:r>
            <a:br>
              <a:rPr lang="es-MX" sz="2500" dirty="0" smtClean="0"/>
            </a:br>
            <a:r>
              <a:rPr lang="es-MX" sz="2500" dirty="0" smtClean="0"/>
              <a:t>"Jugar es como hablar" es la frase que mejor expresa la filosofía del método Suzuki. Se puede decir, porque es a través de la escucha, la imitación, y confirma los estímulos continua de los adultos que el niño comienza a realizar decir palabra, va de los simple a lo complejo y complicado.</a:t>
            </a:r>
          </a:p>
          <a:p>
            <a:r>
              <a:rPr lang="es-MX" sz="2500" dirty="0" smtClean="0"/>
              <a:t> Así mismo, el método Suzuki desarrolla la capacidad de hablar a través del instrumento, por lo que el ambiente musical debe presentarse tan pronto sea posible. </a:t>
            </a:r>
            <a:br>
              <a:rPr lang="es-MX" sz="2500" dirty="0" smtClean="0"/>
            </a:br>
            <a:r>
              <a:rPr lang="es-MX" sz="2500" dirty="0" smtClean="0"/>
              <a:t/>
            </a:r>
            <a:br>
              <a:rPr lang="es-MX" sz="2500" dirty="0" smtClean="0"/>
            </a:br>
            <a:r>
              <a:rPr lang="es-MX" sz="2500" dirty="0" smtClean="0"/>
              <a:t>Todos los niños pueden jugar y todos son talentosos. "Si todos los padres ponen la atención sobre la verdadera naturaleza de sus hijos y proporcionan un entorno adecuado, todos los niños podrán alcanzar los niveles de habilidad extraordinarios. A menudo se nos induce a creer que el talento es algo que la naturaleza da, mientras que la naturaleza es algo que se desarrolla. " </a:t>
            </a:r>
            <a:endParaRPr lang="en-US" sz="2500" dirty="0" smtClean="0"/>
          </a:p>
          <a:p>
            <a:pPr>
              <a:buNone/>
            </a:pPr>
            <a:endParaRPr lang="en-US" dirty="0" smtClean="0"/>
          </a:p>
          <a:p>
            <a:endParaRPr lang="en-US" dirty="0"/>
          </a:p>
        </p:txBody>
      </p:sp>
      <p:pic>
        <p:nvPicPr>
          <p:cNvPr id="12" name="Content Placeholder 11" descr="DSC03661.JPG"/>
          <p:cNvPicPr>
            <a:picLocks noGrp="1" noChangeAspect="1"/>
          </p:cNvPicPr>
          <p:nvPr>
            <p:ph sz="half" idx="14"/>
          </p:nvPr>
        </p:nvPicPr>
        <p:blipFill>
          <a:blip r:embed="rId3" cstate="print"/>
          <a:srcRect l="-1316" r="-1238"/>
          <a:stretch>
            <a:fillRect/>
          </a:stretch>
        </p:blipFill>
        <p:spPr>
          <a:xfrm>
            <a:off x="4932040" y="820273"/>
            <a:ext cx="3168352" cy="3112784"/>
          </a:xfrm>
        </p:spPr>
      </p:pic>
      <p:sp>
        <p:nvSpPr>
          <p:cNvPr id="8" name="Title 1"/>
          <p:cNvSpPr txBox="1">
            <a:spLocks/>
          </p:cNvSpPr>
          <p:nvPr/>
        </p:nvSpPr>
        <p:spPr>
          <a:xfrm>
            <a:off x="381001" y="484094"/>
            <a:ext cx="4952999" cy="1116106"/>
          </a:xfrm>
          <a:prstGeom prst="rect">
            <a:avLst/>
          </a:prstGeom>
        </p:spPr>
        <p:txBody>
          <a:bodyPr vert="horz" lIns="91440" tIns="45720" rIns="91440" bIns="45720" rtlCol="0" anchor="t"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accent1"/>
                </a:solidFill>
                <a:effectLst/>
                <a:uLnTx/>
                <a:uFillTx/>
                <a:latin typeface="+mj-lt"/>
                <a:ea typeface="+mj-ea"/>
                <a:cs typeface="+mj-cs"/>
              </a:rPr>
              <a:t>ACTIVIDADES DEL CENTRO DE INFANCIA</a:t>
            </a:r>
            <a:endParaRPr kumimoji="0" lang="en-US" sz="3600" b="0" i="0" u="none" strike="noStrike" kern="1200" cap="none" spc="0" normalizeH="0" baseline="0" noProof="0" dirty="0">
              <a:ln>
                <a:noFill/>
              </a:ln>
              <a:solidFill>
                <a:schemeClr val="accent1"/>
              </a:solidFill>
              <a:effectLst/>
              <a:uLnTx/>
              <a:uFillTx/>
              <a:latin typeface="+mj-lt"/>
              <a:ea typeface="+mj-ea"/>
              <a:cs typeface="+mj-cs"/>
            </a:endParaRPr>
          </a:p>
        </p:txBody>
      </p:sp>
      <p:sp>
        <p:nvSpPr>
          <p:cNvPr id="13" name="Footer Placeholder 4"/>
          <p:cNvSpPr txBox="1">
            <a:spLocks/>
          </p:cNvSpPr>
          <p:nvPr/>
        </p:nvSpPr>
        <p:spPr>
          <a:xfrm>
            <a:off x="533400" y="6172200"/>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a:t>
            </a:r>
            <a:r>
              <a:rPr lang="en-US" sz="1000" dirty="0" smtClean="0">
                <a:solidFill>
                  <a:srgbClr val="404040"/>
                </a:solidFill>
                <a:latin typeface="Arial Rounded MT Bold" charset="0"/>
              </a:rPr>
              <a:t> 										Prof</a:t>
            </a:r>
            <a:r>
              <a:rPr lang="en-US" sz="1000" dirty="0">
                <a:solidFill>
                  <a:srgbClr val="404040"/>
                </a:solidFill>
                <a:latin typeface="Arial Rounded MT Bold" charset="0"/>
              </a:rPr>
              <a:t>.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
        <p:nvSpPr>
          <p:cNvPr id="14"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712694"/>
            <a:ext cx="7556313" cy="1116106"/>
          </a:xfrm>
        </p:spPr>
        <p:txBody>
          <a:bodyPr>
            <a:normAutofit fontScale="90000"/>
          </a:bodyPr>
          <a:lstStyle/>
          <a:p>
            <a:r>
              <a:rPr lang="en-US" dirty="0" smtClean="0"/>
              <a:t>CENTROS DE INFANCIA EN CASA</a:t>
            </a:r>
            <a:endParaRPr lang="en-US" dirty="0"/>
          </a:p>
        </p:txBody>
      </p:sp>
      <p:pic>
        <p:nvPicPr>
          <p:cNvPr id="10" name="Content Placeholder 9" descr="DSC03648.JPG"/>
          <p:cNvPicPr>
            <a:picLocks noGrp="1" noChangeAspect="1"/>
          </p:cNvPicPr>
          <p:nvPr>
            <p:ph sz="half" idx="1"/>
          </p:nvPr>
        </p:nvPicPr>
        <p:blipFill>
          <a:blip r:embed="rId2" cstate="print">
            <a:lum bright="-28000" contrast="35000"/>
          </a:blip>
          <a:srcRect l="-368"/>
          <a:stretch>
            <a:fillRect/>
          </a:stretch>
        </p:blipFill>
        <p:spPr>
          <a:xfrm>
            <a:off x="228601" y="2362200"/>
            <a:ext cx="5203166" cy="3581400"/>
          </a:xfrm>
        </p:spPr>
      </p:pic>
      <p:sp>
        <p:nvSpPr>
          <p:cNvPr id="11" name="Content Placeholder 3"/>
          <p:cNvSpPr>
            <a:spLocks noGrp="1"/>
          </p:cNvSpPr>
          <p:nvPr>
            <p:ph sz="half" idx="13"/>
          </p:nvPr>
        </p:nvSpPr>
        <p:spPr>
          <a:xfrm>
            <a:off x="5486400" y="1905000"/>
            <a:ext cx="3657600" cy="4140200"/>
          </a:xfrm>
          <a:prstGeom prst="rect">
            <a:avLst/>
          </a:prstGeom>
        </p:spPr>
        <p:txBody>
          <a:bodyPr>
            <a:normAutofit/>
          </a:bodyPr>
          <a:lstStyle/>
          <a:p>
            <a:r>
              <a:rPr lang="en-US" dirty="0" smtClean="0"/>
              <a:t>“</a:t>
            </a:r>
            <a:r>
              <a:rPr lang="en-US" dirty="0" err="1" smtClean="0"/>
              <a:t>Nidi</a:t>
            </a:r>
            <a:r>
              <a:rPr lang="en-US" dirty="0" smtClean="0"/>
              <a:t> in </a:t>
            </a:r>
            <a:r>
              <a:rPr lang="en-US" dirty="0" err="1" smtClean="0"/>
              <a:t>Famiglia</a:t>
            </a:r>
            <a:r>
              <a:rPr lang="en-US" dirty="0" smtClean="0"/>
              <a:t>” estancias </a:t>
            </a:r>
            <a:r>
              <a:rPr lang="en-US" dirty="0" err="1" smtClean="0"/>
              <a:t>fuera</a:t>
            </a:r>
            <a:r>
              <a:rPr lang="en-US" dirty="0" smtClean="0"/>
              <a:t> del </a:t>
            </a:r>
            <a:r>
              <a:rPr lang="en-US" dirty="0" err="1" smtClean="0"/>
              <a:t>centro</a:t>
            </a:r>
            <a:r>
              <a:rPr lang="en-US" dirty="0" smtClean="0"/>
              <a:t> de </a:t>
            </a:r>
            <a:r>
              <a:rPr lang="en-US" dirty="0" err="1" smtClean="0"/>
              <a:t>Barchetta</a:t>
            </a:r>
            <a:r>
              <a:rPr lang="en-US" dirty="0" smtClean="0"/>
              <a:t> </a:t>
            </a:r>
            <a:r>
              <a:rPr lang="en-US" dirty="0" err="1" smtClean="0"/>
              <a:t>Blu</a:t>
            </a:r>
            <a:endParaRPr lang="en-US" dirty="0" smtClean="0"/>
          </a:p>
          <a:p>
            <a:r>
              <a:rPr lang="en-US" dirty="0" smtClean="0"/>
              <a:t>1 </a:t>
            </a:r>
            <a:r>
              <a:rPr lang="en-US" dirty="0" err="1" smtClean="0"/>
              <a:t>educadora</a:t>
            </a:r>
            <a:r>
              <a:rPr lang="en-US" dirty="0" smtClean="0"/>
              <a:t> </a:t>
            </a:r>
            <a:r>
              <a:rPr lang="en-US" dirty="0" err="1" smtClean="0"/>
              <a:t>por</a:t>
            </a:r>
            <a:r>
              <a:rPr lang="en-US" dirty="0" smtClean="0"/>
              <a:t> 3 </a:t>
            </a:r>
            <a:r>
              <a:rPr lang="en-US" dirty="0" err="1" smtClean="0"/>
              <a:t>niños</a:t>
            </a:r>
            <a:r>
              <a:rPr lang="en-US" dirty="0" smtClean="0"/>
              <a:t> </a:t>
            </a:r>
          </a:p>
          <a:p>
            <a:r>
              <a:rPr lang="en-US" dirty="0" smtClean="0"/>
              <a:t>3 </a:t>
            </a:r>
            <a:r>
              <a:rPr lang="en-US" dirty="0" err="1" smtClean="0"/>
              <a:t>familias</a:t>
            </a:r>
            <a:r>
              <a:rPr lang="en-US" dirty="0" smtClean="0"/>
              <a:t> </a:t>
            </a:r>
            <a:r>
              <a:rPr lang="en-US" dirty="0" err="1" smtClean="0"/>
              <a:t>hacen</a:t>
            </a:r>
            <a:r>
              <a:rPr lang="en-US" dirty="0" smtClean="0"/>
              <a:t> un </a:t>
            </a:r>
            <a:r>
              <a:rPr lang="en-US" dirty="0" err="1" smtClean="0"/>
              <a:t>contrato</a:t>
            </a:r>
            <a:r>
              <a:rPr lang="en-US" dirty="0" smtClean="0"/>
              <a:t> </a:t>
            </a:r>
            <a:r>
              <a:rPr lang="en-US" dirty="0" err="1" smtClean="0"/>
              <a:t>y</a:t>
            </a:r>
            <a:r>
              <a:rPr lang="en-US" dirty="0" smtClean="0"/>
              <a:t> </a:t>
            </a:r>
            <a:r>
              <a:rPr lang="en-US" dirty="0" err="1" smtClean="0"/>
              <a:t>adecuan</a:t>
            </a:r>
            <a:r>
              <a:rPr lang="en-US" dirty="0" smtClean="0"/>
              <a:t> </a:t>
            </a:r>
            <a:r>
              <a:rPr lang="en-US" dirty="0" err="1" smtClean="0"/>
              <a:t>una</a:t>
            </a:r>
            <a:r>
              <a:rPr lang="en-US" dirty="0" smtClean="0"/>
              <a:t> </a:t>
            </a:r>
            <a:r>
              <a:rPr lang="en-US" dirty="0" err="1" smtClean="0"/>
              <a:t>habitación</a:t>
            </a:r>
            <a:r>
              <a:rPr lang="en-US" dirty="0" smtClean="0"/>
              <a:t> de </a:t>
            </a:r>
            <a:r>
              <a:rPr lang="en-US" dirty="0" err="1" smtClean="0"/>
              <a:t>su</a:t>
            </a:r>
            <a:r>
              <a:rPr lang="en-US" dirty="0" smtClean="0"/>
              <a:t> casa con los </a:t>
            </a:r>
            <a:r>
              <a:rPr lang="en-US" dirty="0" err="1" smtClean="0"/>
              <a:t>centros</a:t>
            </a:r>
            <a:r>
              <a:rPr lang="en-US" dirty="0" smtClean="0"/>
              <a:t> </a:t>
            </a:r>
            <a:r>
              <a:rPr lang="en-US" dirty="0" err="1" smtClean="0"/>
              <a:t>necesarios</a:t>
            </a:r>
            <a:endParaRPr lang="en-US" dirty="0" smtClean="0"/>
          </a:p>
          <a:p>
            <a:r>
              <a:rPr lang="en-US" dirty="0" smtClean="0"/>
              <a:t>Para </a:t>
            </a:r>
            <a:r>
              <a:rPr lang="en-US" dirty="0" err="1" smtClean="0"/>
              <a:t>alumnos</a:t>
            </a:r>
            <a:r>
              <a:rPr lang="en-US" dirty="0" smtClean="0"/>
              <a:t> </a:t>
            </a:r>
            <a:r>
              <a:rPr lang="en-US" dirty="0" err="1" smtClean="0"/>
              <a:t>desde</a:t>
            </a:r>
            <a:r>
              <a:rPr lang="en-US" dirty="0" smtClean="0"/>
              <a:t> los 8 </a:t>
            </a:r>
            <a:r>
              <a:rPr lang="en-US" dirty="0" err="1" smtClean="0"/>
              <a:t>meses</a:t>
            </a:r>
            <a:r>
              <a:rPr lang="en-US" dirty="0" smtClean="0"/>
              <a:t> (</a:t>
            </a:r>
            <a:r>
              <a:rPr lang="en-US" dirty="0" err="1" smtClean="0"/>
              <a:t>es</a:t>
            </a:r>
            <a:r>
              <a:rPr lang="en-US" dirty="0" smtClean="0"/>
              <a:t> un </a:t>
            </a:r>
            <a:r>
              <a:rPr lang="en-US" dirty="0" err="1" smtClean="0"/>
              <a:t>lugar</a:t>
            </a:r>
            <a:r>
              <a:rPr lang="en-US" dirty="0" smtClean="0"/>
              <a:t> </a:t>
            </a:r>
            <a:r>
              <a:rPr lang="en-US" dirty="0" err="1" smtClean="0"/>
              <a:t>acogedor</a:t>
            </a:r>
            <a:r>
              <a:rPr lang="en-US" dirty="0" smtClean="0"/>
              <a:t> </a:t>
            </a:r>
            <a:r>
              <a:rPr lang="en-US" dirty="0" err="1" smtClean="0"/>
              <a:t>que</a:t>
            </a:r>
            <a:r>
              <a:rPr lang="en-US" dirty="0" smtClean="0"/>
              <a:t> </a:t>
            </a:r>
            <a:r>
              <a:rPr lang="en-US" dirty="0" err="1" smtClean="0"/>
              <a:t>ayuda</a:t>
            </a:r>
            <a:r>
              <a:rPr lang="en-US" dirty="0" smtClean="0"/>
              <a:t> a la </a:t>
            </a:r>
            <a:r>
              <a:rPr lang="en-US" dirty="0" err="1" smtClean="0"/>
              <a:t>socialización</a:t>
            </a:r>
            <a:r>
              <a:rPr lang="en-US" dirty="0" smtClean="0"/>
              <a:t>)</a:t>
            </a:r>
          </a:p>
          <a:p>
            <a:r>
              <a:rPr lang="en-US" dirty="0" err="1" smtClean="0"/>
              <a:t>Grupos</a:t>
            </a:r>
            <a:r>
              <a:rPr lang="en-US" dirty="0" smtClean="0"/>
              <a:t> </a:t>
            </a:r>
            <a:r>
              <a:rPr lang="en-US" dirty="0" err="1" smtClean="0"/>
              <a:t>mixtos</a:t>
            </a:r>
            <a:r>
              <a:rPr lang="en-US" dirty="0" smtClean="0"/>
              <a:t> de </a:t>
            </a:r>
            <a:r>
              <a:rPr lang="en-US" dirty="0" err="1" smtClean="0"/>
              <a:t>edades</a:t>
            </a:r>
            <a:endParaRPr lang="en-US" dirty="0" smtClean="0"/>
          </a:p>
          <a:p>
            <a:endParaRPr lang="en-US" dirty="0" smtClean="0"/>
          </a:p>
          <a:p>
            <a:endParaRPr lang="en-US" dirty="0"/>
          </a:p>
        </p:txBody>
      </p:sp>
      <p:sp>
        <p:nvSpPr>
          <p:cNvPr id="8" name="Footer Placeholder 4"/>
          <p:cNvSpPr txBox="1">
            <a:spLocks/>
          </p:cNvSpPr>
          <p:nvPr/>
        </p:nvSpPr>
        <p:spPr>
          <a:xfrm>
            <a:off x="533400" y="6172200"/>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a:t>
            </a:r>
            <a:r>
              <a:rPr lang="en-US" sz="1000" dirty="0" smtClean="0">
                <a:solidFill>
                  <a:srgbClr val="404040"/>
                </a:solidFill>
                <a:latin typeface="Arial Rounded MT Bold" charset="0"/>
              </a:rPr>
              <a:t> 										Prof</a:t>
            </a:r>
            <a:r>
              <a:rPr lang="en-US" sz="1000" dirty="0">
                <a:solidFill>
                  <a:srgbClr val="404040"/>
                </a:solidFill>
                <a:latin typeface="Arial Rounded MT Bold" charset="0"/>
              </a:rPr>
              <a:t>.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
        <p:nvSpPr>
          <p:cNvPr id="9"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9478"/>
            <a:ext cx="8229600" cy="1143000"/>
          </a:xfrm>
        </p:spPr>
        <p:txBody>
          <a:bodyPr>
            <a:normAutofit fontScale="90000"/>
          </a:bodyPr>
          <a:lstStyle/>
          <a:p>
            <a:r>
              <a:rPr lang="en-US" dirty="0" smtClean="0"/>
              <a:t>MÉTODOS EDUCATIVOS DE BARCHERTTA BLU</a:t>
            </a:r>
            <a:endParaRPr lang="en-US" dirty="0"/>
          </a:p>
        </p:txBody>
      </p:sp>
      <p:sp>
        <p:nvSpPr>
          <p:cNvPr id="5" name="Content Placeholder 4"/>
          <p:cNvSpPr>
            <a:spLocks noGrp="1"/>
          </p:cNvSpPr>
          <p:nvPr>
            <p:ph sz="half" idx="1"/>
          </p:nvPr>
        </p:nvSpPr>
        <p:spPr>
          <a:xfrm>
            <a:off x="4410075" y="2397656"/>
            <a:ext cx="3657600" cy="1965960"/>
          </a:xfrm>
        </p:spPr>
        <p:txBody>
          <a:bodyPr/>
          <a:lstStyle/>
          <a:p>
            <a:r>
              <a:rPr lang="en-US" dirty="0" smtClean="0"/>
              <a:t>Los </a:t>
            </a:r>
            <a:r>
              <a:rPr lang="en-US" dirty="0" err="1" smtClean="0"/>
              <a:t>educador</a:t>
            </a:r>
            <a:r>
              <a:rPr lang="en-US" dirty="0" smtClean="0"/>
              <a:t> </a:t>
            </a:r>
            <a:r>
              <a:rPr lang="en-US" dirty="0" err="1" smtClean="0"/>
              <a:t>como</a:t>
            </a:r>
            <a:r>
              <a:rPr lang="en-US" dirty="0" smtClean="0"/>
              <a:t> </a:t>
            </a:r>
            <a:r>
              <a:rPr lang="en-US" dirty="0" err="1" smtClean="0"/>
              <a:t>regla</a:t>
            </a:r>
            <a:r>
              <a:rPr lang="en-US" dirty="0" smtClean="0"/>
              <a:t> fundamental, </a:t>
            </a:r>
            <a:r>
              <a:rPr lang="en-US" dirty="0" err="1" smtClean="0"/>
              <a:t>deben</a:t>
            </a:r>
            <a:r>
              <a:rPr lang="en-US" dirty="0" smtClean="0"/>
              <a:t> </a:t>
            </a:r>
            <a:r>
              <a:rPr lang="en-US" dirty="0" err="1" smtClean="0"/>
              <a:t>probar</a:t>
            </a:r>
            <a:r>
              <a:rPr lang="en-US" dirty="0" smtClean="0"/>
              <a:t> </a:t>
            </a:r>
            <a:r>
              <a:rPr lang="en-US" dirty="0" err="1" smtClean="0"/>
              <a:t>todos</a:t>
            </a:r>
            <a:r>
              <a:rPr lang="en-US" dirty="0" smtClean="0"/>
              <a:t> los </a:t>
            </a:r>
            <a:r>
              <a:rPr lang="en-US" dirty="0" err="1" smtClean="0"/>
              <a:t>materiales</a:t>
            </a:r>
            <a:r>
              <a:rPr lang="en-US" dirty="0" smtClean="0"/>
              <a:t> antes de </a:t>
            </a:r>
            <a:r>
              <a:rPr lang="en-US" dirty="0" err="1" smtClean="0"/>
              <a:t>dárselos</a:t>
            </a:r>
            <a:r>
              <a:rPr lang="en-US" dirty="0" smtClean="0"/>
              <a:t> a los </a:t>
            </a:r>
            <a:r>
              <a:rPr lang="en-US" dirty="0" err="1" smtClean="0"/>
              <a:t>niños</a:t>
            </a:r>
            <a:r>
              <a:rPr lang="en-US" dirty="0" smtClean="0"/>
              <a:t>.</a:t>
            </a:r>
          </a:p>
          <a:p>
            <a:endParaRPr lang="en-US" dirty="0"/>
          </a:p>
        </p:txBody>
      </p:sp>
      <p:sp>
        <p:nvSpPr>
          <p:cNvPr id="6" name="Content Placeholder 5"/>
          <p:cNvSpPr>
            <a:spLocks noGrp="1"/>
          </p:cNvSpPr>
          <p:nvPr>
            <p:ph sz="half" idx="13"/>
          </p:nvPr>
        </p:nvSpPr>
        <p:spPr>
          <a:xfrm>
            <a:off x="4427984" y="3621792"/>
            <a:ext cx="4135253" cy="3282616"/>
          </a:xfrm>
        </p:spPr>
        <p:txBody>
          <a:bodyPr>
            <a:normAutofit/>
          </a:bodyPr>
          <a:lstStyle/>
          <a:p>
            <a:r>
              <a:rPr lang="en-US" dirty="0" err="1" smtClean="0"/>
              <a:t>Fundamentos</a:t>
            </a:r>
            <a:r>
              <a:rPr lang="en-US" dirty="0" smtClean="0"/>
              <a:t> </a:t>
            </a:r>
            <a:r>
              <a:rPr lang="en-US" dirty="0" err="1" smtClean="0"/>
              <a:t>Teóricos</a:t>
            </a:r>
            <a:r>
              <a:rPr lang="en-US" dirty="0" smtClean="0"/>
              <a:t>:  </a:t>
            </a:r>
          </a:p>
          <a:p>
            <a:pPr>
              <a:buFont typeface="Wingdings" pitchFamily="2" charset="2"/>
              <a:buChar char="ü"/>
            </a:pPr>
            <a:r>
              <a:rPr lang="en-US" dirty="0" smtClean="0"/>
              <a:t>Bruno </a:t>
            </a:r>
            <a:r>
              <a:rPr lang="en-US" dirty="0" err="1" smtClean="0"/>
              <a:t>Munari</a:t>
            </a:r>
            <a:r>
              <a:rPr lang="en-US" dirty="0" smtClean="0"/>
              <a:t> (dime y lo </a:t>
            </a:r>
            <a:r>
              <a:rPr lang="en-US" dirty="0" err="1" smtClean="0"/>
              <a:t>olvido</a:t>
            </a:r>
            <a:r>
              <a:rPr lang="en-US" dirty="0" smtClean="0"/>
              <a:t>, </a:t>
            </a:r>
            <a:r>
              <a:rPr lang="en-US" dirty="0" err="1" smtClean="0"/>
              <a:t>ensñeñame</a:t>
            </a:r>
            <a:r>
              <a:rPr lang="en-US" dirty="0" smtClean="0"/>
              <a:t> y lo </a:t>
            </a:r>
            <a:r>
              <a:rPr lang="en-US" dirty="0" err="1" smtClean="0"/>
              <a:t>recuerdo</a:t>
            </a:r>
            <a:r>
              <a:rPr lang="en-US" dirty="0" smtClean="0"/>
              <a:t>, </a:t>
            </a:r>
            <a:r>
              <a:rPr lang="en-US" dirty="0" err="1" smtClean="0"/>
              <a:t>involùcrame</a:t>
            </a:r>
            <a:r>
              <a:rPr lang="en-US" dirty="0" smtClean="0"/>
              <a:t> y lo </a:t>
            </a:r>
            <a:r>
              <a:rPr lang="en-US" dirty="0" err="1" smtClean="0"/>
              <a:t>aprendo</a:t>
            </a:r>
            <a:r>
              <a:rPr lang="en-US" dirty="0" smtClean="0"/>
              <a:t>) Arte y </a:t>
            </a:r>
            <a:r>
              <a:rPr lang="en-US" dirty="0" err="1" smtClean="0"/>
              <a:t>creatividad</a:t>
            </a:r>
            <a:r>
              <a:rPr lang="en-US" dirty="0" smtClean="0"/>
              <a:t>. </a:t>
            </a:r>
          </a:p>
          <a:p>
            <a:pPr>
              <a:buFont typeface="Wingdings" pitchFamily="2" charset="2"/>
              <a:buChar char="ü"/>
            </a:pPr>
            <a:r>
              <a:rPr lang="en-US" dirty="0" err="1" smtClean="0"/>
              <a:t>Elinor</a:t>
            </a:r>
            <a:r>
              <a:rPr lang="en-US" dirty="0" smtClean="0"/>
              <a:t> </a:t>
            </a:r>
            <a:r>
              <a:rPr lang="en-US" dirty="0" err="1" smtClean="0"/>
              <a:t>Goldschmied</a:t>
            </a:r>
            <a:r>
              <a:rPr lang="en-US" dirty="0" smtClean="0"/>
              <a:t> (</a:t>
            </a:r>
            <a:r>
              <a:rPr lang="en-US" dirty="0" err="1" smtClean="0"/>
              <a:t>cesto</a:t>
            </a:r>
            <a:r>
              <a:rPr lang="en-US" dirty="0" smtClean="0"/>
              <a:t> del </a:t>
            </a:r>
            <a:r>
              <a:rPr lang="en-US" dirty="0" err="1" smtClean="0"/>
              <a:t>tesoro</a:t>
            </a:r>
            <a:r>
              <a:rPr lang="en-US" dirty="0" smtClean="0"/>
              <a:t>, </a:t>
            </a:r>
            <a:r>
              <a:rPr lang="en-US" dirty="0" err="1" smtClean="0"/>
              <a:t>cuentos</a:t>
            </a:r>
            <a:r>
              <a:rPr lang="en-US" dirty="0" smtClean="0"/>
              <a:t>) Educación </a:t>
            </a:r>
            <a:r>
              <a:rPr lang="en-US" dirty="0" err="1" smtClean="0"/>
              <a:t>para</a:t>
            </a:r>
            <a:r>
              <a:rPr lang="en-US" dirty="0" smtClean="0"/>
              <a:t> el </a:t>
            </a:r>
            <a:r>
              <a:rPr lang="en-US" dirty="0" err="1" smtClean="0"/>
              <a:t>juego</a:t>
            </a:r>
            <a:r>
              <a:rPr lang="en-US" dirty="0" smtClean="0"/>
              <a:t>.</a:t>
            </a:r>
          </a:p>
          <a:p>
            <a:pPr>
              <a:buFont typeface="Wingdings" pitchFamily="2" charset="2"/>
              <a:buChar char="ü"/>
            </a:pPr>
            <a:r>
              <a:rPr lang="en-US" dirty="0" smtClean="0"/>
              <a:t>Gianni </a:t>
            </a:r>
            <a:r>
              <a:rPr lang="en-US" dirty="0" err="1" smtClean="0"/>
              <a:t>Rondari</a:t>
            </a:r>
            <a:r>
              <a:rPr lang="en-US" dirty="0" smtClean="0"/>
              <a:t>: </a:t>
            </a:r>
            <a:r>
              <a:rPr lang="en-US" dirty="0" err="1" smtClean="0"/>
              <a:t>lenguaje</a:t>
            </a:r>
            <a:r>
              <a:rPr lang="en-US" dirty="0" smtClean="0"/>
              <a:t>, </a:t>
            </a:r>
            <a:r>
              <a:rPr lang="en-US" dirty="0" err="1" smtClean="0"/>
              <a:t>fábulas</a:t>
            </a:r>
            <a:r>
              <a:rPr lang="en-US" dirty="0" smtClean="0"/>
              <a:t> y </a:t>
            </a:r>
            <a:r>
              <a:rPr lang="en-US" dirty="0" err="1" smtClean="0"/>
              <a:t>creatividad</a:t>
            </a:r>
            <a:endParaRPr lang="en-US" dirty="0"/>
          </a:p>
          <a:p>
            <a:pPr>
              <a:buFont typeface="Wingdings" pitchFamily="2" charset="2"/>
              <a:buChar char="ü"/>
            </a:pPr>
            <a:endParaRPr lang="en-US" dirty="0" smtClean="0"/>
          </a:p>
        </p:txBody>
      </p:sp>
      <p:sp>
        <p:nvSpPr>
          <p:cNvPr id="3" name="Content Placeholder 2"/>
          <p:cNvSpPr>
            <a:spLocks noGrp="1"/>
          </p:cNvSpPr>
          <p:nvPr>
            <p:ph sz="half" idx="14"/>
          </p:nvPr>
        </p:nvSpPr>
        <p:spPr>
          <a:xfrm>
            <a:off x="502920" y="2610802"/>
            <a:ext cx="3907155" cy="2183701"/>
          </a:xfrm>
        </p:spPr>
        <p:txBody>
          <a:bodyPr>
            <a:noAutofit/>
          </a:bodyPr>
          <a:lstStyle/>
          <a:p>
            <a:r>
              <a:rPr lang="en-US" dirty="0" err="1" smtClean="0"/>
              <a:t>Documentación</a:t>
            </a:r>
            <a:r>
              <a:rPr lang="en-US" dirty="0" smtClean="0"/>
              <a:t>: El </a:t>
            </a:r>
            <a:r>
              <a:rPr lang="en-US" dirty="0" err="1" smtClean="0"/>
              <a:t>educador</a:t>
            </a:r>
            <a:r>
              <a:rPr lang="en-US" dirty="0" smtClean="0"/>
              <a:t> </a:t>
            </a:r>
            <a:r>
              <a:rPr lang="en-US" dirty="0" err="1" smtClean="0"/>
              <a:t>debe</a:t>
            </a:r>
            <a:r>
              <a:rPr lang="en-US" dirty="0" smtClean="0"/>
              <a:t> de </a:t>
            </a:r>
            <a:r>
              <a:rPr lang="en-US" dirty="0" err="1" smtClean="0"/>
              <a:t>observar</a:t>
            </a:r>
            <a:r>
              <a:rPr lang="en-US" dirty="0" smtClean="0"/>
              <a:t> a los </a:t>
            </a:r>
            <a:r>
              <a:rPr lang="en-US" dirty="0" err="1" smtClean="0"/>
              <a:t>niños</a:t>
            </a:r>
            <a:r>
              <a:rPr lang="en-US" dirty="0" smtClean="0"/>
              <a:t> y registrar </a:t>
            </a:r>
            <a:r>
              <a:rPr lang="en-US" dirty="0" err="1" smtClean="0"/>
              <a:t>sus</a:t>
            </a:r>
            <a:r>
              <a:rPr lang="en-US" dirty="0" smtClean="0"/>
              <a:t> </a:t>
            </a:r>
            <a:r>
              <a:rPr lang="en-US" dirty="0" err="1" smtClean="0"/>
              <a:t>avances</a:t>
            </a:r>
            <a:r>
              <a:rPr lang="en-US" dirty="0" smtClean="0"/>
              <a:t>, </a:t>
            </a:r>
            <a:r>
              <a:rPr lang="en-US" dirty="0" err="1" smtClean="0"/>
              <a:t>ya</a:t>
            </a:r>
            <a:r>
              <a:rPr lang="en-US" dirty="0" smtClean="0"/>
              <a:t> </a:t>
            </a:r>
            <a:r>
              <a:rPr lang="en-US" dirty="0" err="1" smtClean="0"/>
              <a:t>que</a:t>
            </a:r>
            <a:r>
              <a:rPr lang="en-US" dirty="0" smtClean="0"/>
              <a:t> </a:t>
            </a:r>
            <a:r>
              <a:rPr lang="en-US" dirty="0" err="1" smtClean="0"/>
              <a:t>sus</a:t>
            </a:r>
            <a:r>
              <a:rPr lang="en-US" dirty="0" smtClean="0"/>
              <a:t> </a:t>
            </a:r>
            <a:r>
              <a:rPr lang="en-US" dirty="0" err="1" smtClean="0"/>
              <a:t>acciones</a:t>
            </a:r>
            <a:r>
              <a:rPr lang="en-US" dirty="0" smtClean="0"/>
              <a:t> </a:t>
            </a:r>
            <a:r>
              <a:rPr lang="en-US" dirty="0" err="1" smtClean="0"/>
              <a:t>aportan</a:t>
            </a:r>
            <a:r>
              <a:rPr lang="en-US" dirty="0" smtClean="0"/>
              <a:t> </a:t>
            </a:r>
            <a:r>
              <a:rPr lang="en-US" dirty="0" err="1" smtClean="0"/>
              <a:t>mucha</a:t>
            </a:r>
            <a:r>
              <a:rPr lang="en-US" dirty="0" smtClean="0"/>
              <a:t> </a:t>
            </a:r>
            <a:r>
              <a:rPr lang="en-US" dirty="0" err="1" smtClean="0"/>
              <a:t>información</a:t>
            </a:r>
            <a:r>
              <a:rPr lang="en-US" dirty="0" smtClean="0"/>
              <a:t> </a:t>
            </a:r>
            <a:r>
              <a:rPr lang="en-US" dirty="0" err="1" smtClean="0"/>
              <a:t>valiosa</a:t>
            </a:r>
            <a:r>
              <a:rPr lang="en-US" dirty="0" smtClean="0"/>
              <a:t>.</a:t>
            </a:r>
          </a:p>
          <a:p>
            <a:r>
              <a:rPr lang="en-US" dirty="0" err="1" smtClean="0"/>
              <a:t>Publicaciones</a:t>
            </a:r>
            <a:r>
              <a:rPr lang="en-US" dirty="0" smtClean="0"/>
              <a:t> </a:t>
            </a:r>
            <a:r>
              <a:rPr lang="en-US" dirty="0" err="1" smtClean="0"/>
              <a:t>anuales</a:t>
            </a:r>
            <a:r>
              <a:rPr lang="en-US" dirty="0" smtClean="0"/>
              <a:t> en </a:t>
            </a:r>
            <a:r>
              <a:rPr lang="en-US" dirty="0" err="1" smtClean="0"/>
              <a:t>cds</a:t>
            </a:r>
            <a:r>
              <a:rPr lang="en-US" dirty="0" smtClean="0"/>
              <a:t>, </a:t>
            </a:r>
            <a:r>
              <a:rPr lang="en-US" dirty="0" err="1" smtClean="0"/>
              <a:t>dvds</a:t>
            </a:r>
            <a:r>
              <a:rPr lang="en-US" dirty="0" smtClean="0"/>
              <a:t>, bookmarks, etc. (</a:t>
            </a:r>
            <a:r>
              <a:rPr lang="en-US" dirty="0" err="1" smtClean="0"/>
              <a:t>incremento</a:t>
            </a:r>
            <a:r>
              <a:rPr lang="en-US" dirty="0" smtClean="0"/>
              <a:t> de </a:t>
            </a:r>
            <a:r>
              <a:rPr lang="en-US" dirty="0" err="1" smtClean="0"/>
              <a:t>credibilidad</a:t>
            </a:r>
            <a:r>
              <a:rPr lang="en-US" dirty="0" smtClean="0"/>
              <a:t>)</a:t>
            </a:r>
            <a:endParaRPr lang="en-US" dirty="0"/>
          </a:p>
        </p:txBody>
      </p:sp>
      <p:sp>
        <p:nvSpPr>
          <p:cNvPr id="4" name="Content Placeholder 3"/>
          <p:cNvSpPr>
            <a:spLocks noGrp="1"/>
          </p:cNvSpPr>
          <p:nvPr>
            <p:ph sz="half" idx="15"/>
          </p:nvPr>
        </p:nvSpPr>
        <p:spPr>
          <a:xfrm>
            <a:off x="498474" y="5273040"/>
            <a:ext cx="3657413" cy="1965960"/>
          </a:xfrm>
        </p:spPr>
        <p:txBody>
          <a:bodyPr/>
          <a:lstStyle/>
          <a:p>
            <a:r>
              <a:rPr lang="en-US" dirty="0" err="1" smtClean="0"/>
              <a:t>Método</a:t>
            </a:r>
            <a:r>
              <a:rPr lang="en-US" dirty="0" smtClean="0"/>
              <a:t>: </a:t>
            </a:r>
            <a:r>
              <a:rPr lang="en-US" dirty="0" err="1" smtClean="0"/>
              <a:t>Descubrimiento</a:t>
            </a:r>
            <a:r>
              <a:rPr lang="en-US" dirty="0" smtClean="0"/>
              <a:t> </a:t>
            </a:r>
            <a:r>
              <a:rPr lang="en-US" dirty="0" err="1" smtClean="0"/>
              <a:t>Guiado</a:t>
            </a:r>
            <a:endParaRPr lang="en-US" dirty="0"/>
          </a:p>
        </p:txBody>
      </p:sp>
      <p:sp>
        <p:nvSpPr>
          <p:cNvPr id="11" name="Footer Placeholder 4"/>
          <p:cNvSpPr txBox="1">
            <a:spLocks/>
          </p:cNvSpPr>
          <p:nvPr/>
        </p:nvSpPr>
        <p:spPr>
          <a:xfrm>
            <a:off x="533400" y="6172200"/>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a:t>
            </a:r>
            <a:r>
              <a:rPr lang="en-US" sz="1000" dirty="0" smtClean="0">
                <a:solidFill>
                  <a:srgbClr val="404040"/>
                </a:solidFill>
                <a:latin typeface="Arial Rounded MT Bold" charset="0"/>
              </a:rPr>
              <a:t> 										Prof</a:t>
            </a:r>
            <a:r>
              <a:rPr lang="en-US" sz="1000" dirty="0">
                <a:solidFill>
                  <a:srgbClr val="404040"/>
                </a:solidFill>
                <a:latin typeface="Arial Rounded MT Bold" charset="0"/>
              </a:rPr>
              <a:t>.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
        <p:nvSpPr>
          <p:cNvPr id="12"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0134"/>
            <a:ext cx="8229600" cy="1143000"/>
          </a:xfrm>
        </p:spPr>
        <p:txBody>
          <a:bodyPr>
            <a:normAutofit fontScale="90000"/>
          </a:bodyPr>
          <a:lstStyle/>
          <a:p>
            <a:r>
              <a:rPr lang="en-US" dirty="0" smtClean="0"/>
              <a:t>SERVICIOS A LA COMUNIDAD Y CENTRO DE LAS FAMILIAS</a:t>
            </a:r>
            <a:endParaRPr lang="en-US" dirty="0"/>
          </a:p>
        </p:txBody>
      </p:sp>
      <p:sp>
        <p:nvSpPr>
          <p:cNvPr id="5" name="Content Placeholder 4"/>
          <p:cNvSpPr>
            <a:spLocks noGrp="1"/>
          </p:cNvSpPr>
          <p:nvPr>
            <p:ph sz="half" idx="1"/>
          </p:nvPr>
        </p:nvSpPr>
        <p:spPr>
          <a:xfrm>
            <a:off x="1768287" y="5181600"/>
            <a:ext cx="5257800" cy="1965960"/>
          </a:xfrm>
        </p:spPr>
        <p:txBody>
          <a:bodyPr/>
          <a:lstStyle/>
          <a:p>
            <a:pPr algn="ctr"/>
            <a:r>
              <a:rPr lang="en-US" dirty="0" err="1" smtClean="0"/>
              <a:t>Aplicación</a:t>
            </a:r>
            <a:r>
              <a:rPr lang="en-US" dirty="0" smtClean="0"/>
              <a:t> </a:t>
            </a:r>
            <a:r>
              <a:rPr lang="en-US" dirty="0" err="1" smtClean="0"/>
              <a:t>y</a:t>
            </a:r>
            <a:r>
              <a:rPr lang="en-US" dirty="0" smtClean="0"/>
              <a:t> </a:t>
            </a:r>
            <a:r>
              <a:rPr lang="en-US" dirty="0" err="1" smtClean="0"/>
              <a:t>fomento</a:t>
            </a:r>
            <a:r>
              <a:rPr lang="en-US" dirty="0" smtClean="0"/>
              <a:t> de </a:t>
            </a:r>
            <a:r>
              <a:rPr lang="en-US" dirty="0" err="1" smtClean="0"/>
              <a:t>diversas</a:t>
            </a:r>
            <a:r>
              <a:rPr lang="en-US" dirty="0" smtClean="0"/>
              <a:t> </a:t>
            </a:r>
            <a:r>
              <a:rPr lang="en-US" dirty="0" err="1" smtClean="0"/>
              <a:t>actividades</a:t>
            </a:r>
            <a:r>
              <a:rPr lang="en-US" dirty="0" smtClean="0"/>
              <a:t> </a:t>
            </a:r>
            <a:r>
              <a:rPr lang="en-US" dirty="0" err="1" smtClean="0"/>
              <a:t>culturales</a:t>
            </a:r>
            <a:r>
              <a:rPr lang="en-US" dirty="0" smtClean="0"/>
              <a:t> </a:t>
            </a:r>
            <a:r>
              <a:rPr lang="en-US" dirty="0" err="1" smtClean="0"/>
              <a:t>que</a:t>
            </a:r>
            <a:r>
              <a:rPr lang="en-US" dirty="0" smtClean="0"/>
              <a:t> </a:t>
            </a:r>
            <a:r>
              <a:rPr lang="en-US" dirty="0" err="1" smtClean="0"/>
              <a:t>involucren</a:t>
            </a:r>
            <a:r>
              <a:rPr lang="en-US" dirty="0" smtClean="0"/>
              <a:t> la </a:t>
            </a:r>
            <a:r>
              <a:rPr lang="en-US" dirty="0" err="1" smtClean="0"/>
              <a:t>estimulación</a:t>
            </a:r>
            <a:r>
              <a:rPr lang="en-US" dirty="0" smtClean="0"/>
              <a:t> </a:t>
            </a:r>
            <a:r>
              <a:rPr lang="en-US" dirty="0" err="1" smtClean="0"/>
              <a:t>y</a:t>
            </a:r>
            <a:r>
              <a:rPr lang="en-US" dirty="0" smtClean="0"/>
              <a:t> el </a:t>
            </a:r>
            <a:r>
              <a:rPr lang="en-US" dirty="0" err="1" smtClean="0"/>
              <a:t>desarrollo</a:t>
            </a:r>
            <a:r>
              <a:rPr lang="en-US" dirty="0" smtClean="0"/>
              <a:t> del </a:t>
            </a:r>
            <a:r>
              <a:rPr lang="en-US" dirty="0" err="1" smtClean="0"/>
              <a:t>infante</a:t>
            </a:r>
            <a:r>
              <a:rPr lang="en-US" dirty="0" smtClean="0"/>
              <a:t> </a:t>
            </a:r>
            <a:r>
              <a:rPr lang="en-US" dirty="0" err="1" smtClean="0"/>
              <a:t>así</a:t>
            </a:r>
            <a:r>
              <a:rPr lang="en-US" dirty="0" smtClean="0"/>
              <a:t> </a:t>
            </a:r>
            <a:r>
              <a:rPr lang="en-US" dirty="0" err="1" smtClean="0"/>
              <a:t>como</a:t>
            </a:r>
            <a:r>
              <a:rPr lang="en-US" dirty="0" smtClean="0"/>
              <a:t> el </a:t>
            </a:r>
            <a:r>
              <a:rPr lang="en-US" dirty="0" err="1" smtClean="0"/>
              <a:t>trabajo</a:t>
            </a:r>
            <a:r>
              <a:rPr lang="en-US" dirty="0" smtClean="0"/>
              <a:t> de maestros </a:t>
            </a:r>
            <a:r>
              <a:rPr lang="en-US" dirty="0" err="1" smtClean="0"/>
              <a:t>y</a:t>
            </a:r>
            <a:r>
              <a:rPr lang="en-US" dirty="0" smtClean="0"/>
              <a:t> padres de </a:t>
            </a:r>
            <a:r>
              <a:rPr lang="en-US" dirty="0" err="1" smtClean="0"/>
              <a:t>familia</a:t>
            </a:r>
            <a:r>
              <a:rPr lang="en-US" dirty="0" smtClean="0"/>
              <a:t>.</a:t>
            </a:r>
            <a:endParaRPr lang="en-US" dirty="0"/>
          </a:p>
        </p:txBody>
      </p:sp>
      <p:sp>
        <p:nvSpPr>
          <p:cNvPr id="3" name="Content Placeholder 2"/>
          <p:cNvSpPr>
            <a:spLocks noGrp="1"/>
          </p:cNvSpPr>
          <p:nvPr>
            <p:ph sz="half" idx="13"/>
          </p:nvPr>
        </p:nvSpPr>
        <p:spPr>
          <a:xfrm>
            <a:off x="502920" y="2221459"/>
            <a:ext cx="3657413" cy="1965960"/>
          </a:xfrm>
        </p:spPr>
        <p:txBody>
          <a:bodyPr/>
          <a:lstStyle/>
          <a:p>
            <a:r>
              <a:rPr lang="en-US" b="1" dirty="0" smtClean="0">
                <a:solidFill>
                  <a:schemeClr val="tx2">
                    <a:lumMod val="75000"/>
                  </a:schemeClr>
                </a:solidFill>
                <a:hlinkClick r:id="rId2" action="ppaction://hlinksldjump"/>
              </a:rPr>
              <a:t>LUDOTECAS</a:t>
            </a:r>
            <a:endParaRPr lang="en-US" b="1" dirty="0" smtClean="0">
              <a:solidFill>
                <a:schemeClr val="tx2">
                  <a:lumMod val="75000"/>
                </a:schemeClr>
              </a:solidFill>
            </a:endParaRPr>
          </a:p>
          <a:p>
            <a:r>
              <a:rPr lang="en-US" b="1" dirty="0" smtClean="0">
                <a:solidFill>
                  <a:schemeClr val="tx2">
                    <a:lumMod val="75000"/>
                  </a:schemeClr>
                </a:solidFill>
                <a:hlinkClick r:id="rId3" action="ppaction://hlinksldjump"/>
              </a:rPr>
              <a:t>BIBLIOTECAS</a:t>
            </a:r>
            <a:endParaRPr lang="en-US" b="1" dirty="0" smtClean="0">
              <a:solidFill>
                <a:schemeClr val="tx2">
                  <a:lumMod val="75000"/>
                </a:schemeClr>
              </a:solidFill>
            </a:endParaRPr>
          </a:p>
          <a:p>
            <a:r>
              <a:rPr lang="en-US" b="1" dirty="0" smtClean="0">
                <a:solidFill>
                  <a:schemeClr val="tx2">
                    <a:lumMod val="75000"/>
                  </a:schemeClr>
                </a:solidFill>
                <a:hlinkClick r:id="rId4" action="ppaction://hlinksldjump"/>
              </a:rPr>
              <a:t>LABORATORIOS</a:t>
            </a:r>
            <a:endParaRPr lang="en-US" b="1" dirty="0">
              <a:solidFill>
                <a:schemeClr val="tx2">
                  <a:lumMod val="75000"/>
                </a:schemeClr>
              </a:solidFill>
            </a:endParaRPr>
          </a:p>
        </p:txBody>
      </p:sp>
      <p:pic>
        <p:nvPicPr>
          <p:cNvPr id="7" name="Content Placeholder 6" descr="DSC03663.JPG"/>
          <p:cNvPicPr>
            <a:picLocks noGrp="1" noChangeAspect="1"/>
          </p:cNvPicPr>
          <p:nvPr>
            <p:ph sz="half" idx="14"/>
          </p:nvPr>
        </p:nvPicPr>
        <p:blipFill>
          <a:blip r:embed="rId5" cstate="print"/>
          <a:srcRect l="-40903" r="-40903"/>
          <a:stretch>
            <a:fillRect/>
          </a:stretch>
        </p:blipFill>
        <p:spPr>
          <a:xfrm>
            <a:off x="2514600" y="1778635"/>
            <a:ext cx="7693167" cy="3174365"/>
          </a:xfrm>
        </p:spPr>
      </p:pic>
      <p:sp>
        <p:nvSpPr>
          <p:cNvPr id="10" name="9 Botón de acción: Hacia delante o Siguiente">
            <a:hlinkClick r:id="rId6" action="ppaction://hlinksldjump"/>
          </p:cNvPr>
          <p:cNvSpPr/>
          <p:nvPr/>
        </p:nvSpPr>
        <p:spPr>
          <a:xfrm>
            <a:off x="7812360" y="5752728"/>
            <a:ext cx="896046" cy="648072"/>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1" name="Footer Placeholder 4"/>
          <p:cNvSpPr txBox="1">
            <a:spLocks/>
          </p:cNvSpPr>
          <p:nvPr/>
        </p:nvSpPr>
        <p:spPr>
          <a:xfrm>
            <a:off x="457200" y="6294437"/>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a:t>
            </a:r>
            <a:r>
              <a:rPr lang="en-US" sz="1000" dirty="0" smtClean="0">
                <a:solidFill>
                  <a:srgbClr val="404040"/>
                </a:solidFill>
                <a:latin typeface="Arial Rounded MT Bold" charset="0"/>
              </a:rPr>
              <a:t> 										Prof</a:t>
            </a:r>
            <a:r>
              <a:rPr lang="en-US" sz="1000" dirty="0">
                <a:solidFill>
                  <a:srgbClr val="404040"/>
                </a:solidFill>
                <a:latin typeface="Arial Rounded MT Bold" charset="0"/>
              </a:rPr>
              <a:t>.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
        <p:nvSpPr>
          <p:cNvPr id="12"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33400"/>
            <a:ext cx="8229600" cy="1143000"/>
          </a:xfrm>
        </p:spPr>
        <p:txBody>
          <a:bodyPr/>
          <a:lstStyle/>
          <a:p>
            <a:r>
              <a:rPr lang="es-MX" dirty="0" smtClean="0"/>
              <a:t>LUDOTECAS</a:t>
            </a:r>
            <a:endParaRPr lang="es-MX" dirty="0"/>
          </a:p>
        </p:txBody>
      </p:sp>
      <p:sp>
        <p:nvSpPr>
          <p:cNvPr id="4" name="3 Marcador de contenido"/>
          <p:cNvSpPr>
            <a:spLocks noGrp="1"/>
          </p:cNvSpPr>
          <p:nvPr>
            <p:ph sz="half" idx="1"/>
          </p:nvPr>
        </p:nvSpPr>
        <p:spPr>
          <a:xfrm>
            <a:off x="291952" y="1550775"/>
            <a:ext cx="7632848" cy="5154825"/>
          </a:xfrm>
        </p:spPr>
        <p:txBody>
          <a:bodyPr>
            <a:normAutofit/>
          </a:bodyPr>
          <a:lstStyle/>
          <a:p>
            <a:r>
              <a:rPr lang="es-MX" dirty="0" smtClean="0"/>
              <a:t>Espacios donde los niños aprenden jugando.</a:t>
            </a:r>
          </a:p>
          <a:p>
            <a:r>
              <a:rPr lang="en-US" b="1" dirty="0" err="1" smtClean="0"/>
              <a:t>Ludoteca</a:t>
            </a:r>
            <a:r>
              <a:rPr lang="en-US" b="1" dirty="0" smtClean="0"/>
              <a:t> </a:t>
            </a:r>
            <a:r>
              <a:rPr lang="en-US" b="1" dirty="0" err="1" smtClean="0"/>
              <a:t>SoleSale</a:t>
            </a:r>
            <a:r>
              <a:rPr lang="es-MX" dirty="0" smtClean="0"/>
              <a:t>. </a:t>
            </a:r>
          </a:p>
          <a:p>
            <a:pPr marL="177800" indent="0">
              <a:buNone/>
            </a:pPr>
            <a:r>
              <a:rPr lang="it-IT" dirty="0" smtClean="0"/>
              <a:t>La </a:t>
            </a:r>
            <a:r>
              <a:rPr lang="it-IT" b="1" dirty="0" smtClean="0"/>
              <a:t>ludoteca SoleSale</a:t>
            </a:r>
            <a:r>
              <a:rPr lang="it-IT" dirty="0" smtClean="0"/>
              <a:t>  es un espacio de juego para el niño </a:t>
            </a:r>
            <a:r>
              <a:rPr lang="es-MX" dirty="0" smtClean="0"/>
              <a:t>hasta diez años y sus padres o abuelos que les acompañen y jugar con ellos, y es también un lugar para la reunión entre los padres.</a:t>
            </a:r>
          </a:p>
          <a:p>
            <a:pPr marL="177800" indent="0">
              <a:buNone/>
            </a:pPr>
            <a:r>
              <a:rPr lang="es-MX" dirty="0" smtClean="0"/>
              <a:t>Todos son libres de utilizar juegos, libros y todo el material disponible en las áreas públicas administradas por una educación que acepta a niños y adultos, fomentando las relaciones, que ofrece actividades estructuradas y mantener el orden en las habitaciones.</a:t>
            </a:r>
          </a:p>
          <a:p>
            <a:pPr marL="177800" indent="0">
              <a:buNone/>
            </a:pPr>
            <a:r>
              <a:rPr lang="es-MX" dirty="0" smtClean="0"/>
              <a:t> La ludoteca es un lugar acogedor para que los niños jueguen y los padres a permanecer juntos, jugar, jugar algunos activos y crear con la imaginación.</a:t>
            </a:r>
            <a:endParaRPr lang="it-IT" dirty="0" smtClean="0"/>
          </a:p>
        </p:txBody>
      </p:sp>
      <p:sp>
        <p:nvSpPr>
          <p:cNvPr id="9" name="8 Botón de acción: Hacia delante o Siguiente">
            <a:hlinkClick r:id="rId2" action="ppaction://hlinksldjump"/>
          </p:cNvPr>
          <p:cNvSpPr/>
          <p:nvPr/>
        </p:nvSpPr>
        <p:spPr>
          <a:xfrm>
            <a:off x="7740352" y="5517232"/>
            <a:ext cx="1080120" cy="648072"/>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7" name="Footer Placeholder 4"/>
          <p:cNvSpPr txBox="1">
            <a:spLocks/>
          </p:cNvSpPr>
          <p:nvPr/>
        </p:nvSpPr>
        <p:spPr>
          <a:xfrm>
            <a:off x="533400" y="6218237"/>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a:t>
            </a:r>
            <a:r>
              <a:rPr lang="en-US" sz="1000" dirty="0" smtClean="0">
                <a:solidFill>
                  <a:srgbClr val="404040"/>
                </a:solidFill>
                <a:latin typeface="Arial Rounded MT Bold" charset="0"/>
              </a:rPr>
              <a:t> 										Prof</a:t>
            </a:r>
            <a:r>
              <a:rPr lang="en-US" sz="1000" dirty="0">
                <a:solidFill>
                  <a:srgbClr val="404040"/>
                </a:solidFill>
                <a:latin typeface="Arial Rounded MT Bold" charset="0"/>
              </a:rPr>
              <a:t>.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
        <p:nvSpPr>
          <p:cNvPr id="10"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orient="vert"/>
          </p:nvPr>
        </p:nvSpPr>
        <p:spPr>
          <a:xfrm rot="16200000">
            <a:off x="6420644" y="2458244"/>
            <a:ext cx="3313112" cy="1219200"/>
          </a:xfrm>
        </p:spPr>
        <p:txBody>
          <a:bodyPr>
            <a:normAutofit fontScale="90000"/>
          </a:bodyPr>
          <a:lstStyle/>
          <a:p>
            <a:pPr algn="ctr"/>
            <a:r>
              <a:rPr lang="en-US" smtClean="0"/>
              <a:t/>
            </a:r>
            <a:br>
              <a:rPr lang="en-US" smtClean="0"/>
            </a:br>
            <a:r>
              <a:rPr lang="en-US" smtClean="0"/>
              <a:t>Í</a:t>
            </a:r>
            <a:br>
              <a:rPr lang="en-US" smtClean="0"/>
            </a:br>
            <a:r>
              <a:rPr lang="en-US" smtClean="0"/>
              <a:t>N</a:t>
            </a:r>
            <a:br>
              <a:rPr lang="en-US" smtClean="0"/>
            </a:br>
            <a:r>
              <a:rPr lang="en-US" smtClean="0"/>
              <a:t>D</a:t>
            </a:r>
            <a:br>
              <a:rPr lang="en-US" smtClean="0"/>
            </a:br>
            <a:r>
              <a:rPr lang="en-US" smtClean="0"/>
              <a:t>I</a:t>
            </a:r>
            <a:br>
              <a:rPr lang="en-US" smtClean="0"/>
            </a:br>
            <a:r>
              <a:rPr lang="en-US" smtClean="0"/>
              <a:t>C</a:t>
            </a:r>
            <a:br>
              <a:rPr lang="en-US" smtClean="0"/>
            </a:br>
            <a:r>
              <a:rPr lang="en-US" smtClean="0"/>
              <a:t>E</a:t>
            </a:r>
          </a:p>
        </p:txBody>
      </p:sp>
      <p:sp>
        <p:nvSpPr>
          <p:cNvPr id="21507" name="Slide Number Placeholder 3"/>
          <p:cNvSpPr>
            <a:spLocks noGrp="1"/>
          </p:cNvSpPr>
          <p:nvPr>
            <p:ph type="sldNum" sz="quarter" idx="12"/>
          </p:nvPr>
        </p:nvSpPr>
        <p:spPr bwMode="auto">
          <a:xfrm>
            <a:off x="7467600" y="6207918"/>
            <a:ext cx="1385887" cy="233363"/>
          </a:xfrm>
          <a:noFill/>
          <a:ln>
            <a:miter lim="800000"/>
            <a:headEnd/>
            <a:tailEnd/>
          </a:ln>
        </p:spPr>
        <p:txBody>
          <a:bodyPr wrap="square" numCol="1" anchorCtr="0" compatLnSpc="1">
            <a:prstTxWarp prst="textNoShape">
              <a:avLst/>
            </a:prstTxWarp>
            <a:normAutofit/>
          </a:bodyPr>
          <a:lstStyle/>
          <a:p>
            <a:pPr fontAlgn="base">
              <a:spcBef>
                <a:spcPct val="0"/>
              </a:spcBef>
              <a:spcAft>
                <a:spcPct val="0"/>
              </a:spcAft>
            </a:pPr>
            <a:fld id="{8016882D-3F87-2B46-A511-FBB5E665E267}" type="slidenum">
              <a:rPr lang="en-US">
                <a:solidFill>
                  <a:srgbClr val="404040"/>
                </a:solidFill>
                <a:ea typeface="ＭＳ Ｐゴシック" charset="-128"/>
                <a:cs typeface="ＭＳ Ｐゴシック" charset="-128"/>
              </a:rPr>
              <a:pPr fontAlgn="base">
                <a:spcBef>
                  <a:spcPct val="0"/>
                </a:spcBef>
                <a:spcAft>
                  <a:spcPct val="0"/>
                </a:spcAft>
              </a:pPr>
              <a:t>3</a:t>
            </a:fld>
            <a:endParaRPr lang="en-US">
              <a:solidFill>
                <a:srgbClr val="404040"/>
              </a:solidFill>
              <a:ea typeface="ＭＳ Ｐゴシック" charset="-128"/>
              <a:cs typeface="ＭＳ Ｐゴシック" charset="-128"/>
            </a:endParaRPr>
          </a:p>
        </p:txBody>
      </p:sp>
      <p:sp>
        <p:nvSpPr>
          <p:cNvPr id="21508"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
        <p:nvSpPr>
          <p:cNvPr id="11" name="Footer Placeholder 4"/>
          <p:cNvSpPr txBox="1">
            <a:spLocks/>
          </p:cNvSpPr>
          <p:nvPr/>
        </p:nvSpPr>
        <p:spPr>
          <a:xfrm>
            <a:off x="533400" y="6172200"/>
            <a:ext cx="8458200" cy="639763"/>
          </a:xfrm>
          <a:prstGeom prst="rect">
            <a:avLst/>
          </a:prstGeom>
        </p:spPr>
        <p:txBody>
          <a:bodyPr anchor="ctr">
            <a:prstTxWarp prst="textNoShape">
              <a:avLst/>
            </a:prstTxWarp>
          </a:bodyPr>
          <a:lstStyle/>
          <a:p>
            <a:pPr>
              <a:lnSpc>
                <a:spcPts val="1200"/>
              </a:lnSpc>
            </a:pPr>
            <a:r>
              <a:rPr lang="en-US" sz="1000">
                <a:solidFill>
                  <a:srgbClr val="404040"/>
                </a:solidFill>
                <a:latin typeface="Arial Rounded MT Bold" charset="0"/>
              </a:rPr>
              <a:t>Mónica García Fernández 247452; Mariana Gabriela Peña García 167040;   </a:t>
            </a:r>
          </a:p>
          <a:p>
            <a:pPr>
              <a:lnSpc>
                <a:spcPts val="1200"/>
              </a:lnSpc>
            </a:pPr>
            <a:r>
              <a:rPr lang="en-US" sz="1000">
                <a:solidFill>
                  <a:srgbClr val="404040"/>
                </a:solidFill>
                <a:latin typeface="Arial Rounded MT Bold" charset="0"/>
              </a:rPr>
              <a:t>Daniela Villarreal Zambrano 159260; Edith Garza Villarreal 130677                                                                    Prof. Fausto Presutti </a:t>
            </a:r>
          </a:p>
        </p:txBody>
      </p:sp>
      <p:sp>
        <p:nvSpPr>
          <p:cNvPr id="14" name="Content Placeholder 7"/>
          <p:cNvSpPr txBox="1">
            <a:spLocks/>
          </p:cNvSpPr>
          <p:nvPr/>
        </p:nvSpPr>
        <p:spPr>
          <a:xfrm>
            <a:off x="152400" y="914400"/>
            <a:ext cx="7696200" cy="5410200"/>
          </a:xfrm>
          <a:prstGeom prst="rect">
            <a:avLst/>
          </a:prstGeom>
        </p:spPr>
        <p:txBody>
          <a:bodyPr numCol="2"/>
          <a:lstStyle/>
          <a:p>
            <a:pPr marL="342900" defTabSz="914400" fontAlgn="auto">
              <a:lnSpc>
                <a:spcPct val="120000"/>
              </a:lnSpc>
              <a:spcBef>
                <a:spcPts val="0"/>
              </a:spcBef>
              <a:spcAft>
                <a:spcPts val="0"/>
              </a:spcAft>
              <a:defRPr/>
            </a:pPr>
            <a:r>
              <a:rPr lang="es-MX" sz="1400" b="1" i="1" dirty="0">
                <a:solidFill>
                  <a:srgbClr val="3E2979"/>
                </a:solidFill>
                <a:latin typeface="+mn-lt"/>
                <a:ea typeface="+mn-ea"/>
                <a:cs typeface="Arial Black"/>
              </a:rPr>
              <a:t>PARTE 1 </a:t>
            </a:r>
            <a:r>
              <a:rPr lang="en-US" sz="1400" b="1" i="1" dirty="0">
                <a:solidFill>
                  <a:srgbClr val="3E2979"/>
                </a:solidFill>
                <a:latin typeface="+mn-lt"/>
                <a:ea typeface="+mn-ea"/>
                <a:cs typeface="Arial Black"/>
              </a:rPr>
              <a:t>–</a:t>
            </a:r>
            <a:r>
              <a:rPr lang="es-MX" sz="1400" b="1" i="1" dirty="0" smtClean="0">
                <a:solidFill>
                  <a:srgbClr val="3E2979"/>
                </a:solidFill>
                <a:latin typeface="+mn-lt"/>
                <a:ea typeface="+mn-ea"/>
                <a:cs typeface="Arial Black"/>
              </a:rPr>
              <a:t> </a:t>
            </a:r>
            <a:r>
              <a:rPr lang="es-MX" sz="1400" b="1" i="1" dirty="0" smtClean="0">
                <a:solidFill>
                  <a:srgbClr val="3E2979"/>
                </a:solidFill>
                <a:cs typeface="Arial Black"/>
              </a:rPr>
              <a:t>EXPERIENCIA</a:t>
            </a:r>
            <a:r>
              <a:rPr lang="es-MX" sz="1400" b="1" i="1" dirty="0" smtClean="0">
                <a:solidFill>
                  <a:srgbClr val="3E2979"/>
                </a:solidFill>
                <a:latin typeface="+mn-lt"/>
                <a:ea typeface="+mn-ea"/>
                <a:cs typeface="Arial Black"/>
              </a:rPr>
              <a:t>: Barchetta Blu</a:t>
            </a:r>
            <a:endParaRPr lang="en-US" sz="1400" b="1" i="1" dirty="0" smtClean="0">
              <a:solidFill>
                <a:srgbClr val="3E2979"/>
              </a:solidFill>
              <a:effectLst>
                <a:outerShdw blurRad="38100" dist="38100" dir="2700000" algn="tl">
                  <a:srgbClr val="000000">
                    <a:alpha val="43137"/>
                  </a:srgbClr>
                </a:outerShdw>
              </a:effectLst>
              <a:latin typeface="+mn-lt"/>
              <a:ea typeface="+mn-ea"/>
              <a:cs typeface="Arial Black"/>
            </a:endParaRPr>
          </a:p>
          <a:p>
            <a:pPr marL="342900" defTabSz="914400" fontAlgn="auto">
              <a:lnSpc>
                <a:spcPct val="120000"/>
              </a:lnSpc>
              <a:spcBef>
                <a:spcPts val="0"/>
              </a:spcBef>
              <a:spcAft>
                <a:spcPts val="0"/>
              </a:spcAft>
              <a:buFontTx/>
              <a:buBlip>
                <a:blip r:embed="rId3"/>
              </a:buBlip>
              <a:defRPr/>
            </a:pPr>
            <a:r>
              <a:rPr lang="es-MX" sz="1400" dirty="0" smtClean="0"/>
              <a:t>Introducción</a:t>
            </a:r>
            <a:endParaRPr lang="es-MX" sz="1400" dirty="0"/>
          </a:p>
          <a:p>
            <a:pPr marL="342900" defTabSz="914400" fontAlgn="auto">
              <a:lnSpc>
                <a:spcPct val="120000"/>
              </a:lnSpc>
              <a:spcBef>
                <a:spcPts val="0"/>
              </a:spcBef>
              <a:spcAft>
                <a:spcPts val="0"/>
              </a:spcAft>
              <a:buFontTx/>
              <a:buBlip>
                <a:blip r:embed="rId3"/>
              </a:buBlip>
              <a:defRPr/>
            </a:pPr>
            <a:r>
              <a:rPr lang="es-MX" sz="1400" dirty="0" smtClean="0"/>
              <a:t>Tren de Florencia –Venecia</a:t>
            </a:r>
          </a:p>
          <a:p>
            <a:pPr marL="342900" defTabSz="914400" fontAlgn="auto">
              <a:lnSpc>
                <a:spcPct val="120000"/>
              </a:lnSpc>
              <a:spcBef>
                <a:spcPts val="0"/>
              </a:spcBef>
              <a:spcAft>
                <a:spcPts val="0"/>
              </a:spcAft>
              <a:buFontTx/>
              <a:buBlip>
                <a:blip r:embed="rId3"/>
              </a:buBlip>
              <a:defRPr/>
            </a:pPr>
            <a:r>
              <a:rPr lang="es-MX" sz="1400" dirty="0" smtClean="0"/>
              <a:t>Esperando a Marina Zulian fundadora de Barchetta Blu</a:t>
            </a:r>
          </a:p>
          <a:p>
            <a:pPr marL="342900" defTabSz="914400" fontAlgn="auto">
              <a:lnSpc>
                <a:spcPct val="120000"/>
              </a:lnSpc>
              <a:spcBef>
                <a:spcPts val="0"/>
              </a:spcBef>
              <a:spcAft>
                <a:spcPts val="0"/>
              </a:spcAft>
              <a:buFontTx/>
              <a:buBlip>
                <a:blip r:embed="rId3"/>
              </a:buBlip>
              <a:defRPr/>
            </a:pPr>
            <a:r>
              <a:rPr lang="es-MX" sz="1400" dirty="0" smtClean="0"/>
              <a:t>Acogida</a:t>
            </a:r>
            <a:endParaRPr lang="es-MX" sz="1400" dirty="0"/>
          </a:p>
          <a:p>
            <a:pPr marL="342900" defTabSz="914400" fontAlgn="auto">
              <a:lnSpc>
                <a:spcPct val="120000"/>
              </a:lnSpc>
              <a:spcBef>
                <a:spcPts val="0"/>
              </a:spcBef>
              <a:spcAft>
                <a:spcPts val="0"/>
              </a:spcAft>
              <a:buFontTx/>
              <a:buBlip>
                <a:blip r:embed="rId3"/>
              </a:buBlip>
              <a:defRPr/>
            </a:pPr>
            <a:r>
              <a:rPr lang="es-MX" sz="1400" dirty="0" smtClean="0"/>
              <a:t>Conociendo a Barchetta Blu</a:t>
            </a:r>
          </a:p>
          <a:p>
            <a:pPr marL="342900" defTabSz="914400" fontAlgn="auto">
              <a:lnSpc>
                <a:spcPct val="120000"/>
              </a:lnSpc>
              <a:spcBef>
                <a:spcPts val="0"/>
              </a:spcBef>
              <a:spcAft>
                <a:spcPts val="0"/>
              </a:spcAft>
              <a:buFontTx/>
              <a:buBlip>
                <a:blip r:embed="rId3"/>
              </a:buBlip>
              <a:defRPr/>
            </a:pPr>
            <a:r>
              <a:rPr lang="es-MX" sz="1400" dirty="0" smtClean="0"/>
              <a:t>Historia de Barchetta Blu</a:t>
            </a:r>
          </a:p>
          <a:p>
            <a:pPr marL="342900" defTabSz="914400" fontAlgn="auto">
              <a:lnSpc>
                <a:spcPct val="120000"/>
              </a:lnSpc>
              <a:spcBef>
                <a:spcPts val="0"/>
              </a:spcBef>
              <a:spcAft>
                <a:spcPts val="0"/>
              </a:spcAft>
              <a:buFontTx/>
              <a:buBlip>
                <a:blip r:embed="rId3"/>
              </a:buBlip>
              <a:defRPr/>
            </a:pPr>
            <a:r>
              <a:rPr lang="es-MX" sz="1400" dirty="0" smtClean="0"/>
              <a:t>Centro de Infancia</a:t>
            </a:r>
          </a:p>
          <a:p>
            <a:pPr marL="342900" defTabSz="914400" fontAlgn="auto">
              <a:lnSpc>
                <a:spcPct val="120000"/>
              </a:lnSpc>
              <a:spcBef>
                <a:spcPts val="0"/>
              </a:spcBef>
              <a:spcAft>
                <a:spcPts val="0"/>
              </a:spcAft>
              <a:buFontTx/>
              <a:buBlip>
                <a:blip r:embed="rId3"/>
              </a:buBlip>
              <a:defRPr/>
            </a:pPr>
            <a:r>
              <a:rPr lang="es-MX" sz="1400" dirty="0" smtClean="0"/>
              <a:t>Mapa de Instalaciones</a:t>
            </a:r>
          </a:p>
          <a:p>
            <a:pPr marL="342900" defTabSz="914400" fontAlgn="auto">
              <a:lnSpc>
                <a:spcPct val="120000"/>
              </a:lnSpc>
              <a:spcBef>
                <a:spcPts val="0"/>
              </a:spcBef>
              <a:spcAft>
                <a:spcPts val="0"/>
              </a:spcAft>
              <a:buFontTx/>
              <a:buBlip>
                <a:blip r:embed="rId3"/>
              </a:buBlip>
              <a:defRPr/>
            </a:pPr>
            <a:r>
              <a:rPr lang="es-MX" sz="1400" dirty="0" smtClean="0"/>
              <a:t>Ambientes Educativos</a:t>
            </a:r>
          </a:p>
          <a:p>
            <a:pPr marL="342900" defTabSz="914400" fontAlgn="auto">
              <a:lnSpc>
                <a:spcPct val="120000"/>
              </a:lnSpc>
              <a:spcBef>
                <a:spcPts val="0"/>
              </a:spcBef>
              <a:spcAft>
                <a:spcPts val="0"/>
              </a:spcAft>
              <a:buFontTx/>
              <a:buBlip>
                <a:blip r:embed="rId3"/>
              </a:buBlip>
              <a:defRPr/>
            </a:pPr>
            <a:r>
              <a:rPr lang="es-MX" sz="1400" dirty="0" smtClean="0"/>
              <a:t>Actividades del Centro de Infancia</a:t>
            </a:r>
          </a:p>
          <a:p>
            <a:pPr marL="342900" defTabSz="914400" fontAlgn="auto">
              <a:lnSpc>
                <a:spcPct val="120000"/>
              </a:lnSpc>
              <a:spcBef>
                <a:spcPts val="0"/>
              </a:spcBef>
              <a:spcAft>
                <a:spcPts val="0"/>
              </a:spcAft>
              <a:buFontTx/>
              <a:buBlip>
                <a:blip r:embed="rId3"/>
              </a:buBlip>
              <a:defRPr/>
            </a:pPr>
            <a:r>
              <a:rPr lang="es-MX" sz="1400" dirty="0" smtClean="0"/>
              <a:t>Centros de Infancia en Casa</a:t>
            </a:r>
          </a:p>
          <a:p>
            <a:pPr marL="342900" defTabSz="914400" fontAlgn="auto">
              <a:lnSpc>
                <a:spcPct val="120000"/>
              </a:lnSpc>
              <a:spcBef>
                <a:spcPts val="0"/>
              </a:spcBef>
              <a:spcAft>
                <a:spcPts val="0"/>
              </a:spcAft>
              <a:buFontTx/>
              <a:buBlip>
                <a:blip r:embed="rId3"/>
              </a:buBlip>
              <a:defRPr/>
            </a:pPr>
            <a:r>
              <a:rPr lang="es-MX" sz="1400" dirty="0" smtClean="0"/>
              <a:t>Métodos Educativos de Barchetta Blu</a:t>
            </a:r>
          </a:p>
          <a:p>
            <a:pPr marL="342900" defTabSz="914400" fontAlgn="auto">
              <a:lnSpc>
                <a:spcPct val="120000"/>
              </a:lnSpc>
              <a:spcBef>
                <a:spcPts val="0"/>
              </a:spcBef>
              <a:spcAft>
                <a:spcPts val="0"/>
              </a:spcAft>
              <a:buFontTx/>
              <a:buBlip>
                <a:blip r:embed="rId3"/>
              </a:buBlip>
              <a:defRPr/>
            </a:pPr>
            <a:r>
              <a:rPr lang="es-MX" sz="1400" dirty="0" smtClean="0"/>
              <a:t>Servicios de la comunidad y centros de la familia</a:t>
            </a:r>
          </a:p>
          <a:p>
            <a:pPr marL="342900" defTabSz="914400" fontAlgn="auto">
              <a:lnSpc>
                <a:spcPct val="120000"/>
              </a:lnSpc>
              <a:spcBef>
                <a:spcPts val="0"/>
              </a:spcBef>
              <a:spcAft>
                <a:spcPts val="0"/>
              </a:spcAft>
              <a:buFontTx/>
              <a:buBlip>
                <a:blip r:embed="rId3"/>
              </a:buBlip>
              <a:defRPr/>
            </a:pPr>
            <a:r>
              <a:rPr lang="es-MX" sz="1400" dirty="0" smtClean="0"/>
              <a:t>Ludotecas</a:t>
            </a:r>
          </a:p>
          <a:p>
            <a:pPr marL="342900" defTabSz="914400" fontAlgn="auto">
              <a:lnSpc>
                <a:spcPct val="120000"/>
              </a:lnSpc>
              <a:spcBef>
                <a:spcPts val="0"/>
              </a:spcBef>
              <a:spcAft>
                <a:spcPts val="0"/>
              </a:spcAft>
              <a:buFontTx/>
              <a:buBlip>
                <a:blip r:embed="rId3"/>
              </a:buBlip>
              <a:defRPr/>
            </a:pPr>
            <a:r>
              <a:rPr lang="es-MX" sz="1400" dirty="0" smtClean="0"/>
              <a:t>Bibliotecas</a:t>
            </a:r>
          </a:p>
          <a:p>
            <a:pPr marL="342900" defTabSz="914400" fontAlgn="auto">
              <a:lnSpc>
                <a:spcPct val="120000"/>
              </a:lnSpc>
              <a:spcBef>
                <a:spcPts val="0"/>
              </a:spcBef>
              <a:spcAft>
                <a:spcPts val="0"/>
              </a:spcAft>
              <a:buFontTx/>
              <a:buBlip>
                <a:blip r:embed="rId3"/>
              </a:buBlip>
              <a:defRPr/>
            </a:pPr>
            <a:endParaRPr lang="es-MX" sz="1400" dirty="0" smtClean="0"/>
          </a:p>
          <a:p>
            <a:pPr marL="342900" defTabSz="914400" fontAlgn="auto">
              <a:lnSpc>
                <a:spcPct val="120000"/>
              </a:lnSpc>
              <a:spcBef>
                <a:spcPts val="0"/>
              </a:spcBef>
              <a:spcAft>
                <a:spcPts val="0"/>
              </a:spcAft>
              <a:buFontTx/>
              <a:buBlip>
                <a:blip r:embed="rId3"/>
              </a:buBlip>
              <a:defRPr/>
            </a:pPr>
            <a:endParaRPr lang="es-MX" sz="1400" dirty="0"/>
          </a:p>
          <a:p>
            <a:pPr marL="342900" defTabSz="914400" fontAlgn="auto">
              <a:lnSpc>
                <a:spcPct val="120000"/>
              </a:lnSpc>
              <a:spcBef>
                <a:spcPts val="0"/>
              </a:spcBef>
              <a:spcAft>
                <a:spcPts val="0"/>
              </a:spcAft>
              <a:buFontTx/>
              <a:buBlip>
                <a:blip r:embed="rId3"/>
              </a:buBlip>
              <a:defRPr/>
            </a:pPr>
            <a:endParaRPr lang="es-MX" sz="1400" dirty="0" smtClean="0"/>
          </a:p>
          <a:p>
            <a:pPr marL="342900" defTabSz="914400" fontAlgn="auto">
              <a:lnSpc>
                <a:spcPct val="120000"/>
              </a:lnSpc>
              <a:spcBef>
                <a:spcPts val="0"/>
              </a:spcBef>
              <a:spcAft>
                <a:spcPts val="0"/>
              </a:spcAft>
              <a:buFontTx/>
              <a:buBlip>
                <a:blip r:embed="rId3"/>
              </a:buBlip>
              <a:defRPr/>
            </a:pPr>
            <a:r>
              <a:rPr lang="es-MX" sz="1400" dirty="0" smtClean="0"/>
              <a:t>Laboratorios</a:t>
            </a:r>
          </a:p>
          <a:p>
            <a:pPr marL="342900" defTabSz="914400" fontAlgn="auto">
              <a:lnSpc>
                <a:spcPct val="120000"/>
              </a:lnSpc>
              <a:spcBef>
                <a:spcPts val="0"/>
              </a:spcBef>
              <a:spcAft>
                <a:spcPts val="0"/>
              </a:spcAft>
              <a:buFontTx/>
              <a:buBlip>
                <a:blip r:embed="rId3"/>
              </a:buBlip>
              <a:defRPr/>
            </a:pPr>
            <a:r>
              <a:rPr lang="es-MX" sz="1400" dirty="0" smtClean="0"/>
              <a:t>Proyecto Momart</a:t>
            </a:r>
          </a:p>
          <a:p>
            <a:pPr marL="342900" defTabSz="914400" fontAlgn="auto">
              <a:lnSpc>
                <a:spcPct val="120000"/>
              </a:lnSpc>
              <a:spcBef>
                <a:spcPts val="0"/>
              </a:spcBef>
              <a:spcAft>
                <a:spcPts val="0"/>
              </a:spcAft>
              <a:buFontTx/>
              <a:buBlip>
                <a:blip r:embed="rId3"/>
              </a:buBlip>
              <a:defRPr/>
            </a:pPr>
            <a:r>
              <a:rPr lang="es-MX" sz="1400" dirty="0" smtClean="0"/>
              <a:t>Folletos y panfletos de la Barchetta Blu</a:t>
            </a:r>
          </a:p>
          <a:p>
            <a:pPr marL="342900" defTabSz="914400" fontAlgn="auto">
              <a:lnSpc>
                <a:spcPct val="120000"/>
              </a:lnSpc>
              <a:spcBef>
                <a:spcPts val="0"/>
              </a:spcBef>
              <a:spcAft>
                <a:spcPts val="0"/>
              </a:spcAft>
              <a:buFontTx/>
              <a:buBlip>
                <a:blip r:embed="rId3"/>
              </a:buBlip>
              <a:defRPr/>
            </a:pPr>
            <a:r>
              <a:rPr lang="es-MX" sz="1400" dirty="0" smtClean="0"/>
              <a:t>Cuentos diseñados por la Barchetta Blu</a:t>
            </a:r>
          </a:p>
          <a:p>
            <a:pPr marL="342900" defTabSz="914400" fontAlgn="auto">
              <a:lnSpc>
                <a:spcPct val="120000"/>
              </a:lnSpc>
              <a:spcBef>
                <a:spcPts val="0"/>
              </a:spcBef>
              <a:spcAft>
                <a:spcPts val="0"/>
              </a:spcAft>
              <a:buFontTx/>
              <a:buBlip>
                <a:blip r:embed="rId3"/>
              </a:buBlip>
              <a:defRPr/>
            </a:pPr>
            <a:r>
              <a:rPr lang="es-MX" sz="1400" dirty="0" smtClean="0"/>
              <a:t>Actividades diseñadas por la Barchetta Blu</a:t>
            </a:r>
          </a:p>
          <a:p>
            <a:pPr marL="342900" defTabSz="914400" fontAlgn="auto">
              <a:lnSpc>
                <a:spcPct val="120000"/>
              </a:lnSpc>
              <a:spcBef>
                <a:spcPts val="0"/>
              </a:spcBef>
              <a:spcAft>
                <a:spcPts val="0"/>
              </a:spcAft>
              <a:buFontTx/>
              <a:buBlip>
                <a:blip r:embed="rId3"/>
              </a:buBlip>
              <a:defRPr/>
            </a:pPr>
            <a:r>
              <a:rPr lang="es-MX" sz="1400" dirty="0" smtClean="0"/>
              <a:t>Dominó con alfabeto Braille</a:t>
            </a:r>
          </a:p>
          <a:p>
            <a:pPr marL="342900" defTabSz="914400" fontAlgn="auto">
              <a:lnSpc>
                <a:spcPct val="120000"/>
              </a:lnSpc>
              <a:spcBef>
                <a:spcPts val="0"/>
              </a:spcBef>
              <a:spcAft>
                <a:spcPts val="0"/>
              </a:spcAft>
              <a:buFontTx/>
              <a:buBlip>
                <a:blip r:embed="rId3"/>
              </a:buBlip>
              <a:defRPr/>
            </a:pPr>
            <a:r>
              <a:rPr lang="es-MX" sz="1400" dirty="0" smtClean="0"/>
              <a:t>Memorama de los seis sentidos</a:t>
            </a:r>
          </a:p>
          <a:p>
            <a:pPr marL="342900" defTabSz="914400" fontAlgn="auto">
              <a:lnSpc>
                <a:spcPct val="120000"/>
              </a:lnSpc>
              <a:spcBef>
                <a:spcPts val="0"/>
              </a:spcBef>
              <a:spcAft>
                <a:spcPts val="0"/>
              </a:spcAft>
              <a:buFontTx/>
              <a:buBlip>
                <a:blip r:embed="rId3"/>
              </a:buBlip>
              <a:defRPr/>
            </a:pPr>
            <a:r>
              <a:rPr lang="es-MX" sz="1400" dirty="0" smtClean="0"/>
              <a:t>Familia en juego</a:t>
            </a:r>
          </a:p>
          <a:p>
            <a:pPr marL="342900" defTabSz="914400" fontAlgn="auto">
              <a:lnSpc>
                <a:spcPct val="120000"/>
              </a:lnSpc>
              <a:spcBef>
                <a:spcPts val="0"/>
              </a:spcBef>
              <a:spcAft>
                <a:spcPts val="0"/>
              </a:spcAft>
              <a:buFontTx/>
              <a:buBlip>
                <a:blip r:embed="rId3"/>
              </a:buBlip>
              <a:defRPr/>
            </a:pPr>
            <a:r>
              <a:rPr lang="es-MX" sz="1400" dirty="0" smtClean="0"/>
              <a:t>Contexto en el que se encuentra la Asociación</a:t>
            </a:r>
          </a:p>
          <a:p>
            <a:pPr marL="342900" defTabSz="914400" fontAlgn="auto">
              <a:lnSpc>
                <a:spcPct val="120000"/>
              </a:lnSpc>
              <a:spcBef>
                <a:spcPts val="0"/>
              </a:spcBef>
              <a:spcAft>
                <a:spcPts val="0"/>
              </a:spcAft>
              <a:buFontTx/>
              <a:buBlip>
                <a:blip r:embed="rId3"/>
              </a:buBlip>
              <a:defRPr/>
            </a:pPr>
            <a:r>
              <a:rPr lang="es-MX" sz="1400" dirty="0" smtClean="0"/>
              <a:t>Barchetta Blu</a:t>
            </a:r>
          </a:p>
          <a:p>
            <a:pPr marL="342900" defTabSz="914400" fontAlgn="auto">
              <a:lnSpc>
                <a:spcPct val="120000"/>
              </a:lnSpc>
              <a:spcBef>
                <a:spcPts val="0"/>
              </a:spcBef>
              <a:spcAft>
                <a:spcPts val="0"/>
              </a:spcAft>
              <a:buFontTx/>
              <a:buBlip>
                <a:blip r:embed="rId3"/>
              </a:buBlip>
              <a:defRPr/>
            </a:pPr>
            <a:r>
              <a:rPr lang="es-MX" sz="1400" dirty="0"/>
              <a:t>C</a:t>
            </a:r>
            <a:r>
              <a:rPr lang="es-MX" sz="1400" dirty="0" smtClean="0"/>
              <a:t>aminando por Venecia</a:t>
            </a:r>
          </a:p>
          <a:p>
            <a:pPr marL="342900" defTabSz="914400" fontAlgn="auto">
              <a:lnSpc>
                <a:spcPct val="120000"/>
              </a:lnSpc>
              <a:spcBef>
                <a:spcPts val="0"/>
              </a:spcBef>
              <a:spcAft>
                <a:spcPts val="0"/>
              </a:spcAft>
              <a:buFontTx/>
              <a:buBlip>
                <a:blip r:embed="rId3"/>
              </a:buBlip>
              <a:defRPr/>
            </a:pPr>
            <a:r>
              <a:rPr lang="es-MX" sz="1400" dirty="0" smtClean="0"/>
              <a:t>Plaza San Marcos</a:t>
            </a:r>
          </a:p>
          <a:p>
            <a:pPr marL="342900" defTabSz="914400" fontAlgn="auto">
              <a:lnSpc>
                <a:spcPct val="120000"/>
              </a:lnSpc>
              <a:spcBef>
                <a:spcPts val="0"/>
              </a:spcBef>
              <a:spcAft>
                <a:spcPts val="0"/>
              </a:spcAft>
              <a:buFontTx/>
              <a:buBlip>
                <a:blip r:embed="rId3"/>
              </a:buBlip>
              <a:defRPr/>
            </a:pPr>
            <a:r>
              <a:rPr lang="es-MX" sz="1400" dirty="0" smtClean="0"/>
              <a:t>Paseo en Góndola con Mauro</a:t>
            </a:r>
          </a:p>
          <a:p>
            <a:pPr marL="342900" defTabSz="914400" fontAlgn="auto">
              <a:lnSpc>
                <a:spcPct val="120000"/>
              </a:lnSpc>
              <a:spcBef>
                <a:spcPts val="0"/>
              </a:spcBef>
              <a:spcAft>
                <a:spcPts val="0"/>
              </a:spcAft>
              <a:buFontTx/>
              <a:buBlip>
                <a:blip r:embed="rId3"/>
              </a:buBlip>
              <a:defRPr/>
            </a:pPr>
            <a:r>
              <a:rPr lang="es-MX" sz="1400" dirty="0" smtClean="0"/>
              <a:t>Visita ´Romántica en Verona “Casa de Julieta”</a:t>
            </a:r>
          </a:p>
          <a:p>
            <a:pPr marL="342900" defTabSz="914400" fontAlgn="auto">
              <a:lnSpc>
                <a:spcPct val="120000"/>
              </a:lnSpc>
              <a:spcBef>
                <a:spcPts val="0"/>
              </a:spcBef>
              <a:spcAft>
                <a:spcPts val="0"/>
              </a:spcAft>
              <a:buFontTx/>
              <a:buBlip>
                <a:blip r:embed="rId3"/>
              </a:buBlip>
              <a:defRPr/>
            </a:pPr>
            <a:r>
              <a:rPr lang="es-MX" sz="1400" dirty="0" smtClean="0"/>
              <a:t>Hard Rock </a:t>
            </a:r>
          </a:p>
          <a:p>
            <a:pPr marL="342900" defTabSz="914400" fontAlgn="auto">
              <a:lnSpc>
                <a:spcPct val="120000"/>
              </a:lnSpc>
              <a:spcBef>
                <a:spcPts val="0"/>
              </a:spcBef>
              <a:spcAft>
                <a:spcPts val="0"/>
              </a:spcAft>
              <a:buFontTx/>
              <a:buBlip>
                <a:blip r:embed="rId3"/>
              </a:buBlip>
              <a:defRPr/>
            </a:pPr>
            <a:r>
              <a:rPr lang="es-MX" sz="1400" dirty="0" smtClean="0"/>
              <a:t>Visita a Murano</a:t>
            </a:r>
          </a:p>
          <a:p>
            <a:pPr marL="342900" defTabSz="914400" fontAlgn="auto">
              <a:lnSpc>
                <a:spcPct val="120000"/>
              </a:lnSpc>
              <a:spcBef>
                <a:spcPts val="0"/>
              </a:spcBef>
              <a:spcAft>
                <a:spcPts val="0"/>
              </a:spcAft>
              <a:buFontTx/>
              <a:buBlip>
                <a:blip r:embed="rId3"/>
              </a:buBlip>
              <a:defRPr/>
            </a:pPr>
            <a:r>
              <a:rPr lang="es-MX" sz="1400" dirty="0" smtClean="0"/>
              <a:t>Fiesta del Redentore</a:t>
            </a:r>
          </a:p>
          <a:p>
            <a:pPr marL="342900" defTabSz="914400" fontAlgn="auto">
              <a:lnSpc>
                <a:spcPct val="120000"/>
              </a:lnSpc>
              <a:spcBef>
                <a:spcPts val="0"/>
              </a:spcBef>
              <a:spcAft>
                <a:spcPts val="0"/>
              </a:spcAft>
              <a:defRPr/>
            </a:pPr>
            <a:endParaRPr lang="en-US" sz="1400" dirty="0" smtClean="0">
              <a:solidFill>
                <a:srgbClr val="404040"/>
              </a:solidFill>
              <a:effectLst>
                <a:outerShdw blurRad="38100" dist="38100" dir="2700000" algn="tl">
                  <a:srgbClr val="000000">
                    <a:alpha val="43137"/>
                  </a:srgbClr>
                </a:outerShdw>
              </a:effectLst>
              <a:latin typeface="+mn-lt"/>
              <a:ea typeface="+mn-ea"/>
              <a:cs typeface="+mn-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BIBLIOTECAS</a:t>
            </a:r>
            <a:endParaRPr lang="es-MX" dirty="0"/>
          </a:p>
        </p:txBody>
      </p:sp>
      <p:sp>
        <p:nvSpPr>
          <p:cNvPr id="4" name="3 Marcador de contenido"/>
          <p:cNvSpPr>
            <a:spLocks noGrp="1"/>
          </p:cNvSpPr>
          <p:nvPr>
            <p:ph sz="half" idx="1"/>
          </p:nvPr>
        </p:nvSpPr>
        <p:spPr>
          <a:xfrm>
            <a:off x="502920" y="1124744"/>
            <a:ext cx="7813496" cy="4968551"/>
          </a:xfrm>
        </p:spPr>
        <p:txBody>
          <a:bodyPr>
            <a:normAutofit fontScale="77500" lnSpcReduction="20000"/>
          </a:bodyPr>
          <a:lstStyle/>
          <a:p>
            <a:pPr>
              <a:defRPr/>
            </a:pPr>
            <a:r>
              <a:rPr lang="en-US" b="1" dirty="0" err="1" smtClean="0"/>
              <a:t>BibliotecaRagazzi</a:t>
            </a:r>
            <a:endParaRPr lang="en-US" dirty="0" smtClean="0"/>
          </a:p>
          <a:p>
            <a:pPr marL="0" indent="0" fontAlgn="auto">
              <a:spcAft>
                <a:spcPts val="0"/>
              </a:spcAft>
              <a:buNone/>
              <a:defRPr/>
            </a:pPr>
            <a:r>
              <a:rPr lang="es-MX" dirty="0" smtClean="0"/>
              <a:t>La Biblioteca de los Niños </a:t>
            </a:r>
            <a:r>
              <a:rPr lang="es-MX" dirty="0" err="1" smtClean="0"/>
              <a:t>BarchettaBlu</a:t>
            </a:r>
            <a:r>
              <a:rPr lang="es-MX" dirty="0" smtClean="0"/>
              <a:t> tiene por objeto medir a los niños y los niños, pero también se convertirá en un espacio de encuentro para grupos de lectores. </a:t>
            </a:r>
            <a:br>
              <a:rPr lang="es-MX" dirty="0" smtClean="0"/>
            </a:br>
            <a:r>
              <a:rPr lang="es-MX" dirty="0" smtClean="0"/>
              <a:t/>
            </a:r>
            <a:br>
              <a:rPr lang="es-MX" dirty="0" smtClean="0"/>
            </a:br>
            <a:r>
              <a:rPr lang="es-MX" dirty="0" smtClean="0"/>
              <a:t>Una consulta abierta y la lectura, tanto individual o de grupo y la ciudad están sólo para recoger historias, rimas, fotos y el único que ofrece es una amplia selección de títulos dedicados a la crianza del niño. </a:t>
            </a:r>
            <a:br>
              <a:rPr lang="es-MX" dirty="0" smtClean="0"/>
            </a:br>
            <a:r>
              <a:rPr lang="es-MX" dirty="0" smtClean="0"/>
              <a:t/>
            </a:r>
            <a:br>
              <a:rPr lang="es-MX" dirty="0" smtClean="0"/>
            </a:br>
            <a:r>
              <a:rPr lang="es-MX" dirty="0" smtClean="0"/>
              <a:t>Es un lugar para pasar tiempo con los niños entre las páginas de libros ilustrados para niños o sobre dónde buscar respuestas y asesoramiento entre las líneas de los textos frente a los padres. </a:t>
            </a:r>
            <a:br>
              <a:rPr lang="es-MX" dirty="0" smtClean="0"/>
            </a:br>
            <a:r>
              <a:rPr lang="es-MX" dirty="0" smtClean="0"/>
              <a:t/>
            </a:r>
            <a:br>
              <a:rPr lang="es-MX" dirty="0" smtClean="0"/>
            </a:br>
            <a:r>
              <a:rPr lang="es-MX" dirty="0" smtClean="0"/>
              <a:t>Reserva un lugar de entretenimiento para todas las edades y de formación para educadores y niños. </a:t>
            </a:r>
            <a:br>
              <a:rPr lang="es-MX" dirty="0" smtClean="0"/>
            </a:br>
            <a:r>
              <a:rPr lang="es-MX" dirty="0" smtClean="0"/>
              <a:t/>
            </a:r>
            <a:br>
              <a:rPr lang="es-MX" dirty="0" smtClean="0"/>
            </a:br>
            <a:r>
              <a:rPr lang="es-MX" dirty="0" smtClean="0"/>
              <a:t>Para transmitir a los niños el hábito y el placer de la lectura, para entusiasmar a los jóvenes jugadores motivados en un contexto amplio y no estrictamente académico de lectura, para fortalecer el afecto por el libro, que lo vinculó a actividades significativas para los niños, debe crear reuniones, involucrando a profesores, instructores, padres y abuelos. </a:t>
            </a:r>
            <a:br>
              <a:rPr lang="es-MX" dirty="0" smtClean="0"/>
            </a:br>
            <a:r>
              <a:rPr lang="es-MX" dirty="0" smtClean="0"/>
              <a:t/>
            </a:r>
            <a:br>
              <a:rPr lang="es-MX" dirty="0" smtClean="0"/>
            </a:br>
            <a:r>
              <a:rPr lang="es-MX" dirty="0" smtClean="0"/>
              <a:t>El proyecto consiste en la prestación de actividades y talleres con los niños y los jóvenes indicándoles que se dirijan a las lecturas adaptadas a sus gustos y sus edades, las actividades con los padres y adultos en general (animación ruta de acceso a la lectura), actividades con educadores y profesores ( cursos de capacitación sobre la lectura en voz alta). </a:t>
            </a:r>
          </a:p>
          <a:p>
            <a:pPr marL="0" indent="0" fontAlgn="auto">
              <a:spcAft>
                <a:spcPts val="0"/>
              </a:spcAft>
              <a:buNone/>
              <a:defRPr/>
            </a:pPr>
            <a:r>
              <a:rPr lang="es-MX" dirty="0" smtClean="0"/>
              <a:t>La consulta y préstamo de libros para niños de 6 meses a 10 años y en la sección para padres y educadores </a:t>
            </a:r>
            <a:endParaRPr lang="es-MX" dirty="0"/>
          </a:p>
        </p:txBody>
      </p:sp>
      <p:sp>
        <p:nvSpPr>
          <p:cNvPr id="9" name="8 Botón de acción: Hacia delante o Siguiente">
            <a:hlinkClick r:id="rId2" action="ppaction://hlinksldjump"/>
          </p:cNvPr>
          <p:cNvSpPr/>
          <p:nvPr/>
        </p:nvSpPr>
        <p:spPr>
          <a:xfrm>
            <a:off x="7524328" y="5733256"/>
            <a:ext cx="1368152" cy="690329"/>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7"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
        <p:nvSpPr>
          <p:cNvPr id="10" name="Footer Placeholder 4"/>
          <p:cNvSpPr txBox="1">
            <a:spLocks/>
          </p:cNvSpPr>
          <p:nvPr/>
        </p:nvSpPr>
        <p:spPr>
          <a:xfrm>
            <a:off x="533400" y="6218237"/>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a:t>
            </a:r>
            <a:r>
              <a:rPr lang="en-US" sz="1000" dirty="0" smtClean="0">
                <a:solidFill>
                  <a:srgbClr val="404040"/>
                </a:solidFill>
                <a:latin typeface="Arial Rounded MT Bold" charset="0"/>
              </a:rPr>
              <a:t> 										Prof</a:t>
            </a:r>
            <a:r>
              <a:rPr lang="en-US" sz="1000" dirty="0">
                <a:solidFill>
                  <a:srgbClr val="404040"/>
                </a:solidFill>
                <a:latin typeface="Arial Rounded MT Bold" charset="0"/>
              </a:rPr>
              <a:t>.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LABORATORIOS</a:t>
            </a:r>
            <a:endParaRPr lang="es-MX" dirty="0"/>
          </a:p>
        </p:txBody>
      </p:sp>
      <p:sp>
        <p:nvSpPr>
          <p:cNvPr id="4" name="3 Marcador de contenido"/>
          <p:cNvSpPr>
            <a:spLocks noGrp="1"/>
          </p:cNvSpPr>
          <p:nvPr>
            <p:ph sz="half" idx="1"/>
          </p:nvPr>
        </p:nvSpPr>
        <p:spPr>
          <a:xfrm>
            <a:off x="502920" y="980728"/>
            <a:ext cx="8101528" cy="5184576"/>
          </a:xfrm>
        </p:spPr>
        <p:txBody>
          <a:bodyPr>
            <a:normAutofit fontScale="55000" lnSpcReduction="20000"/>
          </a:bodyPr>
          <a:lstStyle/>
          <a:p>
            <a:pPr>
              <a:defRPr/>
            </a:pPr>
            <a:endParaRPr lang="es-MX" sz="3800" b="1" dirty="0" smtClean="0"/>
          </a:p>
          <a:p>
            <a:pPr>
              <a:defRPr/>
            </a:pPr>
            <a:r>
              <a:rPr lang="es-MX" sz="3800" b="1" dirty="0" err="1" smtClean="0"/>
              <a:t>Crescere</a:t>
            </a:r>
            <a:r>
              <a:rPr lang="es-MX" sz="3800" b="1" dirty="0" smtClean="0"/>
              <a:t> con la </a:t>
            </a:r>
            <a:r>
              <a:rPr lang="es-MX" sz="3800" b="1" dirty="0" err="1" smtClean="0"/>
              <a:t>musica</a:t>
            </a:r>
            <a:r>
              <a:rPr lang="es-MX" sz="3800" b="1" dirty="0" smtClean="0"/>
              <a:t> ( Creciendo con la música)</a:t>
            </a:r>
            <a:endParaRPr lang="es-MX" sz="3800" dirty="0" smtClean="0"/>
          </a:p>
          <a:p>
            <a:pPr fontAlgn="auto">
              <a:spcAft>
                <a:spcPts val="0"/>
              </a:spcAft>
              <a:buNone/>
              <a:defRPr/>
            </a:pPr>
            <a:r>
              <a:rPr lang="es-MX" sz="3800" dirty="0" smtClean="0"/>
              <a:t>Laboratorio con el Método </a:t>
            </a:r>
            <a:r>
              <a:rPr lang="es-MX" sz="3800" dirty="0" err="1" smtClean="0"/>
              <a:t>Suszki</a:t>
            </a:r>
            <a:r>
              <a:rPr lang="es-MX" sz="3800" dirty="0" smtClean="0"/>
              <a:t>.</a:t>
            </a:r>
          </a:p>
          <a:p>
            <a:pPr marL="0" indent="0" fontAlgn="auto">
              <a:spcAft>
                <a:spcPts val="0"/>
              </a:spcAft>
              <a:buNone/>
              <a:tabLst>
                <a:tab pos="265113" algn="l"/>
              </a:tabLst>
              <a:defRPr/>
            </a:pPr>
            <a:r>
              <a:rPr lang="es-MX" sz="4000" dirty="0" smtClean="0"/>
              <a:t>Grupo de clases de conjunto instrumental y rítmica. Clases particulares de violín, piano, arpa. Para niños de 3 a 12 años y los padres.</a:t>
            </a:r>
            <a:endParaRPr lang="es-MX" sz="3800" dirty="0" smtClean="0"/>
          </a:p>
          <a:p>
            <a:pPr>
              <a:defRPr/>
            </a:pPr>
            <a:r>
              <a:rPr lang="es-MX" sz="3800" b="1" dirty="0" err="1" smtClean="0"/>
              <a:t>Laboratori</a:t>
            </a:r>
            <a:r>
              <a:rPr lang="es-MX" sz="3800" b="1" dirty="0" smtClean="0"/>
              <a:t> di </a:t>
            </a:r>
            <a:r>
              <a:rPr lang="es-MX" sz="3800" b="1" dirty="0" err="1" smtClean="0"/>
              <a:t>inglese</a:t>
            </a:r>
            <a:r>
              <a:rPr lang="es-MX" sz="3800" b="1" dirty="0" smtClean="0"/>
              <a:t> (Laboratorio de inglés)</a:t>
            </a:r>
          </a:p>
          <a:p>
            <a:pPr marL="0" indent="0" fontAlgn="auto">
              <a:spcAft>
                <a:spcPts val="0"/>
              </a:spcAft>
              <a:buNone/>
              <a:defRPr/>
            </a:pPr>
            <a:r>
              <a:rPr lang="es-MX" sz="4000" dirty="0" smtClean="0"/>
              <a:t>Talleres de Inglés para niños de 3 a 10 años en Venecia y en el A  la </a:t>
            </a:r>
            <a:r>
              <a:rPr lang="es-MX" sz="4000" dirty="0" err="1" smtClean="0"/>
              <a:t>Solesale</a:t>
            </a:r>
            <a:r>
              <a:rPr lang="es-MX" sz="4000" dirty="0" smtClean="0"/>
              <a:t> </a:t>
            </a:r>
            <a:r>
              <a:rPr lang="es-MX" sz="4000" dirty="0" err="1" smtClean="0"/>
              <a:t>Dreier</a:t>
            </a:r>
            <a:r>
              <a:rPr lang="es-MX" sz="4000" dirty="0" smtClean="0"/>
              <a:t>. A orillas del mar</a:t>
            </a:r>
            <a:br>
              <a:rPr lang="es-MX" sz="4000" dirty="0" smtClean="0"/>
            </a:br>
            <a:endParaRPr lang="es-MX" sz="3800" dirty="0" smtClean="0"/>
          </a:p>
          <a:p>
            <a:pPr>
              <a:defRPr/>
            </a:pPr>
            <a:r>
              <a:rPr lang="es-MX" sz="3800" b="1" dirty="0" err="1" smtClean="0"/>
              <a:t>Laboratori</a:t>
            </a:r>
            <a:r>
              <a:rPr lang="es-MX" sz="3800" b="1" dirty="0" smtClean="0"/>
              <a:t> di </a:t>
            </a:r>
            <a:r>
              <a:rPr lang="es-MX" sz="3800" b="1" dirty="0" err="1" smtClean="0"/>
              <a:t>francese</a:t>
            </a:r>
            <a:r>
              <a:rPr lang="es-MX" sz="3800" b="1" dirty="0" smtClean="0"/>
              <a:t> (Laboratorio de </a:t>
            </a:r>
            <a:r>
              <a:rPr lang="es-MX" sz="3800" b="1" dirty="0" err="1" smtClean="0"/>
              <a:t>frencés</a:t>
            </a:r>
            <a:r>
              <a:rPr lang="es-MX" sz="3800" b="1" dirty="0" smtClean="0"/>
              <a:t>)</a:t>
            </a:r>
            <a:endParaRPr lang="es-MX" sz="3800" dirty="0" smtClean="0"/>
          </a:p>
          <a:p>
            <a:pPr marL="0" indent="0">
              <a:buNone/>
              <a:defRPr/>
            </a:pPr>
            <a:r>
              <a:rPr lang="es-MX" sz="4000" dirty="0" smtClean="0"/>
              <a:t>Talleres para alumnos que hablan francés y no en Venecia para </a:t>
            </a:r>
            <a:r>
              <a:rPr lang="es-MX" sz="4000" dirty="0" err="1" smtClean="0"/>
              <a:t>Solesale</a:t>
            </a:r>
            <a:r>
              <a:rPr lang="es-MX" sz="4000" dirty="0" smtClean="0"/>
              <a:t>.</a:t>
            </a:r>
            <a:r>
              <a:rPr lang="es-MX" sz="3800" b="1" dirty="0" smtClean="0"/>
              <a:t> </a:t>
            </a:r>
          </a:p>
          <a:p>
            <a:pPr marL="0" indent="0">
              <a:defRPr/>
            </a:pPr>
            <a:r>
              <a:rPr lang="es-MX" sz="3800" b="1" dirty="0" smtClean="0"/>
              <a:t>   </a:t>
            </a:r>
            <a:r>
              <a:rPr lang="es-MX" sz="3800" b="1" dirty="0" err="1" smtClean="0"/>
              <a:t>GiocoMovimento</a:t>
            </a:r>
            <a:endParaRPr lang="es-MX" sz="3200" dirty="0" smtClean="0"/>
          </a:p>
          <a:p>
            <a:pPr marL="0" indent="0">
              <a:buNone/>
            </a:pPr>
            <a:r>
              <a:rPr lang="es-MX" sz="4000" dirty="0" smtClean="0"/>
              <a:t>Laboratorios de actividades físicas para niños de 3 a 5 años y 6 a 7 años. Gimnasio </a:t>
            </a:r>
            <a:r>
              <a:rPr lang="es-MX" sz="4000" dirty="0" err="1" smtClean="0"/>
              <a:t>SoleSale</a:t>
            </a:r>
            <a:r>
              <a:rPr lang="es-MX" sz="4000" dirty="0" smtClean="0"/>
              <a:t>, Venecia</a:t>
            </a:r>
            <a:endParaRPr lang="es-MX" sz="4000" dirty="0"/>
          </a:p>
        </p:txBody>
      </p:sp>
      <p:sp>
        <p:nvSpPr>
          <p:cNvPr id="9" name="8 Botón de acción: Hacia delante o Siguiente">
            <a:hlinkClick r:id="rId3" action="ppaction://hlinksldjump"/>
          </p:cNvPr>
          <p:cNvSpPr/>
          <p:nvPr/>
        </p:nvSpPr>
        <p:spPr>
          <a:xfrm>
            <a:off x="7380312" y="5589240"/>
            <a:ext cx="1224136" cy="576064"/>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7"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
        <p:nvSpPr>
          <p:cNvPr id="10" name="Footer Placeholder 4"/>
          <p:cNvSpPr txBox="1">
            <a:spLocks/>
          </p:cNvSpPr>
          <p:nvPr/>
        </p:nvSpPr>
        <p:spPr>
          <a:xfrm>
            <a:off x="533400" y="6218237"/>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a:t>
            </a:r>
            <a:r>
              <a:rPr lang="en-US" sz="1000" dirty="0" smtClean="0">
                <a:solidFill>
                  <a:srgbClr val="404040"/>
                </a:solidFill>
                <a:latin typeface="Arial Rounded MT Bold" charset="0"/>
              </a:rPr>
              <a:t> 										Prof</a:t>
            </a:r>
            <a:r>
              <a:rPr lang="en-US" sz="1000" dirty="0">
                <a:solidFill>
                  <a:srgbClr val="404040"/>
                </a:solidFill>
                <a:latin typeface="Arial Rounded MT Bold" charset="0"/>
              </a:rPr>
              <a:t>.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941294"/>
            <a:ext cx="7556313" cy="1116106"/>
          </a:xfrm>
        </p:spPr>
        <p:txBody>
          <a:bodyPr>
            <a:normAutofit fontScale="90000"/>
          </a:bodyPr>
          <a:lstStyle/>
          <a:p>
            <a:r>
              <a:rPr lang="en-US" dirty="0" err="1" smtClean="0"/>
              <a:t>Ejemplo</a:t>
            </a:r>
            <a:r>
              <a:rPr lang="en-US" dirty="0" smtClean="0"/>
              <a:t> de taller </a:t>
            </a:r>
            <a:r>
              <a:rPr lang="en-US" dirty="0" err="1" smtClean="0"/>
              <a:t>realizado</a:t>
            </a:r>
            <a:r>
              <a:rPr lang="en-US" dirty="0" smtClean="0"/>
              <a:t> en la </a:t>
            </a:r>
            <a:r>
              <a:rPr lang="en-US" dirty="0" err="1" smtClean="0"/>
              <a:t>comunidad</a:t>
            </a:r>
            <a:r>
              <a:rPr lang="en-US" dirty="0" smtClean="0"/>
              <a:t>:</a:t>
            </a:r>
            <a:br>
              <a:rPr lang="en-US" dirty="0" smtClean="0"/>
            </a:br>
            <a:r>
              <a:rPr lang="en-US" dirty="0" smtClean="0"/>
              <a:t>PROYECTO MOMART </a:t>
            </a:r>
            <a:endParaRPr lang="en-US" dirty="0"/>
          </a:p>
        </p:txBody>
      </p:sp>
      <p:sp>
        <p:nvSpPr>
          <p:cNvPr id="5" name="Content Placeholder 4"/>
          <p:cNvSpPr>
            <a:spLocks noGrp="1"/>
          </p:cNvSpPr>
          <p:nvPr>
            <p:ph sz="half" idx="1"/>
          </p:nvPr>
        </p:nvSpPr>
        <p:spPr>
          <a:xfrm>
            <a:off x="5105400" y="2537520"/>
            <a:ext cx="4038600" cy="4320480"/>
          </a:xfrm>
        </p:spPr>
        <p:txBody>
          <a:bodyPr>
            <a:normAutofit/>
          </a:bodyPr>
          <a:lstStyle/>
          <a:p>
            <a:r>
              <a:rPr lang="es-MX" dirty="0" smtClean="0"/>
              <a:t>Pili (mexicana):</a:t>
            </a:r>
          </a:p>
          <a:p>
            <a:r>
              <a:rPr lang="es-MX" dirty="0" smtClean="0"/>
              <a:t>Creadora del taller para madres interesadas en la expresión artística con fines terapéuticos. </a:t>
            </a:r>
          </a:p>
          <a:p>
            <a:r>
              <a:rPr lang="es-MX" dirty="0" smtClean="0"/>
              <a:t>Esto se debe principalmente a que las madres sufrían un estrés posparto, debido a que dejaban su vida y sus intereses por cuidar a los hijos, por lo que este proyecto ayuda a mejorar el desenvolvimiento de las madres, mientras los hijos están en la </a:t>
            </a:r>
            <a:r>
              <a:rPr lang="es-MX" dirty="0" err="1" smtClean="0"/>
              <a:t>Barchetta</a:t>
            </a:r>
            <a:r>
              <a:rPr lang="es-MX" dirty="0" smtClean="0"/>
              <a:t> </a:t>
            </a:r>
            <a:r>
              <a:rPr lang="es-MX" dirty="0" err="1" smtClean="0"/>
              <a:t>Blu</a:t>
            </a:r>
            <a:r>
              <a:rPr lang="es-MX" dirty="0" smtClean="0"/>
              <a:t>.</a:t>
            </a:r>
            <a:endParaRPr lang="es-MX" dirty="0"/>
          </a:p>
        </p:txBody>
      </p:sp>
      <p:pic>
        <p:nvPicPr>
          <p:cNvPr id="7" name="Content Placeholder 6" descr="DSC03676.JPG"/>
          <p:cNvPicPr>
            <a:picLocks noGrp="1" noChangeAspect="1"/>
          </p:cNvPicPr>
          <p:nvPr>
            <p:ph sz="half" idx="13"/>
          </p:nvPr>
        </p:nvPicPr>
        <p:blipFill>
          <a:blip r:embed="rId2" cstate="print"/>
          <a:srcRect l="-40917" r="-40917"/>
          <a:stretch>
            <a:fillRect/>
          </a:stretch>
        </p:blipFill>
        <p:spPr>
          <a:xfrm>
            <a:off x="0" y="2819400"/>
            <a:ext cx="5949547" cy="2454910"/>
          </a:xfrm>
        </p:spPr>
      </p:pic>
      <p:sp>
        <p:nvSpPr>
          <p:cNvPr id="10"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
        <p:nvSpPr>
          <p:cNvPr id="11" name="Footer Placeholder 4"/>
          <p:cNvSpPr txBox="1">
            <a:spLocks/>
          </p:cNvSpPr>
          <p:nvPr/>
        </p:nvSpPr>
        <p:spPr>
          <a:xfrm>
            <a:off x="533400" y="6218237"/>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a:t>
            </a:r>
            <a:r>
              <a:rPr lang="en-US" sz="1000" dirty="0" smtClean="0">
                <a:solidFill>
                  <a:srgbClr val="404040"/>
                </a:solidFill>
                <a:latin typeface="Arial Rounded MT Bold" charset="0"/>
              </a:rPr>
              <a:t> 										Prof</a:t>
            </a:r>
            <a:r>
              <a:rPr lang="en-US" sz="1000" dirty="0">
                <a:solidFill>
                  <a:srgbClr val="404040"/>
                </a:solidFill>
                <a:latin typeface="Arial Rounded MT Bold" charset="0"/>
              </a:rPr>
              <a:t>.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33400"/>
            <a:ext cx="8229600" cy="1143000"/>
          </a:xfrm>
        </p:spPr>
        <p:txBody>
          <a:bodyPr>
            <a:normAutofit fontScale="90000"/>
          </a:bodyPr>
          <a:lstStyle/>
          <a:p>
            <a:r>
              <a:rPr lang="es-MX" dirty="0" smtClean="0"/>
              <a:t>FOLLETOS Y PANFLETOS DE LA BARCHETTA BLU</a:t>
            </a:r>
            <a:endParaRPr lang="es-MX" dirty="0"/>
          </a:p>
        </p:txBody>
      </p:sp>
      <p:pic>
        <p:nvPicPr>
          <p:cNvPr id="9" name="8 Marcador de contenido" descr="DSC03947.JPG"/>
          <p:cNvPicPr>
            <a:picLocks noGrp="1" noChangeAspect="1"/>
          </p:cNvPicPr>
          <p:nvPr>
            <p:ph sz="half" idx="1"/>
          </p:nvPr>
        </p:nvPicPr>
        <p:blipFill>
          <a:blip r:embed="rId2" cstate="print"/>
          <a:stretch>
            <a:fillRect/>
          </a:stretch>
        </p:blipFill>
        <p:spPr>
          <a:xfrm>
            <a:off x="201706" y="3951290"/>
            <a:ext cx="4208369" cy="2472296"/>
          </a:xfrm>
        </p:spPr>
      </p:pic>
      <p:sp>
        <p:nvSpPr>
          <p:cNvPr id="7" name="6 Marcador de contenido"/>
          <p:cNvSpPr>
            <a:spLocks noGrp="1"/>
          </p:cNvSpPr>
          <p:nvPr>
            <p:ph sz="half" idx="13"/>
          </p:nvPr>
        </p:nvSpPr>
        <p:spPr>
          <a:xfrm>
            <a:off x="4572000" y="1888233"/>
            <a:ext cx="3657600" cy="4493095"/>
          </a:xfrm>
        </p:spPr>
        <p:txBody>
          <a:bodyPr>
            <a:normAutofit/>
          </a:bodyPr>
          <a:lstStyle/>
          <a:p>
            <a:r>
              <a:rPr lang="es-MX" dirty="0" smtClean="0"/>
              <a:t>Estos son algunos folletos en los cuales se promueven algunos talleres o proyectos que se están llevando a cabo dentro de la asociación. </a:t>
            </a:r>
          </a:p>
          <a:p>
            <a:pPr marL="355600" indent="-82550">
              <a:buFont typeface="Wingdings" pitchFamily="2" charset="2"/>
              <a:buChar char="ü"/>
            </a:pPr>
            <a:r>
              <a:rPr lang="es-MX" dirty="0" err="1" smtClean="0"/>
              <a:t>SoleSale</a:t>
            </a:r>
            <a:endParaRPr lang="es-MX" dirty="0" smtClean="0"/>
          </a:p>
          <a:p>
            <a:pPr marL="355600" indent="-82550">
              <a:buFont typeface="Wingdings" pitchFamily="2" charset="2"/>
              <a:buChar char="ü"/>
            </a:pPr>
            <a:r>
              <a:rPr lang="es-MX" dirty="0" err="1" smtClean="0"/>
              <a:t>Viaggio</a:t>
            </a:r>
            <a:r>
              <a:rPr lang="es-MX" dirty="0" smtClean="0"/>
              <a:t> </a:t>
            </a:r>
            <a:r>
              <a:rPr lang="es-MX" dirty="0" err="1" smtClean="0"/>
              <a:t>senza</a:t>
            </a:r>
            <a:r>
              <a:rPr lang="es-MX" dirty="0" smtClean="0"/>
              <a:t> </a:t>
            </a:r>
            <a:r>
              <a:rPr lang="es-MX" dirty="0" err="1" smtClean="0"/>
              <a:t>frontiere</a:t>
            </a:r>
            <a:r>
              <a:rPr lang="es-MX" dirty="0" smtClean="0"/>
              <a:t> (Lectura en voz alta)</a:t>
            </a:r>
          </a:p>
          <a:p>
            <a:pPr marL="355600" indent="-82550">
              <a:buFont typeface="Wingdings" pitchFamily="2" charset="2"/>
              <a:buChar char="ü"/>
            </a:pPr>
            <a:r>
              <a:rPr lang="es-MX" dirty="0" smtClean="0"/>
              <a:t>Concierto de la </a:t>
            </a:r>
            <a:r>
              <a:rPr lang="es-MX" dirty="0" err="1" smtClean="0"/>
              <a:t>Scuola</a:t>
            </a:r>
            <a:r>
              <a:rPr lang="es-MX" dirty="0" smtClean="0"/>
              <a:t> Suzuki  en </a:t>
            </a:r>
            <a:r>
              <a:rPr lang="es-MX" dirty="0" err="1" smtClean="0"/>
              <a:t>Barchetta</a:t>
            </a:r>
            <a:r>
              <a:rPr lang="es-MX" dirty="0" smtClean="0"/>
              <a:t> </a:t>
            </a:r>
            <a:r>
              <a:rPr lang="es-MX" dirty="0" err="1" smtClean="0"/>
              <a:t>Blu</a:t>
            </a:r>
            <a:endParaRPr lang="es-MX" dirty="0" smtClean="0"/>
          </a:p>
          <a:p>
            <a:pPr marL="355600" indent="-82550">
              <a:buFont typeface="Wingdings" pitchFamily="2" charset="2"/>
              <a:buChar char="ü"/>
            </a:pPr>
            <a:r>
              <a:rPr lang="es-MX" dirty="0" smtClean="0"/>
              <a:t>Celebración de los 10 años de actividad</a:t>
            </a:r>
          </a:p>
          <a:p>
            <a:pPr marL="355600" indent="-82550">
              <a:buFont typeface="Wingdings" pitchFamily="2" charset="2"/>
              <a:buChar char="ü"/>
            </a:pPr>
            <a:r>
              <a:rPr lang="es-MX" dirty="0" smtClean="0"/>
              <a:t>Un </a:t>
            </a:r>
            <a:r>
              <a:rPr lang="es-MX" dirty="0" err="1" smtClean="0"/>
              <a:t>Gioco</a:t>
            </a:r>
            <a:r>
              <a:rPr lang="es-MX" dirty="0" smtClean="0"/>
              <a:t> al </a:t>
            </a:r>
            <a:r>
              <a:rPr lang="es-MX" dirty="0" err="1" smtClean="0"/>
              <a:t>Giorno</a:t>
            </a:r>
            <a:endParaRPr lang="es-MX" dirty="0" smtClean="0"/>
          </a:p>
          <a:p>
            <a:pPr marL="355600" indent="-82550">
              <a:buFont typeface="Wingdings" pitchFamily="2" charset="2"/>
              <a:buChar char="ü"/>
            </a:pPr>
            <a:endParaRPr lang="es-MX" dirty="0"/>
          </a:p>
        </p:txBody>
      </p:sp>
      <p:pic>
        <p:nvPicPr>
          <p:cNvPr id="8" name="7 Marcador de contenido" descr="DSC03945.JPG"/>
          <p:cNvPicPr>
            <a:picLocks noGrp="1" noChangeAspect="1"/>
          </p:cNvPicPr>
          <p:nvPr>
            <p:ph sz="half" idx="14"/>
          </p:nvPr>
        </p:nvPicPr>
        <p:blipFill>
          <a:blip r:embed="rId3" cstate="print"/>
          <a:srcRect/>
          <a:stretch>
            <a:fillRect/>
          </a:stretch>
        </p:blipFill>
        <p:spPr>
          <a:xfrm>
            <a:off x="201706" y="1687512"/>
            <a:ext cx="4208369" cy="2351088"/>
          </a:xfrm>
        </p:spPr>
      </p:pic>
      <p:sp>
        <p:nvSpPr>
          <p:cNvPr id="11"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
        <p:nvSpPr>
          <p:cNvPr id="12" name="Footer Placeholder 4"/>
          <p:cNvSpPr txBox="1">
            <a:spLocks/>
          </p:cNvSpPr>
          <p:nvPr/>
        </p:nvSpPr>
        <p:spPr>
          <a:xfrm>
            <a:off x="457200" y="6294437"/>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a:t>
            </a:r>
            <a:r>
              <a:rPr lang="en-US" sz="1000" dirty="0" smtClean="0">
                <a:solidFill>
                  <a:srgbClr val="404040"/>
                </a:solidFill>
                <a:latin typeface="Arial Rounded MT Bold" charset="0"/>
              </a:rPr>
              <a:t> 										Prof</a:t>
            </a:r>
            <a:r>
              <a:rPr lang="en-US" sz="1000" dirty="0">
                <a:solidFill>
                  <a:srgbClr val="404040"/>
                </a:solidFill>
                <a:latin typeface="Arial Rounded MT Bold" charset="0"/>
              </a:rPr>
              <a:t>.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609600"/>
            <a:ext cx="8229600" cy="1143000"/>
          </a:xfrm>
        </p:spPr>
        <p:txBody>
          <a:bodyPr>
            <a:normAutofit fontScale="90000"/>
          </a:bodyPr>
          <a:lstStyle/>
          <a:p>
            <a:r>
              <a:rPr lang="es-MX" dirty="0" smtClean="0"/>
              <a:t>CUENTOS DISEÑADOS POR LA BARCHETTA BLU</a:t>
            </a:r>
            <a:endParaRPr lang="es-MX" dirty="0"/>
          </a:p>
        </p:txBody>
      </p:sp>
      <p:sp>
        <p:nvSpPr>
          <p:cNvPr id="11" name="10 Marcador de contenido"/>
          <p:cNvSpPr>
            <a:spLocks noGrp="1"/>
          </p:cNvSpPr>
          <p:nvPr>
            <p:ph sz="half" idx="1"/>
          </p:nvPr>
        </p:nvSpPr>
        <p:spPr>
          <a:xfrm>
            <a:off x="4410074" y="2418010"/>
            <a:ext cx="4298331" cy="3171230"/>
          </a:xfrm>
        </p:spPr>
        <p:txBody>
          <a:bodyPr>
            <a:normAutofit/>
          </a:bodyPr>
          <a:lstStyle/>
          <a:p>
            <a:r>
              <a:rPr lang="es-MX" dirty="0" smtClean="0"/>
              <a:t>Esta es una serie de cuentos diseñados por la </a:t>
            </a:r>
            <a:r>
              <a:rPr lang="es-MX" dirty="0" err="1" smtClean="0"/>
              <a:t>Barchetta</a:t>
            </a:r>
            <a:r>
              <a:rPr lang="es-MX" dirty="0" smtClean="0"/>
              <a:t> </a:t>
            </a:r>
            <a:r>
              <a:rPr lang="es-MX" dirty="0" err="1" smtClean="0"/>
              <a:t>Blu</a:t>
            </a:r>
            <a:r>
              <a:rPr lang="es-MX" dirty="0" smtClean="0"/>
              <a:t>.</a:t>
            </a:r>
          </a:p>
          <a:p>
            <a:pPr indent="-50800">
              <a:buFont typeface="Wingdings" pitchFamily="2" charset="2"/>
              <a:buChar char="ü"/>
            </a:pPr>
            <a:r>
              <a:rPr lang="es-MX" dirty="0" smtClean="0"/>
              <a:t>La laguna: una </a:t>
            </a:r>
            <a:r>
              <a:rPr lang="es-MX" dirty="0" err="1" smtClean="0"/>
              <a:t>storia</a:t>
            </a:r>
            <a:endParaRPr lang="es-MX" dirty="0" smtClean="0"/>
          </a:p>
          <a:p>
            <a:pPr indent="-50800">
              <a:buFont typeface="Wingdings" pitchFamily="2" charset="2"/>
              <a:buChar char="ü"/>
            </a:pPr>
            <a:r>
              <a:rPr lang="es-MX" dirty="0" err="1" smtClean="0"/>
              <a:t>Filastrocche</a:t>
            </a:r>
            <a:r>
              <a:rPr lang="es-MX" dirty="0" smtClean="0"/>
              <a:t> </a:t>
            </a:r>
            <a:r>
              <a:rPr lang="es-MX" dirty="0" err="1" smtClean="0"/>
              <a:t>senza</a:t>
            </a:r>
            <a:r>
              <a:rPr lang="es-MX" dirty="0" smtClean="0"/>
              <a:t>  filo</a:t>
            </a:r>
          </a:p>
          <a:p>
            <a:pPr indent="-50800">
              <a:buFont typeface="Wingdings" pitchFamily="2" charset="2"/>
              <a:buChar char="ü"/>
            </a:pPr>
            <a:r>
              <a:rPr lang="es-MX" dirty="0" err="1" smtClean="0"/>
              <a:t>Brevi</a:t>
            </a:r>
            <a:r>
              <a:rPr lang="es-MX" dirty="0" smtClean="0"/>
              <a:t> </a:t>
            </a:r>
            <a:r>
              <a:rPr lang="es-MX" dirty="0" err="1" smtClean="0"/>
              <a:t>storie</a:t>
            </a:r>
            <a:r>
              <a:rPr lang="es-MX" dirty="0" smtClean="0"/>
              <a:t>, </a:t>
            </a:r>
            <a:r>
              <a:rPr lang="es-MX" dirty="0" err="1" smtClean="0"/>
              <a:t>racconti</a:t>
            </a:r>
            <a:r>
              <a:rPr lang="es-MX" dirty="0" smtClean="0"/>
              <a:t> e </a:t>
            </a:r>
            <a:r>
              <a:rPr lang="es-MX" dirty="0" err="1" smtClean="0"/>
              <a:t>filastrocche</a:t>
            </a:r>
            <a:endParaRPr lang="es-MX" dirty="0"/>
          </a:p>
        </p:txBody>
      </p:sp>
      <p:pic>
        <p:nvPicPr>
          <p:cNvPr id="8" name="7 Marcador de contenido" descr="DSC03948.JPG"/>
          <p:cNvPicPr>
            <a:picLocks noGrp="1" noChangeAspect="1"/>
          </p:cNvPicPr>
          <p:nvPr>
            <p:ph sz="half" idx="13"/>
          </p:nvPr>
        </p:nvPicPr>
        <p:blipFill>
          <a:blip r:embed="rId2" cstate="print"/>
          <a:stretch>
            <a:fillRect/>
          </a:stretch>
        </p:blipFill>
        <p:spPr>
          <a:xfrm>
            <a:off x="201706" y="1985963"/>
            <a:ext cx="3938246" cy="4149661"/>
          </a:xfrm>
        </p:spPr>
      </p:pic>
      <p:sp>
        <p:nvSpPr>
          <p:cNvPr id="9"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
        <p:nvSpPr>
          <p:cNvPr id="12" name="Footer Placeholder 4"/>
          <p:cNvSpPr txBox="1">
            <a:spLocks/>
          </p:cNvSpPr>
          <p:nvPr/>
        </p:nvSpPr>
        <p:spPr>
          <a:xfrm>
            <a:off x="533400" y="6218237"/>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a:t>
            </a:r>
            <a:r>
              <a:rPr lang="en-US" sz="1000" dirty="0" smtClean="0">
                <a:solidFill>
                  <a:srgbClr val="404040"/>
                </a:solidFill>
                <a:latin typeface="Arial Rounded MT Bold" charset="0"/>
              </a:rPr>
              <a:t> 										Prof</a:t>
            </a:r>
            <a:r>
              <a:rPr lang="en-US" sz="1000" dirty="0">
                <a:solidFill>
                  <a:srgbClr val="404040"/>
                </a:solidFill>
                <a:latin typeface="Arial Rounded MT Bold" charset="0"/>
              </a:rPr>
              <a:t>.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98474" y="485056"/>
            <a:ext cx="7556313" cy="1267544"/>
          </a:xfrm>
        </p:spPr>
        <p:txBody>
          <a:bodyPr>
            <a:normAutofit fontScale="90000"/>
          </a:bodyPr>
          <a:lstStyle/>
          <a:p>
            <a:r>
              <a:rPr lang="es-MX" dirty="0" smtClean="0"/>
              <a:t>MATERIALES DISEÑADOS POR LA BARCHETTA BLU</a:t>
            </a:r>
            <a:endParaRPr lang="es-MX" dirty="0"/>
          </a:p>
        </p:txBody>
      </p:sp>
      <p:pic>
        <p:nvPicPr>
          <p:cNvPr id="9" name="8 Marcador de contenido" descr="DSC03949.JPG">
            <a:hlinkClick r:id="rId2" action="ppaction://hlinksldjump"/>
          </p:cNvPr>
          <p:cNvPicPr>
            <a:picLocks noGrp="1" noChangeAspect="1"/>
          </p:cNvPicPr>
          <p:nvPr>
            <p:ph sz="half" idx="1"/>
          </p:nvPr>
        </p:nvPicPr>
        <p:blipFill>
          <a:blip r:embed="rId3" cstate="print"/>
          <a:srcRect/>
          <a:stretch>
            <a:fillRect/>
          </a:stretch>
        </p:blipFill>
        <p:spPr>
          <a:xfrm>
            <a:off x="4410075" y="1605980"/>
            <a:ext cx="3330277" cy="23354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7 Marcador de contenido" descr="DSC03950.JPG">
            <a:hlinkClick r:id="rId4" action="ppaction://hlinksldjump"/>
          </p:cNvPr>
          <p:cNvPicPr>
            <a:picLocks noGrp="1" noChangeAspect="1"/>
          </p:cNvPicPr>
          <p:nvPr>
            <p:ph sz="half" idx="13"/>
          </p:nvPr>
        </p:nvPicPr>
        <p:blipFill>
          <a:blip r:embed="rId5" cstate="print"/>
          <a:stretch>
            <a:fillRect/>
          </a:stretch>
        </p:blipFill>
        <p:spPr>
          <a:xfrm>
            <a:off x="498475" y="1745853"/>
            <a:ext cx="3143780" cy="235783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9 Marcador de contenido" descr="DSC03951.JPG">
            <a:hlinkClick r:id="rId6" action="ppaction://hlinksldjump"/>
          </p:cNvPr>
          <p:cNvPicPr>
            <a:picLocks noGrp="1" noChangeAspect="1"/>
          </p:cNvPicPr>
          <p:nvPr>
            <p:ph sz="half" idx="14"/>
          </p:nvPr>
        </p:nvPicPr>
        <p:blipFill>
          <a:blip r:embed="rId7" cstate="print"/>
          <a:srcRect l="-40863" r="-40863"/>
          <a:stretch>
            <a:fillRect/>
          </a:stretch>
        </p:blipFill>
        <p:spPr>
          <a:xfrm>
            <a:off x="1447800" y="4663757"/>
            <a:ext cx="3767328" cy="155448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2" name="11 Botón de acción: Hacia delante o Siguiente">
            <a:hlinkClick r:id="rId8" action="ppaction://hlinksldjump" highlightClick="1"/>
          </p:cNvPr>
          <p:cNvSpPr/>
          <p:nvPr/>
        </p:nvSpPr>
        <p:spPr>
          <a:xfrm>
            <a:off x="7740352" y="5669632"/>
            <a:ext cx="1080120" cy="613693"/>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4"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
        <p:nvSpPr>
          <p:cNvPr id="15" name="Footer Placeholder 4"/>
          <p:cNvSpPr txBox="1">
            <a:spLocks/>
          </p:cNvSpPr>
          <p:nvPr/>
        </p:nvSpPr>
        <p:spPr>
          <a:xfrm>
            <a:off x="533400" y="6218237"/>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a:t>
            </a:r>
            <a:r>
              <a:rPr lang="en-US" sz="1000" dirty="0" smtClean="0">
                <a:solidFill>
                  <a:srgbClr val="404040"/>
                </a:solidFill>
                <a:latin typeface="Arial Rounded MT Bold" charset="0"/>
              </a:rPr>
              <a:t> 										Prof</a:t>
            </a:r>
            <a:r>
              <a:rPr lang="en-US" sz="1000" dirty="0">
                <a:solidFill>
                  <a:srgbClr val="404040"/>
                </a:solidFill>
                <a:latin typeface="Arial Rounded MT Bold" charset="0"/>
              </a:rPr>
              <a:t>.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smtClean="0"/>
              <a:t>DOMINÓ CON ALFABETO BRAILLE</a:t>
            </a:r>
            <a:endParaRPr lang="es-MX" dirty="0"/>
          </a:p>
        </p:txBody>
      </p:sp>
      <p:sp>
        <p:nvSpPr>
          <p:cNvPr id="6" name="5 Marcador de contenido"/>
          <p:cNvSpPr>
            <a:spLocks noGrp="1"/>
          </p:cNvSpPr>
          <p:nvPr>
            <p:ph sz="half" idx="1"/>
          </p:nvPr>
        </p:nvSpPr>
        <p:spPr>
          <a:xfrm>
            <a:off x="4191000" y="4953000"/>
            <a:ext cx="4050357" cy="1082998"/>
          </a:xfrm>
        </p:spPr>
        <p:txBody>
          <a:bodyPr/>
          <a:lstStyle/>
          <a:p>
            <a:r>
              <a:rPr lang="es-MX" dirty="0" smtClean="0"/>
              <a:t>Este es un juego que desarrolló la </a:t>
            </a:r>
            <a:r>
              <a:rPr lang="es-MX" dirty="0" err="1" smtClean="0"/>
              <a:t>Barchetta</a:t>
            </a:r>
            <a:r>
              <a:rPr lang="es-MX" dirty="0" smtClean="0"/>
              <a:t> </a:t>
            </a:r>
            <a:r>
              <a:rPr lang="es-MX" dirty="0" err="1" smtClean="0"/>
              <a:t>Blu</a:t>
            </a:r>
            <a:r>
              <a:rPr lang="es-MX" dirty="0" smtClean="0"/>
              <a:t>, para los niños invidentes. </a:t>
            </a:r>
          </a:p>
          <a:p>
            <a:pPr>
              <a:buNone/>
            </a:pPr>
            <a:endParaRPr lang="es-MX" dirty="0"/>
          </a:p>
        </p:txBody>
      </p:sp>
      <p:pic>
        <p:nvPicPr>
          <p:cNvPr id="8" name="7 Marcador de contenido" descr="DSC03950.JPG">
            <a:hlinkClick r:id="rId2" action="ppaction://hlinksldjump"/>
          </p:cNvPr>
          <p:cNvPicPr>
            <a:picLocks noGrp="1" noChangeAspect="1"/>
          </p:cNvPicPr>
          <p:nvPr>
            <p:ph sz="half" idx="13"/>
          </p:nvPr>
        </p:nvPicPr>
        <p:blipFill>
          <a:blip r:embed="rId3" cstate="print"/>
          <a:srcRect l="-40877" r="-40877"/>
          <a:stretch>
            <a:fillRect/>
          </a:stretch>
        </p:blipFill>
        <p:spPr>
          <a:xfrm>
            <a:off x="473336" y="1417638"/>
            <a:ext cx="7756264" cy="3200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0"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
        <p:nvSpPr>
          <p:cNvPr id="11" name="Footer Placeholder 4"/>
          <p:cNvSpPr txBox="1">
            <a:spLocks/>
          </p:cNvSpPr>
          <p:nvPr/>
        </p:nvSpPr>
        <p:spPr>
          <a:xfrm>
            <a:off x="533400" y="6218237"/>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a:t>
            </a:r>
            <a:r>
              <a:rPr lang="en-US" sz="1000" dirty="0" smtClean="0">
                <a:solidFill>
                  <a:srgbClr val="404040"/>
                </a:solidFill>
                <a:latin typeface="Arial Rounded MT Bold" charset="0"/>
              </a:rPr>
              <a:t> 										Prof</a:t>
            </a:r>
            <a:r>
              <a:rPr lang="en-US" sz="1000" dirty="0">
                <a:solidFill>
                  <a:srgbClr val="404040"/>
                </a:solidFill>
                <a:latin typeface="Arial Rounded MT Bold" charset="0"/>
              </a:rPr>
              <a:t>.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MEMORY DEI 6 SENSI</a:t>
            </a:r>
            <a:endParaRPr lang="es-MX" dirty="0"/>
          </a:p>
        </p:txBody>
      </p:sp>
      <p:sp>
        <p:nvSpPr>
          <p:cNvPr id="6" name="5 Marcador de contenido"/>
          <p:cNvSpPr>
            <a:spLocks noGrp="1"/>
          </p:cNvSpPr>
          <p:nvPr>
            <p:ph sz="half" idx="1"/>
          </p:nvPr>
        </p:nvSpPr>
        <p:spPr>
          <a:xfrm>
            <a:off x="5234880" y="2615168"/>
            <a:ext cx="3657600" cy="1965960"/>
          </a:xfrm>
        </p:spPr>
        <p:txBody>
          <a:bodyPr/>
          <a:lstStyle/>
          <a:p>
            <a:r>
              <a:rPr lang="es-MX" dirty="0" smtClean="0"/>
              <a:t>“</a:t>
            </a:r>
            <a:r>
              <a:rPr lang="es-MX" dirty="0" err="1" smtClean="0"/>
              <a:t>Memorama</a:t>
            </a:r>
            <a:r>
              <a:rPr lang="es-MX" dirty="0" smtClean="0"/>
              <a:t> de los 6 sentidos“</a:t>
            </a:r>
          </a:p>
          <a:p>
            <a:r>
              <a:rPr lang="es-MX" dirty="0" smtClean="0"/>
              <a:t>Juego que tiene como fin el escoger la mayor cantidad de pares. </a:t>
            </a:r>
            <a:endParaRPr lang="es-MX" dirty="0"/>
          </a:p>
        </p:txBody>
      </p:sp>
      <p:pic>
        <p:nvPicPr>
          <p:cNvPr id="8" name="8 Marcador de contenido" descr="DSC03949.JPG">
            <a:hlinkClick r:id="rId2" action="ppaction://hlinksldjump"/>
          </p:cNvPr>
          <p:cNvPicPr>
            <a:picLocks noGrp="1" noChangeAspect="1"/>
          </p:cNvPicPr>
          <p:nvPr>
            <p:ph sz="half" idx="13"/>
          </p:nvPr>
        </p:nvPicPr>
        <p:blipFill>
          <a:blip r:embed="rId3" cstate="print"/>
          <a:srcRect/>
          <a:stretch>
            <a:fillRect/>
          </a:stretch>
        </p:blipFill>
        <p:spPr>
          <a:xfrm>
            <a:off x="229293" y="1600200"/>
            <a:ext cx="4789563" cy="434908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0"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
        <p:nvSpPr>
          <p:cNvPr id="11" name="Footer Placeholder 4"/>
          <p:cNvSpPr txBox="1">
            <a:spLocks/>
          </p:cNvSpPr>
          <p:nvPr/>
        </p:nvSpPr>
        <p:spPr>
          <a:xfrm>
            <a:off x="533400" y="6218237"/>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a:t>
            </a:r>
            <a:r>
              <a:rPr lang="en-US" sz="1000" dirty="0" smtClean="0">
                <a:solidFill>
                  <a:srgbClr val="404040"/>
                </a:solidFill>
                <a:latin typeface="Arial Rounded MT Bold" charset="0"/>
              </a:rPr>
              <a:t> 										Prof</a:t>
            </a:r>
            <a:r>
              <a:rPr lang="en-US" sz="1000" dirty="0">
                <a:solidFill>
                  <a:srgbClr val="404040"/>
                </a:solidFill>
                <a:latin typeface="Arial Rounded MT Bold" charset="0"/>
              </a:rPr>
              <a:t>.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FAMIGLIE IN GIOCO</a:t>
            </a:r>
            <a:endParaRPr lang="es-MX" dirty="0"/>
          </a:p>
        </p:txBody>
      </p:sp>
      <p:sp>
        <p:nvSpPr>
          <p:cNvPr id="6" name="5 Marcador de contenido"/>
          <p:cNvSpPr>
            <a:spLocks noGrp="1"/>
          </p:cNvSpPr>
          <p:nvPr>
            <p:ph sz="half" idx="1"/>
          </p:nvPr>
        </p:nvSpPr>
        <p:spPr>
          <a:xfrm>
            <a:off x="5234880" y="2543160"/>
            <a:ext cx="3657600" cy="1965960"/>
          </a:xfrm>
        </p:spPr>
        <p:txBody>
          <a:bodyPr>
            <a:normAutofit/>
          </a:bodyPr>
          <a:lstStyle/>
          <a:p>
            <a:r>
              <a:rPr lang="es-MX" dirty="0" smtClean="0"/>
              <a:t>“Familia en juego”</a:t>
            </a:r>
          </a:p>
          <a:p>
            <a:r>
              <a:rPr lang="es-MX" dirty="0" smtClean="0"/>
              <a:t>Este también es un </a:t>
            </a:r>
            <a:r>
              <a:rPr lang="es-MX" dirty="0" err="1" smtClean="0"/>
              <a:t>memorama</a:t>
            </a:r>
            <a:r>
              <a:rPr lang="es-MX" dirty="0" smtClean="0"/>
              <a:t> que tiene como objetivo el  promover la acogida, la convivencia y la solidaridad familiar.</a:t>
            </a:r>
          </a:p>
          <a:p>
            <a:pPr>
              <a:buNone/>
            </a:pPr>
            <a:endParaRPr lang="es-MX" dirty="0"/>
          </a:p>
        </p:txBody>
      </p:sp>
      <p:pic>
        <p:nvPicPr>
          <p:cNvPr id="8" name="9 Marcador de contenido" descr="DSC03951.JPG">
            <a:hlinkClick r:id="rId2" action="ppaction://hlinksldjump"/>
          </p:cNvPr>
          <p:cNvPicPr>
            <a:picLocks noGrp="1" noChangeAspect="1"/>
          </p:cNvPicPr>
          <p:nvPr>
            <p:ph sz="half" idx="13"/>
          </p:nvPr>
        </p:nvPicPr>
        <p:blipFill>
          <a:blip r:embed="rId3" cstate="print"/>
          <a:stretch>
            <a:fillRect/>
          </a:stretch>
        </p:blipFill>
        <p:spPr>
          <a:xfrm>
            <a:off x="201706" y="1167730"/>
            <a:ext cx="5033174" cy="525585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0"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
        <p:nvSpPr>
          <p:cNvPr id="11" name="Footer Placeholder 4"/>
          <p:cNvSpPr txBox="1">
            <a:spLocks/>
          </p:cNvSpPr>
          <p:nvPr/>
        </p:nvSpPr>
        <p:spPr>
          <a:xfrm>
            <a:off x="533400" y="6218237"/>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a:t>
            </a:r>
            <a:r>
              <a:rPr lang="en-US" sz="1000" dirty="0" smtClean="0">
                <a:solidFill>
                  <a:srgbClr val="404040"/>
                </a:solidFill>
                <a:latin typeface="Arial Rounded MT Bold" charset="0"/>
              </a:rPr>
              <a:t> 										Prof</a:t>
            </a:r>
            <a:r>
              <a:rPr lang="en-US" sz="1000" dirty="0">
                <a:solidFill>
                  <a:srgbClr val="404040"/>
                </a:solidFill>
                <a:latin typeface="Arial Rounded MT Bold" charset="0"/>
              </a:rPr>
              <a:t>.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8 Marcador de contenido" descr="DSC03952.JPG"/>
          <p:cNvPicPr>
            <a:picLocks noGrp="1" noChangeAspect="1"/>
          </p:cNvPicPr>
          <p:nvPr>
            <p:ph sz="half" idx="1"/>
          </p:nvPr>
        </p:nvPicPr>
        <p:blipFill>
          <a:blip r:embed="rId2" cstate="print"/>
          <a:stretch>
            <a:fillRect/>
          </a:stretch>
        </p:blipFill>
        <p:spPr>
          <a:xfrm>
            <a:off x="1115616" y="836712"/>
            <a:ext cx="6939171" cy="5219505"/>
          </a:xfrm>
        </p:spPr>
      </p:pic>
      <p:pic>
        <p:nvPicPr>
          <p:cNvPr id="11" name="10 Imagen" descr="DSC03952.JPG"/>
          <p:cNvPicPr>
            <a:picLocks noChangeAspect="1"/>
          </p:cNvPicPr>
          <p:nvPr/>
        </p:nvPicPr>
        <p:blipFill>
          <a:blip r:embed="rId3" cstate="print"/>
          <a:stretch>
            <a:fillRect/>
          </a:stretch>
        </p:blipFill>
        <p:spPr>
          <a:xfrm>
            <a:off x="683568" y="627348"/>
            <a:ext cx="7371219" cy="5697252"/>
          </a:xfrm>
          <a:prstGeom prst="rect">
            <a:avLst/>
          </a:prstGeom>
        </p:spPr>
      </p:pic>
      <p:sp>
        <p:nvSpPr>
          <p:cNvPr id="7"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
        <p:nvSpPr>
          <p:cNvPr id="9" name="Footer Placeholder 4"/>
          <p:cNvSpPr txBox="1">
            <a:spLocks/>
          </p:cNvSpPr>
          <p:nvPr/>
        </p:nvSpPr>
        <p:spPr>
          <a:xfrm>
            <a:off x="533400" y="6218237"/>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a:t>
            </a:r>
            <a:r>
              <a:rPr lang="en-US" sz="1000" dirty="0" smtClean="0">
                <a:solidFill>
                  <a:srgbClr val="404040"/>
                </a:solidFill>
                <a:latin typeface="Arial Rounded MT Bold" charset="0"/>
              </a:rPr>
              <a:t> 										Prof</a:t>
            </a:r>
            <a:r>
              <a:rPr lang="en-US" sz="1000" dirty="0">
                <a:solidFill>
                  <a:srgbClr val="404040"/>
                </a:solidFill>
                <a:latin typeface="Arial Rounded MT Bold" charset="0"/>
              </a:rPr>
              <a:t>.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orient="vert"/>
          </p:nvPr>
        </p:nvSpPr>
        <p:spPr>
          <a:xfrm rot="16200000">
            <a:off x="6420644" y="2458244"/>
            <a:ext cx="3313112" cy="1219200"/>
          </a:xfrm>
        </p:spPr>
        <p:txBody>
          <a:bodyPr>
            <a:normAutofit fontScale="90000"/>
          </a:bodyPr>
          <a:lstStyle/>
          <a:p>
            <a:pPr algn="ctr"/>
            <a:r>
              <a:rPr lang="en-US" dirty="0" smtClean="0"/>
              <a:t/>
            </a:r>
            <a:br>
              <a:rPr lang="en-US" dirty="0" smtClean="0"/>
            </a:br>
            <a:r>
              <a:rPr lang="en-US" dirty="0" smtClean="0"/>
              <a:t>Í</a:t>
            </a:r>
            <a:br>
              <a:rPr lang="en-US" dirty="0" smtClean="0"/>
            </a:br>
            <a:r>
              <a:rPr lang="en-US" dirty="0" smtClean="0"/>
              <a:t>N</a:t>
            </a:r>
            <a:br>
              <a:rPr lang="en-US" dirty="0" smtClean="0"/>
            </a:br>
            <a:r>
              <a:rPr lang="en-US" dirty="0" smtClean="0"/>
              <a:t>D</a:t>
            </a:r>
            <a:br>
              <a:rPr lang="en-US" dirty="0" smtClean="0"/>
            </a:br>
            <a:r>
              <a:rPr lang="en-US" dirty="0" smtClean="0"/>
              <a:t>I</a:t>
            </a:r>
            <a:br>
              <a:rPr lang="en-US" dirty="0" smtClean="0"/>
            </a:br>
            <a:r>
              <a:rPr lang="en-US" dirty="0" smtClean="0"/>
              <a:t>C</a:t>
            </a:r>
            <a:br>
              <a:rPr lang="en-US" dirty="0" smtClean="0"/>
            </a:br>
            <a:r>
              <a:rPr lang="en-US" dirty="0" smtClean="0"/>
              <a:t>E</a:t>
            </a:r>
          </a:p>
        </p:txBody>
      </p:sp>
      <p:sp>
        <p:nvSpPr>
          <p:cNvPr id="21507" name="Slide Number Placeholder 3"/>
          <p:cNvSpPr>
            <a:spLocks noGrp="1"/>
          </p:cNvSpPr>
          <p:nvPr>
            <p:ph type="sldNum" sz="quarter" idx="12"/>
          </p:nvPr>
        </p:nvSpPr>
        <p:spPr bwMode="auto">
          <a:xfrm>
            <a:off x="7605713" y="6284118"/>
            <a:ext cx="1385887" cy="233363"/>
          </a:xfrm>
          <a:noFill/>
          <a:ln>
            <a:miter lim="800000"/>
            <a:headEnd/>
            <a:tailEnd/>
          </a:ln>
        </p:spPr>
        <p:txBody>
          <a:bodyPr wrap="square" numCol="1" anchorCtr="0" compatLnSpc="1">
            <a:prstTxWarp prst="textNoShape">
              <a:avLst/>
            </a:prstTxWarp>
            <a:normAutofit/>
          </a:bodyPr>
          <a:lstStyle/>
          <a:p>
            <a:pPr fontAlgn="base">
              <a:spcBef>
                <a:spcPct val="0"/>
              </a:spcBef>
              <a:spcAft>
                <a:spcPct val="0"/>
              </a:spcAft>
            </a:pPr>
            <a:fld id="{8016882D-3F87-2B46-A511-FBB5E665E267}" type="slidenum">
              <a:rPr lang="en-US">
                <a:solidFill>
                  <a:srgbClr val="404040"/>
                </a:solidFill>
                <a:ea typeface="ＭＳ Ｐゴシック" charset="-128"/>
                <a:cs typeface="ＭＳ Ｐゴシック" charset="-128"/>
              </a:rPr>
              <a:pPr fontAlgn="base">
                <a:spcBef>
                  <a:spcPct val="0"/>
                </a:spcBef>
                <a:spcAft>
                  <a:spcPct val="0"/>
                </a:spcAft>
              </a:pPr>
              <a:t>4</a:t>
            </a:fld>
            <a:endParaRPr lang="en-US" dirty="0">
              <a:solidFill>
                <a:srgbClr val="404040"/>
              </a:solidFill>
              <a:ea typeface="ＭＳ Ｐゴシック" charset="-128"/>
              <a:cs typeface="ＭＳ Ｐゴシック" charset="-128"/>
            </a:endParaRPr>
          </a:p>
        </p:txBody>
      </p:sp>
      <p:sp>
        <p:nvSpPr>
          <p:cNvPr id="21508"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a:solidFill>
                  <a:srgbClr val="404040"/>
                </a:solidFill>
                <a:latin typeface="Arial Rounded MT Bold" charset="0"/>
              </a:rPr>
              <a:t>UNIVERSIDAD DE MONTERREY </a:t>
            </a:r>
            <a:r>
              <a:rPr lang="en-US" sz="1200">
                <a:solidFill>
                  <a:srgbClr val="404040"/>
                </a:solidFill>
                <a:latin typeface="Arial Rounded MT Bold" charset="0"/>
              </a:rPr>
              <a:t>–</a:t>
            </a:r>
            <a:r>
              <a:rPr lang="es-MX" sz="1200">
                <a:solidFill>
                  <a:srgbClr val="404040"/>
                </a:solidFill>
                <a:latin typeface="Arial Rounded MT Bold" charset="0"/>
              </a:rPr>
              <a:t> ISPEF </a:t>
            </a:r>
            <a:r>
              <a:rPr lang="en-US" sz="1200">
                <a:solidFill>
                  <a:srgbClr val="404040"/>
                </a:solidFill>
                <a:latin typeface="Arial Rounded MT Bold" charset="0"/>
              </a:rPr>
              <a:t>–</a:t>
            </a:r>
            <a:r>
              <a:rPr lang="es-MX" sz="1200">
                <a:solidFill>
                  <a:srgbClr val="404040"/>
                </a:solidFill>
                <a:latin typeface="Arial Rounded MT Bold" charset="0"/>
              </a:rPr>
              <a:t> UNIVERSIDAD DE FLORENCIA</a:t>
            </a:r>
            <a:endParaRPr lang="en-US" sz="1200">
              <a:solidFill>
                <a:srgbClr val="404040"/>
              </a:solidFill>
              <a:latin typeface="Arial Rounded MT Bold" charset="0"/>
            </a:endParaRPr>
          </a:p>
          <a:p>
            <a:pPr algn="ctr"/>
            <a:r>
              <a:rPr lang="es-MX" sz="1200">
                <a:solidFill>
                  <a:srgbClr val="404040"/>
                </a:solidFill>
                <a:latin typeface="Arial Rounded MT Bold" charset="0"/>
              </a:rPr>
              <a:t>Problemas de Aprendizaje: Lógica Emocional, Inteligencias Múltiples y Estilos Cognitivos en el Desarrollo Educativo de Aprendizaje</a:t>
            </a:r>
            <a:endParaRPr lang="en-US" sz="1200">
              <a:solidFill>
                <a:srgbClr val="404040"/>
              </a:solidFill>
              <a:latin typeface="Arial Rounded MT Bold" charset="0"/>
            </a:endParaRPr>
          </a:p>
        </p:txBody>
      </p:sp>
      <p:sp>
        <p:nvSpPr>
          <p:cNvPr id="11" name="Footer Placeholder 4"/>
          <p:cNvSpPr txBox="1">
            <a:spLocks/>
          </p:cNvSpPr>
          <p:nvPr/>
        </p:nvSpPr>
        <p:spPr>
          <a:xfrm>
            <a:off x="533400" y="6172200"/>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 Edith Garza Villarreal 130677                                                                    Prof.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
        <p:nvSpPr>
          <p:cNvPr id="14" name="Content Placeholder 7"/>
          <p:cNvSpPr txBox="1">
            <a:spLocks/>
          </p:cNvSpPr>
          <p:nvPr/>
        </p:nvSpPr>
        <p:spPr>
          <a:xfrm>
            <a:off x="533400" y="1219200"/>
            <a:ext cx="7086600" cy="4038599"/>
          </a:xfrm>
          <a:prstGeom prst="rect">
            <a:avLst/>
          </a:prstGeom>
        </p:spPr>
        <p:txBody>
          <a:bodyPr numCol="2"/>
          <a:lstStyle/>
          <a:p>
            <a:pPr marL="342900" defTabSz="914400" fontAlgn="auto">
              <a:lnSpc>
                <a:spcPct val="120000"/>
              </a:lnSpc>
              <a:spcBef>
                <a:spcPts val="0"/>
              </a:spcBef>
              <a:spcAft>
                <a:spcPts val="0"/>
              </a:spcAft>
              <a:defRPr/>
            </a:pPr>
            <a:endParaRPr lang="en-US" sz="1100" dirty="0" smtClean="0">
              <a:solidFill>
                <a:schemeClr val="bg2">
                  <a:lumMod val="75000"/>
                </a:schemeClr>
              </a:solidFill>
              <a:effectLst>
                <a:outerShdw blurRad="38100" dist="38100" dir="2700000" algn="tl">
                  <a:srgbClr val="000000">
                    <a:alpha val="43137"/>
                  </a:srgbClr>
                </a:outerShdw>
              </a:effectLst>
              <a:latin typeface="+mn-lt"/>
              <a:ea typeface="+mn-ea"/>
              <a:cs typeface="+mn-cs"/>
            </a:endParaRPr>
          </a:p>
          <a:p>
            <a:pPr marL="342900" defTabSz="914400">
              <a:lnSpc>
                <a:spcPct val="120000"/>
              </a:lnSpc>
              <a:defRPr/>
            </a:pPr>
            <a:r>
              <a:rPr lang="es-MX" sz="1100" b="1" i="1" dirty="0">
                <a:solidFill>
                  <a:schemeClr val="accent1">
                    <a:lumMod val="50000"/>
                  </a:schemeClr>
                </a:solidFill>
                <a:cs typeface="Arial Black"/>
              </a:rPr>
              <a:t>PARTE</a:t>
            </a:r>
            <a:r>
              <a:rPr lang="es-MX" sz="1100" b="1" i="1" dirty="0" smtClean="0">
                <a:solidFill>
                  <a:schemeClr val="accent1">
                    <a:lumMod val="50000"/>
                  </a:schemeClr>
                </a:solidFill>
                <a:cs typeface="Arial Black"/>
              </a:rPr>
              <a:t> 2 </a:t>
            </a:r>
            <a:r>
              <a:rPr lang="en-US" sz="1100" b="1" i="1" dirty="0">
                <a:solidFill>
                  <a:schemeClr val="accent1">
                    <a:lumMod val="50000"/>
                  </a:schemeClr>
                </a:solidFill>
                <a:cs typeface="Arial Black"/>
              </a:rPr>
              <a:t>–</a:t>
            </a:r>
            <a:r>
              <a:rPr lang="es-MX" sz="1100" b="1" i="1" dirty="0">
                <a:solidFill>
                  <a:schemeClr val="accent1">
                    <a:lumMod val="50000"/>
                  </a:schemeClr>
                </a:solidFill>
                <a:cs typeface="Arial Black"/>
              </a:rPr>
              <a:t> </a:t>
            </a:r>
            <a:r>
              <a:rPr lang="es-MX" sz="1100" b="1" i="1" dirty="0" smtClean="0">
                <a:solidFill>
                  <a:schemeClr val="accent1">
                    <a:lumMod val="50000"/>
                  </a:schemeClr>
                </a:solidFill>
                <a:cs typeface="Arial Black"/>
              </a:rPr>
              <a:t>EXPERIENCIA: Test de Personalidad</a:t>
            </a:r>
          </a:p>
          <a:p>
            <a:pPr marL="342900" defTabSz="914400" fontAlgn="auto">
              <a:lnSpc>
                <a:spcPct val="120000"/>
              </a:lnSpc>
              <a:spcBef>
                <a:spcPts val="0"/>
              </a:spcBef>
              <a:spcAft>
                <a:spcPts val="0"/>
              </a:spcAft>
              <a:buFontTx/>
              <a:buBlip>
                <a:blip r:embed="rId3"/>
              </a:buBlip>
              <a:defRPr/>
            </a:pPr>
            <a:r>
              <a:rPr lang="it-IT" sz="1100" dirty="0" err="1" smtClean="0"/>
              <a:t>Introducción</a:t>
            </a:r>
            <a:endParaRPr lang="it-IT" sz="1100" dirty="0" smtClean="0"/>
          </a:p>
          <a:p>
            <a:pPr marL="342900" defTabSz="914400" fontAlgn="auto">
              <a:lnSpc>
                <a:spcPct val="120000"/>
              </a:lnSpc>
              <a:spcBef>
                <a:spcPts val="0"/>
              </a:spcBef>
              <a:spcAft>
                <a:spcPts val="0"/>
              </a:spcAft>
              <a:buFontTx/>
              <a:buBlip>
                <a:blip r:embed="rId3"/>
              </a:buBlip>
              <a:defRPr/>
            </a:pPr>
            <a:r>
              <a:rPr lang="it-IT" sz="1100" dirty="0" err="1" smtClean="0"/>
              <a:t>Especificaciones</a:t>
            </a:r>
            <a:endParaRPr lang="it-IT" sz="1100" dirty="0" smtClean="0"/>
          </a:p>
          <a:p>
            <a:pPr marL="342900" defTabSz="914400" fontAlgn="auto">
              <a:lnSpc>
                <a:spcPct val="120000"/>
              </a:lnSpc>
              <a:spcBef>
                <a:spcPts val="0"/>
              </a:spcBef>
              <a:spcAft>
                <a:spcPts val="0"/>
              </a:spcAft>
              <a:buFontTx/>
              <a:buBlip>
                <a:blip r:embed="rId3"/>
              </a:buBlip>
              <a:defRPr/>
            </a:pPr>
            <a:r>
              <a:rPr lang="it-IT" sz="1100" dirty="0" smtClean="0"/>
              <a:t>La Casa</a:t>
            </a:r>
          </a:p>
          <a:p>
            <a:pPr marL="342900" defTabSz="914400" fontAlgn="auto">
              <a:lnSpc>
                <a:spcPct val="120000"/>
              </a:lnSpc>
              <a:spcBef>
                <a:spcPts val="0"/>
              </a:spcBef>
              <a:spcAft>
                <a:spcPts val="0"/>
              </a:spcAft>
              <a:buFontTx/>
              <a:buBlip>
                <a:blip r:embed="rId3"/>
              </a:buBlip>
              <a:defRPr/>
            </a:pPr>
            <a:r>
              <a:rPr lang="it-IT" sz="1100" dirty="0" err="1" smtClean="0"/>
              <a:t>El</a:t>
            </a:r>
            <a:r>
              <a:rPr lang="it-IT" sz="1100" dirty="0" smtClean="0"/>
              <a:t> </a:t>
            </a:r>
            <a:r>
              <a:rPr lang="it-IT" sz="1100" dirty="0" err="1" smtClean="0"/>
              <a:t>Árbol</a:t>
            </a:r>
            <a:endParaRPr lang="it-IT" sz="1100" dirty="0" smtClean="0"/>
          </a:p>
          <a:p>
            <a:pPr marL="342900" defTabSz="914400" fontAlgn="auto">
              <a:lnSpc>
                <a:spcPct val="120000"/>
              </a:lnSpc>
              <a:spcBef>
                <a:spcPts val="0"/>
              </a:spcBef>
              <a:spcAft>
                <a:spcPts val="0"/>
              </a:spcAft>
              <a:buFontTx/>
              <a:buBlip>
                <a:blip r:embed="rId3"/>
              </a:buBlip>
              <a:defRPr/>
            </a:pPr>
            <a:r>
              <a:rPr lang="it-IT" sz="1100" dirty="0" smtClean="0"/>
              <a:t>Figura </a:t>
            </a:r>
            <a:r>
              <a:rPr lang="it-IT" sz="1100" dirty="0" err="1" smtClean="0"/>
              <a:t>Humana</a:t>
            </a:r>
            <a:r>
              <a:rPr lang="it-IT" sz="1100" dirty="0" smtClean="0"/>
              <a:t> en </a:t>
            </a:r>
            <a:r>
              <a:rPr lang="it-IT" sz="1100" dirty="0" err="1" smtClean="0"/>
              <a:t>Lluvia</a:t>
            </a:r>
            <a:endParaRPr lang="it-IT" sz="1100" dirty="0" smtClean="0"/>
          </a:p>
          <a:p>
            <a:pPr marL="342900" defTabSz="914400" fontAlgn="auto">
              <a:lnSpc>
                <a:spcPct val="120000"/>
              </a:lnSpc>
              <a:spcBef>
                <a:spcPts val="0"/>
              </a:spcBef>
              <a:spcAft>
                <a:spcPts val="0"/>
              </a:spcAft>
              <a:defRPr/>
            </a:pPr>
            <a:endParaRPr lang="en-US" sz="1100" b="1" dirty="0" smtClean="0">
              <a:solidFill>
                <a:srgbClr val="404040"/>
              </a:solidFill>
              <a:effectLst>
                <a:outerShdw blurRad="38100" dist="38100" dir="2700000" algn="tl">
                  <a:srgbClr val="000000">
                    <a:alpha val="43137"/>
                  </a:srgbClr>
                </a:outerShdw>
              </a:effectLst>
              <a:latin typeface="+mn-lt"/>
              <a:ea typeface="+mn-ea"/>
              <a:cs typeface="+mn-cs"/>
            </a:endParaRPr>
          </a:p>
          <a:p>
            <a:pPr marL="342900" defTabSz="914400" fontAlgn="auto">
              <a:lnSpc>
                <a:spcPct val="120000"/>
              </a:lnSpc>
              <a:spcBef>
                <a:spcPts val="0"/>
              </a:spcBef>
              <a:spcAft>
                <a:spcPts val="0"/>
              </a:spcAft>
              <a:defRPr/>
            </a:pPr>
            <a:r>
              <a:rPr lang="es-MX" sz="1100" b="1" i="1" dirty="0">
                <a:solidFill>
                  <a:srgbClr val="3E2979"/>
                </a:solidFill>
                <a:latin typeface="+mn-lt"/>
                <a:ea typeface="+mn-ea"/>
                <a:cs typeface="+mn-cs"/>
              </a:rPr>
              <a:t>PARTE</a:t>
            </a:r>
            <a:r>
              <a:rPr lang="es-MX" sz="1100" b="1" i="1" dirty="0" smtClean="0">
                <a:solidFill>
                  <a:srgbClr val="3E2979"/>
                </a:solidFill>
                <a:latin typeface="+mn-lt"/>
                <a:ea typeface="+mn-ea"/>
                <a:cs typeface="+mn-cs"/>
              </a:rPr>
              <a:t> 3 </a:t>
            </a:r>
            <a:r>
              <a:rPr lang="en-US" sz="1100" b="1" i="1" dirty="0">
                <a:solidFill>
                  <a:srgbClr val="3E2979"/>
                </a:solidFill>
                <a:latin typeface="+mn-lt"/>
                <a:ea typeface="+mn-ea"/>
                <a:cs typeface="+mn-cs"/>
              </a:rPr>
              <a:t>–</a:t>
            </a:r>
            <a:r>
              <a:rPr lang="es-MX" sz="1100" b="1" i="1" dirty="0" smtClean="0">
                <a:solidFill>
                  <a:srgbClr val="3E2979"/>
                </a:solidFill>
                <a:latin typeface="+mn-lt"/>
                <a:ea typeface="+mn-ea"/>
                <a:cs typeface="+mn-cs"/>
              </a:rPr>
              <a:t> Red de Aprendizaje</a:t>
            </a:r>
            <a:endParaRPr lang="en-US" sz="1100" b="1" dirty="0" smtClean="0">
              <a:solidFill>
                <a:srgbClr val="3E2979"/>
              </a:solidFill>
              <a:effectLst>
                <a:outerShdw blurRad="38100" dist="38100" dir="2700000" algn="tl">
                  <a:srgbClr val="000000">
                    <a:alpha val="43137"/>
                  </a:srgbClr>
                </a:outerShdw>
              </a:effectLst>
              <a:latin typeface="+mn-lt"/>
              <a:ea typeface="+mn-ea"/>
              <a:cs typeface="+mn-cs"/>
            </a:endParaRPr>
          </a:p>
          <a:p>
            <a:pPr marL="342900" defTabSz="914400" fontAlgn="auto">
              <a:lnSpc>
                <a:spcPct val="120000"/>
              </a:lnSpc>
              <a:spcBef>
                <a:spcPts val="0"/>
              </a:spcBef>
              <a:spcAft>
                <a:spcPts val="0"/>
              </a:spcAft>
              <a:buFontTx/>
              <a:buBlip>
                <a:blip r:embed="rId3"/>
              </a:buBlip>
              <a:defRPr/>
            </a:pPr>
            <a:r>
              <a:rPr lang="es-MX" sz="1100" dirty="0" smtClean="0"/>
              <a:t>Paso1: Página web</a:t>
            </a:r>
          </a:p>
          <a:p>
            <a:pPr marL="342900" defTabSz="914400" fontAlgn="auto">
              <a:lnSpc>
                <a:spcPct val="120000"/>
              </a:lnSpc>
              <a:spcBef>
                <a:spcPts val="0"/>
              </a:spcBef>
              <a:spcAft>
                <a:spcPts val="0"/>
              </a:spcAft>
              <a:buFontTx/>
              <a:buBlip>
                <a:blip r:embed="rId3"/>
              </a:buBlip>
              <a:defRPr/>
            </a:pPr>
            <a:r>
              <a:rPr lang="es-MX" sz="1100" dirty="0" smtClean="0"/>
              <a:t>Paso 2: Apartado para búsqueda de libros.</a:t>
            </a:r>
          </a:p>
          <a:p>
            <a:pPr marL="342900" defTabSz="914400" fontAlgn="auto">
              <a:lnSpc>
                <a:spcPct val="120000"/>
              </a:lnSpc>
              <a:spcBef>
                <a:spcPts val="0"/>
              </a:spcBef>
              <a:spcAft>
                <a:spcPts val="0"/>
              </a:spcAft>
              <a:buFontTx/>
              <a:buBlip>
                <a:blip r:embed="rId3"/>
              </a:buBlip>
              <a:defRPr/>
            </a:pPr>
            <a:r>
              <a:rPr lang="es-MX" sz="1100" dirty="0" smtClean="0"/>
              <a:t>Paso 3: Búsqueda rápida.</a:t>
            </a:r>
          </a:p>
          <a:p>
            <a:pPr marL="342900" defTabSz="914400" fontAlgn="auto">
              <a:lnSpc>
                <a:spcPct val="120000"/>
              </a:lnSpc>
              <a:spcBef>
                <a:spcPts val="0"/>
              </a:spcBef>
              <a:spcAft>
                <a:spcPts val="0"/>
              </a:spcAft>
              <a:buFontTx/>
              <a:buBlip>
                <a:blip r:embed="rId3"/>
              </a:buBlip>
              <a:defRPr/>
            </a:pPr>
            <a:r>
              <a:rPr lang="es-MX" sz="1100" dirty="0" smtClean="0"/>
              <a:t>Paso 4: Escoger libro predeterminado.</a:t>
            </a:r>
          </a:p>
          <a:p>
            <a:pPr marL="342900" defTabSz="914400" fontAlgn="auto">
              <a:lnSpc>
                <a:spcPct val="120000"/>
              </a:lnSpc>
              <a:spcBef>
                <a:spcPts val="0"/>
              </a:spcBef>
              <a:spcAft>
                <a:spcPts val="0"/>
              </a:spcAft>
              <a:buFontTx/>
              <a:buBlip>
                <a:blip r:embed="rId3"/>
              </a:buBlip>
              <a:defRPr/>
            </a:pPr>
            <a:r>
              <a:rPr lang="es-MX" sz="1100" dirty="0" smtClean="0"/>
              <a:t>Paso 5: Comprar el libro.</a:t>
            </a:r>
          </a:p>
          <a:p>
            <a:pPr marL="342900" defTabSz="914400" fontAlgn="auto">
              <a:lnSpc>
                <a:spcPct val="120000"/>
              </a:lnSpc>
              <a:spcBef>
                <a:spcPts val="0"/>
              </a:spcBef>
              <a:spcAft>
                <a:spcPts val="0"/>
              </a:spcAft>
              <a:buFontTx/>
              <a:buBlip>
                <a:blip r:embed="rId3"/>
              </a:buBlip>
              <a:defRPr/>
            </a:pPr>
            <a:r>
              <a:rPr lang="es-MX" sz="1100" dirty="0" smtClean="0"/>
              <a:t>Paso 6: Búsqueda Avanzada</a:t>
            </a:r>
          </a:p>
          <a:p>
            <a:pPr marL="342900" defTabSz="914400" fontAlgn="auto">
              <a:lnSpc>
                <a:spcPct val="120000"/>
              </a:lnSpc>
              <a:spcBef>
                <a:spcPts val="0"/>
              </a:spcBef>
              <a:spcAft>
                <a:spcPts val="0"/>
              </a:spcAft>
              <a:buFontTx/>
              <a:buBlip>
                <a:blip r:embed="rId3"/>
              </a:buBlip>
              <a:defRPr/>
            </a:pPr>
            <a:r>
              <a:rPr lang="es-MX" sz="1100" dirty="0" smtClean="0"/>
              <a:t>Paso 7: Libro, costo y pequeña reseña de libro.</a:t>
            </a:r>
          </a:p>
          <a:p>
            <a:pPr marL="342900" defTabSz="914400" fontAlgn="auto">
              <a:lnSpc>
                <a:spcPct val="120000"/>
              </a:lnSpc>
              <a:spcBef>
                <a:spcPts val="0"/>
              </a:spcBef>
              <a:spcAft>
                <a:spcPts val="0"/>
              </a:spcAft>
              <a:buFontTx/>
              <a:buBlip>
                <a:blip r:embed="rId3"/>
              </a:buBlip>
              <a:defRPr/>
            </a:pPr>
            <a:r>
              <a:rPr lang="es-MX" sz="1100" dirty="0" smtClean="0"/>
              <a:t>Paso 8: Reseña completa del libro.</a:t>
            </a:r>
          </a:p>
          <a:p>
            <a:pPr marL="342900" defTabSz="914400" fontAlgn="auto">
              <a:lnSpc>
                <a:spcPct val="120000"/>
              </a:lnSpc>
              <a:spcBef>
                <a:spcPts val="0"/>
              </a:spcBef>
              <a:spcAft>
                <a:spcPts val="0"/>
              </a:spcAft>
              <a:defRPr/>
            </a:pPr>
            <a:endParaRPr lang="es-MX" sz="1100" b="1" i="1" dirty="0" smtClean="0">
              <a:solidFill>
                <a:srgbClr val="404040"/>
              </a:solidFill>
              <a:latin typeface="+mn-lt"/>
              <a:ea typeface="+mn-ea"/>
              <a:cs typeface="+mn-cs"/>
            </a:endParaRPr>
          </a:p>
          <a:p>
            <a:pPr marL="342900" defTabSz="914400" fontAlgn="auto">
              <a:lnSpc>
                <a:spcPct val="120000"/>
              </a:lnSpc>
              <a:spcBef>
                <a:spcPts val="0"/>
              </a:spcBef>
              <a:spcAft>
                <a:spcPts val="0"/>
              </a:spcAft>
              <a:defRPr/>
            </a:pPr>
            <a:r>
              <a:rPr lang="es-MX" sz="1100" b="1" i="1" dirty="0">
                <a:solidFill>
                  <a:srgbClr val="3E2979"/>
                </a:solidFill>
                <a:latin typeface="+mn-lt"/>
                <a:ea typeface="+mn-ea"/>
                <a:cs typeface="+mn-cs"/>
              </a:rPr>
              <a:t>PARTE</a:t>
            </a:r>
            <a:r>
              <a:rPr lang="es-MX" sz="1100" b="1" i="1" dirty="0" smtClean="0">
                <a:solidFill>
                  <a:srgbClr val="3E2979"/>
                </a:solidFill>
                <a:latin typeface="+mn-lt"/>
                <a:ea typeface="+mn-ea"/>
                <a:cs typeface="+mn-cs"/>
              </a:rPr>
              <a:t> 4 </a:t>
            </a:r>
            <a:r>
              <a:rPr lang="en-US" sz="1100" b="1" i="1" dirty="0">
                <a:solidFill>
                  <a:srgbClr val="3E2979"/>
                </a:solidFill>
                <a:latin typeface="+mn-lt"/>
                <a:ea typeface="+mn-ea"/>
                <a:cs typeface="+mn-cs"/>
              </a:rPr>
              <a:t>–</a:t>
            </a:r>
            <a:r>
              <a:rPr lang="es-MX" sz="1100" b="1" i="1" dirty="0" smtClean="0">
                <a:solidFill>
                  <a:srgbClr val="3E2979"/>
                </a:solidFill>
                <a:latin typeface="+mn-lt"/>
                <a:ea typeface="+mn-ea"/>
                <a:cs typeface="+mn-cs"/>
              </a:rPr>
              <a:t> Publicaciones de Educación y Didáctica del I.S.P.E.F</a:t>
            </a:r>
            <a:r>
              <a:rPr lang="es-MX" sz="1100" i="1" dirty="0" smtClean="0">
                <a:solidFill>
                  <a:srgbClr val="3E2979"/>
                </a:solidFill>
                <a:latin typeface="+mn-lt"/>
                <a:ea typeface="+mn-ea"/>
                <a:cs typeface="+mn-cs"/>
              </a:rPr>
              <a:t>.</a:t>
            </a:r>
            <a:endParaRPr lang="en-US" sz="1100" dirty="0" smtClean="0">
              <a:solidFill>
                <a:srgbClr val="3E2979"/>
              </a:solidFill>
              <a:effectLst>
                <a:outerShdw blurRad="38100" dist="38100" dir="2700000" algn="tl">
                  <a:srgbClr val="000000">
                    <a:alpha val="43137"/>
                  </a:srgbClr>
                </a:outerShdw>
              </a:effectLst>
              <a:latin typeface="+mn-lt"/>
              <a:ea typeface="+mn-ea"/>
              <a:cs typeface="+mn-cs"/>
            </a:endParaRPr>
          </a:p>
          <a:p>
            <a:pPr marL="342900" defTabSz="914400" fontAlgn="auto">
              <a:lnSpc>
                <a:spcPct val="120000"/>
              </a:lnSpc>
              <a:spcBef>
                <a:spcPts val="0"/>
              </a:spcBef>
              <a:spcAft>
                <a:spcPts val="0"/>
              </a:spcAft>
              <a:buFontTx/>
              <a:buBlip>
                <a:blip r:embed="rId3"/>
              </a:buBlip>
              <a:defRPr/>
            </a:pPr>
            <a:r>
              <a:rPr lang="es-MX" sz="1100" dirty="0" smtClean="0"/>
              <a:t>Paso1: Página web</a:t>
            </a:r>
          </a:p>
          <a:p>
            <a:pPr marL="342900" defTabSz="914400" fontAlgn="auto">
              <a:lnSpc>
                <a:spcPct val="120000"/>
              </a:lnSpc>
              <a:spcBef>
                <a:spcPts val="0"/>
              </a:spcBef>
              <a:spcAft>
                <a:spcPts val="0"/>
              </a:spcAft>
              <a:buFontTx/>
              <a:buBlip>
                <a:blip r:embed="rId3"/>
              </a:buBlip>
              <a:defRPr/>
            </a:pPr>
            <a:r>
              <a:rPr lang="es-MX" sz="1100" dirty="0" smtClean="0"/>
              <a:t>Paso 2: Apartado para búsqueda de libros.</a:t>
            </a:r>
          </a:p>
          <a:p>
            <a:pPr marL="342900" defTabSz="914400" fontAlgn="auto">
              <a:lnSpc>
                <a:spcPct val="120000"/>
              </a:lnSpc>
              <a:spcBef>
                <a:spcPts val="0"/>
              </a:spcBef>
              <a:spcAft>
                <a:spcPts val="0"/>
              </a:spcAft>
              <a:buFontTx/>
              <a:buBlip>
                <a:blip r:embed="rId3"/>
              </a:buBlip>
              <a:defRPr/>
            </a:pPr>
            <a:r>
              <a:rPr lang="es-MX" sz="1100" dirty="0" smtClean="0"/>
              <a:t>Paso 3: Búsqueda rápida.</a:t>
            </a:r>
          </a:p>
          <a:p>
            <a:pPr marL="342900" defTabSz="914400" fontAlgn="auto">
              <a:lnSpc>
                <a:spcPct val="120000"/>
              </a:lnSpc>
              <a:spcBef>
                <a:spcPts val="0"/>
              </a:spcBef>
              <a:spcAft>
                <a:spcPts val="0"/>
              </a:spcAft>
              <a:buFontTx/>
              <a:buBlip>
                <a:blip r:embed="rId3"/>
              </a:buBlip>
              <a:defRPr/>
            </a:pPr>
            <a:r>
              <a:rPr lang="es-MX" sz="1100" dirty="0" smtClean="0"/>
              <a:t>Paso 4: Escoger libro predeterminado.</a:t>
            </a:r>
          </a:p>
          <a:p>
            <a:pPr marL="342900" defTabSz="914400" fontAlgn="auto">
              <a:lnSpc>
                <a:spcPct val="120000"/>
              </a:lnSpc>
              <a:spcBef>
                <a:spcPts val="0"/>
              </a:spcBef>
              <a:spcAft>
                <a:spcPts val="0"/>
              </a:spcAft>
              <a:buFontTx/>
              <a:buBlip>
                <a:blip r:embed="rId3"/>
              </a:buBlip>
              <a:defRPr/>
            </a:pPr>
            <a:r>
              <a:rPr lang="es-MX" sz="1100" dirty="0" smtClean="0"/>
              <a:t>Paso 5: Comprar el libro.</a:t>
            </a:r>
          </a:p>
          <a:p>
            <a:pPr marL="342900" defTabSz="914400" fontAlgn="auto">
              <a:lnSpc>
                <a:spcPct val="120000"/>
              </a:lnSpc>
              <a:spcBef>
                <a:spcPts val="0"/>
              </a:spcBef>
              <a:spcAft>
                <a:spcPts val="0"/>
              </a:spcAft>
              <a:buFontTx/>
              <a:buBlip>
                <a:blip r:embed="rId3"/>
              </a:buBlip>
              <a:defRPr/>
            </a:pPr>
            <a:r>
              <a:rPr lang="es-MX" sz="1100" dirty="0" smtClean="0"/>
              <a:t>Paso 6: Búsqueda Avanzada</a:t>
            </a:r>
          </a:p>
          <a:p>
            <a:pPr marL="342900" defTabSz="914400" fontAlgn="auto">
              <a:lnSpc>
                <a:spcPct val="120000"/>
              </a:lnSpc>
              <a:spcBef>
                <a:spcPts val="0"/>
              </a:spcBef>
              <a:spcAft>
                <a:spcPts val="0"/>
              </a:spcAft>
              <a:buFontTx/>
              <a:buBlip>
                <a:blip r:embed="rId3"/>
              </a:buBlip>
              <a:defRPr/>
            </a:pPr>
            <a:r>
              <a:rPr lang="es-MX" sz="1100" dirty="0" smtClean="0"/>
              <a:t>Paso 7: Libro, costo y pequeña reseña de libro.</a:t>
            </a:r>
          </a:p>
          <a:p>
            <a:pPr marL="342900" defTabSz="914400" fontAlgn="auto">
              <a:lnSpc>
                <a:spcPct val="120000"/>
              </a:lnSpc>
              <a:spcBef>
                <a:spcPts val="0"/>
              </a:spcBef>
              <a:spcAft>
                <a:spcPts val="0"/>
              </a:spcAft>
              <a:buFontTx/>
              <a:buBlip>
                <a:blip r:embed="rId3"/>
              </a:buBlip>
              <a:defRPr/>
            </a:pPr>
            <a:r>
              <a:rPr lang="es-MX" sz="1100" dirty="0" smtClean="0"/>
              <a:t>Paso 8: Reseña completa del libro.</a:t>
            </a:r>
          </a:p>
          <a:p>
            <a:pPr marL="342900" defTabSz="914400" fontAlgn="auto">
              <a:lnSpc>
                <a:spcPct val="120000"/>
              </a:lnSpc>
              <a:spcBef>
                <a:spcPts val="0"/>
              </a:spcBef>
              <a:spcAft>
                <a:spcPts val="0"/>
              </a:spcAft>
              <a:buFontTx/>
              <a:buBlip>
                <a:blip r:embed="rId3"/>
              </a:buBlip>
              <a:defRPr/>
            </a:pPr>
            <a:endParaRPr lang="es-MX" sz="1100" dirty="0" smtClean="0"/>
          </a:p>
          <a:p>
            <a:pPr marL="342900" defTabSz="914400">
              <a:lnSpc>
                <a:spcPct val="120000"/>
              </a:lnSpc>
              <a:defRPr/>
            </a:pPr>
            <a:r>
              <a:rPr lang="es-MX" sz="1100" b="1" i="1" dirty="0" smtClean="0">
                <a:solidFill>
                  <a:srgbClr val="3E2979"/>
                </a:solidFill>
              </a:rPr>
              <a:t>PARTE 5 </a:t>
            </a:r>
            <a:r>
              <a:rPr lang="en-US" sz="1100" b="1" i="1" dirty="0" smtClean="0">
                <a:solidFill>
                  <a:srgbClr val="3E2979"/>
                </a:solidFill>
              </a:rPr>
              <a:t>–</a:t>
            </a:r>
            <a:r>
              <a:rPr lang="es-MX" sz="1100" b="1" i="1" dirty="0" smtClean="0">
                <a:solidFill>
                  <a:srgbClr val="3E2979"/>
                </a:solidFill>
              </a:rPr>
              <a:t> Conclusiones Finales Grupales</a:t>
            </a:r>
          </a:p>
          <a:p>
            <a:pPr marL="342900" defTabSz="914400" fontAlgn="auto">
              <a:lnSpc>
                <a:spcPct val="120000"/>
              </a:lnSpc>
              <a:spcBef>
                <a:spcPts val="0"/>
              </a:spcBef>
              <a:spcAft>
                <a:spcPts val="0"/>
              </a:spcAft>
              <a:buFontTx/>
              <a:buBlip>
                <a:blip r:embed="rId3"/>
              </a:buBlip>
              <a:defRPr/>
            </a:pPr>
            <a:r>
              <a:rPr lang="es-MX" sz="1100" dirty="0" smtClean="0"/>
              <a:t>Conclusión Grupal Final</a:t>
            </a:r>
          </a:p>
          <a:p>
            <a:pPr marL="342900" defTabSz="914400">
              <a:lnSpc>
                <a:spcPct val="120000"/>
              </a:lnSpc>
              <a:defRPr/>
            </a:pPr>
            <a:endParaRPr lang="en-US" sz="1100" dirty="0" smtClean="0">
              <a:solidFill>
                <a:schemeClr val="tx2">
                  <a:lumMod val="75000"/>
                  <a:lumOff val="25000"/>
                </a:schemeClr>
              </a:solidFill>
              <a:effectLst>
                <a:outerShdw blurRad="38100" dist="38100" dir="2700000" algn="tl">
                  <a:srgbClr val="000000">
                    <a:alpha val="43137"/>
                  </a:srgbClr>
                </a:outerShdw>
              </a:effectLst>
            </a:endParaRPr>
          </a:p>
          <a:p>
            <a:pPr marL="342900" defTabSz="914400" fontAlgn="auto">
              <a:lnSpc>
                <a:spcPct val="120000"/>
              </a:lnSpc>
              <a:spcBef>
                <a:spcPts val="0"/>
              </a:spcBef>
              <a:spcAft>
                <a:spcPts val="0"/>
              </a:spcAft>
              <a:buFontTx/>
              <a:buBlip>
                <a:blip r:embed="rId3"/>
              </a:buBlip>
              <a:defRPr/>
            </a:pPr>
            <a:endParaRPr lang="es-MX" sz="1100" dirty="0" smtClean="0"/>
          </a:p>
          <a:p>
            <a:pPr marL="342900" defTabSz="914400" fontAlgn="auto">
              <a:lnSpc>
                <a:spcPct val="120000"/>
              </a:lnSpc>
              <a:spcBef>
                <a:spcPts val="0"/>
              </a:spcBef>
              <a:spcAft>
                <a:spcPts val="0"/>
              </a:spcAft>
              <a:buFontTx/>
              <a:buBlip>
                <a:blip r:embed="rId3"/>
              </a:buBlip>
              <a:defRPr/>
            </a:pPr>
            <a:endParaRPr lang="en-US" sz="1100" dirty="0" smtClean="0">
              <a:solidFill>
                <a:srgbClr val="404040"/>
              </a:solidFill>
              <a:effectLst>
                <a:outerShdw blurRad="38100" dist="38100" dir="2700000" algn="tl">
                  <a:srgbClr val="000000">
                    <a:alpha val="43137"/>
                  </a:srgbClr>
                </a:outerShdw>
              </a:effectLst>
              <a:latin typeface="+mn-lt"/>
              <a:ea typeface="+mn-ea"/>
              <a:cs typeface="+mn-cs"/>
            </a:endParaRPr>
          </a:p>
          <a:p>
            <a:pPr marL="342900" defTabSz="914400" fontAlgn="auto">
              <a:lnSpc>
                <a:spcPct val="120000"/>
              </a:lnSpc>
              <a:spcBef>
                <a:spcPts val="0"/>
              </a:spcBef>
              <a:spcAft>
                <a:spcPts val="0"/>
              </a:spcAft>
              <a:defRPr/>
            </a:pPr>
            <a:endParaRPr lang="en-US" sz="1100" dirty="0" smtClean="0">
              <a:solidFill>
                <a:srgbClr val="404040"/>
              </a:solidFill>
              <a:effectLst>
                <a:outerShdw blurRad="38100" dist="38100" dir="2700000" algn="tl">
                  <a:srgbClr val="000000">
                    <a:alpha val="43137"/>
                  </a:srgbClr>
                </a:outerShdw>
              </a:effectLst>
              <a:latin typeface="+mn-lt"/>
              <a:ea typeface="+mn-ea"/>
              <a:cs typeface="+mn-cs"/>
            </a:endParaRPr>
          </a:p>
          <a:p>
            <a:pPr marL="342900" defTabSz="914400" fontAlgn="auto">
              <a:lnSpc>
                <a:spcPct val="120000"/>
              </a:lnSpc>
              <a:spcBef>
                <a:spcPts val="0"/>
              </a:spcBef>
              <a:spcAft>
                <a:spcPts val="0"/>
              </a:spcAft>
              <a:buFontTx/>
              <a:buBlip>
                <a:blip r:embed="rId3"/>
              </a:buBlip>
              <a:defRPr/>
            </a:pPr>
            <a:endParaRPr lang="en-US" sz="1100" dirty="0">
              <a:solidFill>
                <a:srgbClr val="404040"/>
              </a:solidFill>
              <a:effectLst>
                <a:outerShdw blurRad="38100" dist="38100" dir="2700000" algn="tl">
                  <a:srgbClr val="000000">
                    <a:alpha val="43137"/>
                  </a:srgbClr>
                </a:outerShdw>
              </a:effectLst>
              <a:latin typeface="+mn-lt"/>
              <a:ea typeface="+mn-ea"/>
              <a:cs typeface="+mn-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6200" y="762000"/>
            <a:ext cx="8229600" cy="1143000"/>
          </a:xfrm>
        </p:spPr>
        <p:txBody>
          <a:bodyPr>
            <a:normAutofit fontScale="90000"/>
          </a:bodyPr>
          <a:lstStyle/>
          <a:p>
            <a:r>
              <a:rPr lang="es-MX" dirty="0" smtClean="0"/>
              <a:t>CONTEXTO EN EL QUE SE ENCUENTRA LA ASOCIACIÓN BARCHETTA BLU</a:t>
            </a:r>
            <a:endParaRPr lang="es-MX" dirty="0"/>
          </a:p>
        </p:txBody>
      </p:sp>
      <p:pic>
        <p:nvPicPr>
          <p:cNvPr id="8" name="Picture 2"/>
          <p:cNvPicPr>
            <a:picLocks noChangeAspect="1" noChangeArrowheads="1"/>
          </p:cNvPicPr>
          <p:nvPr/>
        </p:nvPicPr>
        <p:blipFill>
          <a:blip r:embed="rId2" cstate="print"/>
          <a:srcRect/>
          <a:stretch>
            <a:fillRect/>
          </a:stretch>
        </p:blipFill>
        <p:spPr bwMode="auto">
          <a:xfrm>
            <a:off x="1475656" y="2276872"/>
            <a:ext cx="5976664" cy="3749501"/>
          </a:xfrm>
          <a:prstGeom prst="rect">
            <a:avLst/>
          </a:prstGeom>
          <a:noFill/>
          <a:ln w="9525">
            <a:noFill/>
            <a:miter lim="800000"/>
            <a:headEnd/>
            <a:tailEnd/>
          </a:ln>
        </p:spPr>
      </p:pic>
      <p:sp>
        <p:nvSpPr>
          <p:cNvPr id="7"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
        <p:nvSpPr>
          <p:cNvPr id="10" name="Footer Placeholder 4"/>
          <p:cNvSpPr txBox="1">
            <a:spLocks/>
          </p:cNvSpPr>
          <p:nvPr/>
        </p:nvSpPr>
        <p:spPr>
          <a:xfrm>
            <a:off x="533400" y="6218237"/>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a:t>
            </a:r>
            <a:r>
              <a:rPr lang="en-US" sz="1000" dirty="0" smtClean="0">
                <a:solidFill>
                  <a:srgbClr val="404040"/>
                </a:solidFill>
                <a:latin typeface="Arial Rounded MT Bold" charset="0"/>
              </a:rPr>
              <a:t> 										Prof</a:t>
            </a:r>
            <a:r>
              <a:rPr lang="en-US" sz="1000" dirty="0">
                <a:solidFill>
                  <a:srgbClr val="404040"/>
                </a:solidFill>
                <a:latin typeface="Arial Rounded MT Bold" charset="0"/>
              </a:rPr>
              <a:t>.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5482"/>
            <a:ext cx="6191157" cy="833718"/>
          </a:xfrm>
        </p:spPr>
        <p:txBody>
          <a:bodyPr/>
          <a:lstStyle/>
          <a:p>
            <a:pPr algn="ctr"/>
            <a:r>
              <a:rPr lang="es-MX" dirty="0" smtClean="0"/>
              <a:t>CAMINANDO POR VENECIA</a:t>
            </a:r>
            <a:endParaRPr lang="es-MX" dirty="0"/>
          </a:p>
        </p:txBody>
      </p:sp>
      <p:pic>
        <p:nvPicPr>
          <p:cNvPr id="5" name="Picture 4" descr="DSC03684.JPG"/>
          <p:cNvPicPr>
            <a:picLocks noChangeAspect="1"/>
          </p:cNvPicPr>
          <p:nvPr/>
        </p:nvPicPr>
        <p:blipFill>
          <a:blip r:embed="rId2" cstate="print"/>
          <a:stretch>
            <a:fillRect/>
          </a:stretch>
        </p:blipFill>
        <p:spPr>
          <a:xfrm>
            <a:off x="201705" y="1340768"/>
            <a:ext cx="6314511" cy="4649321"/>
          </a:xfrm>
          <a:prstGeom prst="rect">
            <a:avLst/>
          </a:prstGeom>
        </p:spPr>
      </p:pic>
      <p:sp>
        <p:nvSpPr>
          <p:cNvPr id="9"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
        <p:nvSpPr>
          <p:cNvPr id="10" name="Footer Placeholder 4"/>
          <p:cNvSpPr txBox="1">
            <a:spLocks/>
          </p:cNvSpPr>
          <p:nvPr/>
        </p:nvSpPr>
        <p:spPr>
          <a:xfrm>
            <a:off x="533400" y="6218237"/>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a:t>
            </a:r>
            <a:r>
              <a:rPr lang="en-US" sz="1000" dirty="0" smtClean="0">
                <a:solidFill>
                  <a:srgbClr val="404040"/>
                </a:solidFill>
                <a:latin typeface="Arial Rounded MT Bold" charset="0"/>
              </a:rPr>
              <a:t> 										Prof</a:t>
            </a:r>
            <a:r>
              <a:rPr lang="en-US" sz="1000" dirty="0">
                <a:solidFill>
                  <a:srgbClr val="404040"/>
                </a:solidFill>
                <a:latin typeface="Arial Rounded MT Bold" charset="0"/>
              </a:rPr>
              <a:t>.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8229600" cy="1143000"/>
          </a:xfrm>
        </p:spPr>
        <p:txBody>
          <a:bodyPr/>
          <a:lstStyle/>
          <a:p>
            <a:r>
              <a:rPr lang="en-US" dirty="0" smtClean="0"/>
              <a:t>Plaza San Marcos</a:t>
            </a:r>
            <a:endParaRPr lang="en-US" dirty="0"/>
          </a:p>
        </p:txBody>
      </p:sp>
      <p:pic>
        <p:nvPicPr>
          <p:cNvPr id="3" name="Picture 2" descr="DSC03730.JPG"/>
          <p:cNvPicPr>
            <a:picLocks noChangeAspect="1"/>
          </p:cNvPicPr>
          <p:nvPr/>
        </p:nvPicPr>
        <p:blipFill>
          <a:blip r:embed="rId2" cstate="print"/>
          <a:stretch>
            <a:fillRect/>
          </a:stretch>
        </p:blipFill>
        <p:spPr>
          <a:xfrm>
            <a:off x="1219200" y="1319212"/>
            <a:ext cx="6470650" cy="4852988"/>
          </a:xfrm>
          <a:prstGeom prst="rect">
            <a:avLst/>
          </a:prstGeom>
        </p:spPr>
      </p:pic>
      <p:sp>
        <p:nvSpPr>
          <p:cNvPr id="8"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
        <p:nvSpPr>
          <p:cNvPr id="10" name="Footer Placeholder 4"/>
          <p:cNvSpPr txBox="1">
            <a:spLocks/>
          </p:cNvSpPr>
          <p:nvPr/>
        </p:nvSpPr>
        <p:spPr>
          <a:xfrm>
            <a:off x="533400" y="6218237"/>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a:t>
            </a:r>
            <a:r>
              <a:rPr lang="en-US" sz="1000" dirty="0" smtClean="0">
                <a:solidFill>
                  <a:srgbClr val="404040"/>
                </a:solidFill>
                <a:latin typeface="Arial Rounded MT Bold" charset="0"/>
              </a:rPr>
              <a:t> 										Prof</a:t>
            </a:r>
            <a:r>
              <a:rPr lang="en-US" sz="1000" dirty="0">
                <a:solidFill>
                  <a:srgbClr val="404040"/>
                </a:solidFill>
                <a:latin typeface="Arial Rounded MT Bold" charset="0"/>
              </a:rPr>
              <a:t>.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Paseo</a:t>
            </a:r>
            <a:r>
              <a:rPr lang="en-US" dirty="0" smtClean="0"/>
              <a:t> en </a:t>
            </a:r>
            <a:r>
              <a:rPr lang="en-US" dirty="0" err="1" smtClean="0"/>
              <a:t>Góndola</a:t>
            </a:r>
            <a:r>
              <a:rPr lang="en-US" dirty="0" smtClean="0"/>
              <a:t> con Mauro</a:t>
            </a:r>
            <a:endParaRPr lang="en-US" dirty="0"/>
          </a:p>
        </p:txBody>
      </p:sp>
      <p:pic>
        <p:nvPicPr>
          <p:cNvPr id="7" name="Content Placeholder 6" descr="DSC03738.JPG"/>
          <p:cNvPicPr>
            <a:picLocks noGrp="1" noChangeAspect="1"/>
          </p:cNvPicPr>
          <p:nvPr>
            <p:ph sz="quarter" idx="2"/>
          </p:nvPr>
        </p:nvPicPr>
        <p:blipFill>
          <a:blip r:embed="rId2" cstate="print"/>
          <a:srcRect t="-17045" b="-17045"/>
          <a:stretch>
            <a:fillRect/>
          </a:stretch>
        </p:blipFill>
        <p:spPr>
          <a:xfrm>
            <a:off x="0" y="990600"/>
            <a:ext cx="4272601" cy="4297362"/>
          </a:xfrm>
        </p:spPr>
      </p:pic>
      <p:pic>
        <p:nvPicPr>
          <p:cNvPr id="8" name="Content Placeholder 7" descr="DSC03759.JPG"/>
          <p:cNvPicPr>
            <a:picLocks noGrp="1" noChangeAspect="1"/>
          </p:cNvPicPr>
          <p:nvPr>
            <p:ph sz="quarter" idx="4"/>
          </p:nvPr>
        </p:nvPicPr>
        <p:blipFill>
          <a:blip r:embed="rId3" cstate="print"/>
          <a:srcRect t="-15024" b="-15024"/>
          <a:stretch>
            <a:fillRect/>
          </a:stretch>
        </p:blipFill>
        <p:spPr/>
      </p:pic>
      <p:sp>
        <p:nvSpPr>
          <p:cNvPr id="11"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
        <p:nvSpPr>
          <p:cNvPr id="12" name="Footer Placeholder 4"/>
          <p:cNvSpPr txBox="1">
            <a:spLocks/>
          </p:cNvSpPr>
          <p:nvPr/>
        </p:nvSpPr>
        <p:spPr>
          <a:xfrm>
            <a:off x="533400" y="6218237"/>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a:t>
            </a:r>
            <a:r>
              <a:rPr lang="en-US" sz="1000" dirty="0" smtClean="0">
                <a:solidFill>
                  <a:srgbClr val="404040"/>
                </a:solidFill>
                <a:latin typeface="Arial Rounded MT Bold" charset="0"/>
              </a:rPr>
              <a:t> 										Prof</a:t>
            </a:r>
            <a:r>
              <a:rPr lang="en-US" sz="1000" dirty="0">
                <a:solidFill>
                  <a:srgbClr val="404040"/>
                </a:solidFill>
                <a:latin typeface="Arial Rounded MT Bold" charset="0"/>
              </a:rPr>
              <a:t>.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229600" cy="1143000"/>
          </a:xfrm>
        </p:spPr>
        <p:txBody>
          <a:bodyPr>
            <a:normAutofit fontScale="90000"/>
          </a:bodyPr>
          <a:lstStyle/>
          <a:p>
            <a:pPr algn="ctr"/>
            <a:r>
              <a:rPr lang="en-US" dirty="0" err="1" smtClean="0"/>
              <a:t>Visita</a:t>
            </a:r>
            <a:r>
              <a:rPr lang="en-US" dirty="0" smtClean="0"/>
              <a:t> </a:t>
            </a:r>
            <a:r>
              <a:rPr lang="en-US" dirty="0" err="1" smtClean="0"/>
              <a:t>Romántica</a:t>
            </a:r>
            <a:r>
              <a:rPr lang="en-US" dirty="0" smtClean="0"/>
              <a:t> en Verona </a:t>
            </a:r>
            <a:br>
              <a:rPr lang="en-US" dirty="0" smtClean="0"/>
            </a:br>
            <a:r>
              <a:rPr lang="en-US" dirty="0" smtClean="0"/>
              <a:t>“Casa de </a:t>
            </a:r>
            <a:r>
              <a:rPr lang="en-US" dirty="0" err="1" smtClean="0"/>
              <a:t>Julieta</a:t>
            </a:r>
            <a:r>
              <a:rPr lang="en-US" dirty="0" smtClean="0"/>
              <a:t>”</a:t>
            </a:r>
            <a:endParaRPr lang="en-US" dirty="0"/>
          </a:p>
        </p:txBody>
      </p:sp>
      <p:pic>
        <p:nvPicPr>
          <p:cNvPr id="4" name="Content Placeholder 3" descr="DSC03776.JPG"/>
          <p:cNvPicPr>
            <a:picLocks noGrp="1" noChangeAspect="1"/>
          </p:cNvPicPr>
          <p:nvPr>
            <p:ph idx="1"/>
          </p:nvPr>
        </p:nvPicPr>
        <p:blipFill>
          <a:blip r:embed="rId2" cstate="print"/>
          <a:srcRect l="-11872" r="-11872"/>
          <a:stretch>
            <a:fillRect/>
          </a:stretch>
        </p:blipFill>
        <p:spPr>
          <a:xfrm>
            <a:off x="457200" y="1722437"/>
            <a:ext cx="7467600" cy="4525963"/>
          </a:xfrm>
        </p:spPr>
      </p:pic>
      <p:sp>
        <p:nvSpPr>
          <p:cNvPr id="9"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
        <p:nvSpPr>
          <p:cNvPr id="10" name="Footer Placeholder 4"/>
          <p:cNvSpPr txBox="1">
            <a:spLocks/>
          </p:cNvSpPr>
          <p:nvPr/>
        </p:nvSpPr>
        <p:spPr>
          <a:xfrm>
            <a:off x="533400" y="6218237"/>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a:t>
            </a:r>
            <a:r>
              <a:rPr lang="en-US" sz="1000" dirty="0" smtClean="0">
                <a:solidFill>
                  <a:srgbClr val="404040"/>
                </a:solidFill>
                <a:latin typeface="Arial Rounded MT Bold" charset="0"/>
              </a:rPr>
              <a:t> 										Prof</a:t>
            </a:r>
            <a:r>
              <a:rPr lang="en-US" sz="1000" dirty="0">
                <a:solidFill>
                  <a:srgbClr val="404040"/>
                </a:solidFill>
                <a:latin typeface="Arial Rounded MT Bold" charset="0"/>
              </a:rPr>
              <a:t>.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 Rock !!!!!</a:t>
            </a:r>
            <a:endParaRPr lang="en-US" dirty="0"/>
          </a:p>
        </p:txBody>
      </p:sp>
      <p:pic>
        <p:nvPicPr>
          <p:cNvPr id="5" name="Content Placeholder 4" descr="DSC03814.JPG"/>
          <p:cNvPicPr>
            <a:picLocks noGrp="1" noChangeAspect="1"/>
          </p:cNvPicPr>
          <p:nvPr>
            <p:ph sz="half" idx="1"/>
          </p:nvPr>
        </p:nvPicPr>
        <p:blipFill>
          <a:blip r:embed="rId2" cstate="print"/>
          <a:srcRect l="-73946" r="-73946"/>
          <a:stretch>
            <a:fillRect/>
          </a:stretch>
        </p:blipFill>
        <p:spPr/>
      </p:pic>
      <p:sp>
        <p:nvSpPr>
          <p:cNvPr id="9"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
        <p:nvSpPr>
          <p:cNvPr id="10" name="Footer Placeholder 4"/>
          <p:cNvSpPr txBox="1">
            <a:spLocks/>
          </p:cNvSpPr>
          <p:nvPr/>
        </p:nvSpPr>
        <p:spPr>
          <a:xfrm>
            <a:off x="533400" y="6218237"/>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a:t>
            </a:r>
            <a:r>
              <a:rPr lang="en-US" sz="1000" dirty="0" smtClean="0">
                <a:solidFill>
                  <a:srgbClr val="404040"/>
                </a:solidFill>
                <a:latin typeface="Arial Rounded MT Bold" charset="0"/>
              </a:rPr>
              <a:t> 										Prof</a:t>
            </a:r>
            <a:r>
              <a:rPr lang="en-US" sz="1000" dirty="0">
                <a:solidFill>
                  <a:srgbClr val="404040"/>
                </a:solidFill>
                <a:latin typeface="Arial Rounded MT Bold" charset="0"/>
              </a:rPr>
              <a:t>.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err="1" smtClean="0"/>
              <a:t>Visita</a:t>
            </a:r>
            <a:r>
              <a:rPr lang="en-US" dirty="0" smtClean="0"/>
              <a:t> a </a:t>
            </a:r>
            <a:r>
              <a:rPr lang="en-US" dirty="0" err="1" smtClean="0"/>
              <a:t>Murano</a:t>
            </a:r>
            <a:endParaRPr lang="en-US" dirty="0"/>
          </a:p>
        </p:txBody>
      </p:sp>
      <p:pic>
        <p:nvPicPr>
          <p:cNvPr id="5" name="Content Placeholder 4" descr="DSC03820.JPG"/>
          <p:cNvPicPr>
            <a:picLocks noGrp="1" noChangeAspect="1"/>
          </p:cNvPicPr>
          <p:nvPr>
            <p:ph sz="half" idx="1"/>
          </p:nvPr>
        </p:nvPicPr>
        <p:blipFill>
          <a:blip r:embed="rId2" cstate="print"/>
          <a:srcRect t="-25483" b="-25483"/>
          <a:stretch>
            <a:fillRect/>
          </a:stretch>
        </p:blipFill>
        <p:spPr>
          <a:xfrm>
            <a:off x="498518" y="605654"/>
            <a:ext cx="3416424" cy="3867202"/>
          </a:xfrm>
        </p:spPr>
      </p:pic>
      <p:pic>
        <p:nvPicPr>
          <p:cNvPr id="6" name="Content Placeholder 5" descr="DSC03824.JPG"/>
          <p:cNvPicPr>
            <a:picLocks noGrp="1" noChangeAspect="1"/>
          </p:cNvPicPr>
          <p:nvPr>
            <p:ph sz="half" idx="2"/>
          </p:nvPr>
        </p:nvPicPr>
        <p:blipFill>
          <a:blip r:embed="rId3" cstate="print"/>
          <a:srcRect t="-25483" b="-25483"/>
          <a:stretch>
            <a:fillRect/>
          </a:stretch>
        </p:blipFill>
        <p:spPr>
          <a:xfrm>
            <a:off x="4355976" y="605654"/>
            <a:ext cx="3416424" cy="3867202"/>
          </a:xfrm>
        </p:spPr>
      </p:pic>
      <p:pic>
        <p:nvPicPr>
          <p:cNvPr id="3074" name="Picture 2"/>
          <p:cNvPicPr>
            <a:picLocks noChangeAspect="1" noChangeArrowheads="1"/>
          </p:cNvPicPr>
          <p:nvPr/>
        </p:nvPicPr>
        <p:blipFill>
          <a:blip r:embed="rId4" cstate="print"/>
          <a:srcRect/>
          <a:stretch>
            <a:fillRect/>
          </a:stretch>
        </p:blipFill>
        <p:spPr bwMode="auto">
          <a:xfrm>
            <a:off x="201705" y="3933056"/>
            <a:ext cx="5097760" cy="2490529"/>
          </a:xfrm>
          <a:prstGeom prst="rect">
            <a:avLst/>
          </a:prstGeom>
          <a:noFill/>
          <a:ln w="9525">
            <a:noFill/>
            <a:miter lim="800000"/>
            <a:headEnd/>
            <a:tailEnd/>
          </a:ln>
        </p:spPr>
      </p:pic>
      <p:sp>
        <p:nvSpPr>
          <p:cNvPr id="10" name="9 CuadroTexto"/>
          <p:cNvSpPr txBox="1"/>
          <p:nvPr/>
        </p:nvSpPr>
        <p:spPr>
          <a:xfrm>
            <a:off x="5508104" y="4205987"/>
            <a:ext cx="3429000" cy="2031325"/>
          </a:xfrm>
          <a:prstGeom prst="rect">
            <a:avLst/>
          </a:prstGeom>
          <a:noFill/>
        </p:spPr>
        <p:txBody>
          <a:bodyPr wrap="square" rtlCol="0">
            <a:spAutoFit/>
          </a:bodyPr>
          <a:lstStyle/>
          <a:p>
            <a:r>
              <a:rPr lang="es-MX" i="1" dirty="0" smtClean="0"/>
              <a:t>En un principio la actividad del cristal se realizaba en la isla de Venecia, sin embargo debido al riesgo de incendio, se ordenó que se trasladaran a la isla de </a:t>
            </a:r>
            <a:r>
              <a:rPr lang="es-MX" i="1" dirty="0" err="1" smtClean="0"/>
              <a:t>Murano</a:t>
            </a:r>
            <a:r>
              <a:rPr lang="es-MX" i="1" dirty="0" smtClean="0"/>
              <a:t>.</a:t>
            </a:r>
            <a:endParaRPr lang="es-MX" dirty="0" smtClean="0"/>
          </a:p>
          <a:p>
            <a:endParaRPr lang="es-MX" dirty="0"/>
          </a:p>
        </p:txBody>
      </p:sp>
      <p:sp>
        <p:nvSpPr>
          <p:cNvPr id="12"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
        <p:nvSpPr>
          <p:cNvPr id="13" name="Footer Placeholder 4"/>
          <p:cNvSpPr txBox="1">
            <a:spLocks/>
          </p:cNvSpPr>
          <p:nvPr/>
        </p:nvSpPr>
        <p:spPr>
          <a:xfrm>
            <a:off x="533400" y="6218237"/>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a:t>
            </a:r>
            <a:r>
              <a:rPr lang="en-US" sz="1000" dirty="0" smtClean="0">
                <a:solidFill>
                  <a:srgbClr val="404040"/>
                </a:solidFill>
                <a:latin typeface="Arial Rounded MT Bold" charset="0"/>
              </a:rPr>
              <a:t> 										Prof</a:t>
            </a:r>
            <a:r>
              <a:rPr lang="en-US" sz="1000" dirty="0">
                <a:solidFill>
                  <a:srgbClr val="404040"/>
                </a:solidFill>
                <a:latin typeface="Arial Rounded MT Bold" charset="0"/>
              </a:rPr>
              <a:t>.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Fiesta del </a:t>
            </a:r>
            <a:r>
              <a:rPr lang="en-US" dirty="0" err="1" smtClean="0"/>
              <a:t>Redentore</a:t>
            </a:r>
            <a:endParaRPr lang="en-US" dirty="0"/>
          </a:p>
        </p:txBody>
      </p:sp>
      <p:pic>
        <p:nvPicPr>
          <p:cNvPr id="6" name="Content Placeholder 5" descr="DSC03871.JPG"/>
          <p:cNvPicPr>
            <a:picLocks noGrp="1" noChangeAspect="1"/>
          </p:cNvPicPr>
          <p:nvPr>
            <p:ph sz="half" idx="1"/>
          </p:nvPr>
        </p:nvPicPr>
        <p:blipFill>
          <a:blip r:embed="rId2" cstate="print"/>
          <a:srcRect l="-19795" r="-19795"/>
          <a:stretch>
            <a:fillRect/>
          </a:stretch>
        </p:blipFill>
        <p:spPr>
          <a:xfrm>
            <a:off x="4191000" y="1371600"/>
            <a:ext cx="4276725" cy="2351723"/>
          </a:xfrm>
        </p:spPr>
      </p:pic>
      <p:pic>
        <p:nvPicPr>
          <p:cNvPr id="8" name="Content Placeholder 7" descr="DSC03915.JPG"/>
          <p:cNvPicPr>
            <a:picLocks noGrp="1" noChangeAspect="1"/>
          </p:cNvPicPr>
          <p:nvPr>
            <p:ph sz="half" idx="13"/>
          </p:nvPr>
        </p:nvPicPr>
        <p:blipFill>
          <a:blip r:embed="rId3" cstate="print"/>
          <a:srcRect t="-25469" b="-25469"/>
          <a:stretch>
            <a:fillRect/>
          </a:stretch>
        </p:blipFill>
        <p:spPr>
          <a:xfrm>
            <a:off x="474271" y="609600"/>
            <a:ext cx="3869129" cy="4379640"/>
          </a:xfrm>
        </p:spPr>
      </p:pic>
      <p:pic>
        <p:nvPicPr>
          <p:cNvPr id="7" name="Content Placeholder 6" descr="DSC03870.JPG"/>
          <p:cNvPicPr>
            <a:picLocks noGrp="1" noChangeAspect="1"/>
          </p:cNvPicPr>
          <p:nvPr>
            <p:ph sz="half" idx="14"/>
          </p:nvPr>
        </p:nvPicPr>
        <p:blipFill>
          <a:blip r:embed="rId4" cstate="print"/>
          <a:srcRect t="-7561" b="-7561"/>
          <a:stretch>
            <a:fillRect/>
          </a:stretch>
        </p:blipFill>
        <p:spPr>
          <a:xfrm>
            <a:off x="4700397" y="3362846"/>
            <a:ext cx="3767328" cy="3252788"/>
          </a:xfrm>
        </p:spPr>
      </p:pic>
      <p:sp>
        <p:nvSpPr>
          <p:cNvPr id="12" name="11 CuadroTexto"/>
          <p:cNvSpPr txBox="1"/>
          <p:nvPr/>
        </p:nvSpPr>
        <p:spPr>
          <a:xfrm>
            <a:off x="107504" y="4437112"/>
            <a:ext cx="4397768" cy="1477328"/>
          </a:xfrm>
          <a:prstGeom prst="rect">
            <a:avLst/>
          </a:prstGeom>
          <a:noFill/>
        </p:spPr>
        <p:txBody>
          <a:bodyPr wrap="square" rtlCol="0">
            <a:spAutoFit/>
          </a:bodyPr>
          <a:lstStyle/>
          <a:p>
            <a:r>
              <a:rPr lang="es-MX" dirty="0" smtClean="0"/>
              <a:t>“Il </a:t>
            </a:r>
            <a:r>
              <a:rPr lang="es-MX" dirty="0" err="1" smtClean="0"/>
              <a:t>Redentore</a:t>
            </a:r>
            <a:r>
              <a:rPr lang="es-MX" dirty="0" smtClean="0"/>
              <a:t>" es la fiesta más amada de los venecianos. Se celebra siempre el tercer fin de semana de Julio en honor a la </a:t>
            </a:r>
            <a:r>
              <a:rPr lang="es-MX" dirty="0" err="1" smtClean="0"/>
              <a:t>exterminacion</a:t>
            </a:r>
            <a:r>
              <a:rPr lang="es-MX" dirty="0" smtClean="0"/>
              <a:t> de la peste en Venecia en 1577. </a:t>
            </a:r>
            <a:endParaRPr lang="es-MX" dirty="0"/>
          </a:p>
        </p:txBody>
      </p:sp>
      <p:sp>
        <p:nvSpPr>
          <p:cNvPr id="13"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
        <p:nvSpPr>
          <p:cNvPr id="14" name="Footer Placeholder 4"/>
          <p:cNvSpPr txBox="1">
            <a:spLocks/>
          </p:cNvSpPr>
          <p:nvPr/>
        </p:nvSpPr>
        <p:spPr>
          <a:xfrm>
            <a:off x="533400" y="6218237"/>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a:t>
            </a:r>
            <a:r>
              <a:rPr lang="en-US" sz="1000" dirty="0" smtClean="0">
                <a:solidFill>
                  <a:srgbClr val="404040"/>
                </a:solidFill>
                <a:latin typeface="Arial Rounded MT Bold" charset="0"/>
              </a:rPr>
              <a:t> 										Prof</a:t>
            </a:r>
            <a:r>
              <a:rPr lang="en-US" sz="1000" dirty="0">
                <a:solidFill>
                  <a:srgbClr val="404040"/>
                </a:solidFill>
                <a:latin typeface="Arial Rounded MT Bold" charset="0"/>
              </a:rPr>
              <a:t>.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33400"/>
            <a:ext cx="8229600" cy="1143000"/>
          </a:xfrm>
        </p:spPr>
        <p:txBody>
          <a:bodyPr/>
          <a:lstStyle/>
          <a:p>
            <a:r>
              <a:rPr lang="es-MX" dirty="0" smtClean="0"/>
              <a:t>Conclusión</a:t>
            </a:r>
            <a:endParaRPr lang="es-MX" dirty="0"/>
          </a:p>
        </p:txBody>
      </p:sp>
      <p:sp>
        <p:nvSpPr>
          <p:cNvPr id="5" name="4 Marcador de contenido"/>
          <p:cNvSpPr>
            <a:spLocks noGrp="1"/>
          </p:cNvSpPr>
          <p:nvPr>
            <p:ph sz="half" idx="1"/>
          </p:nvPr>
        </p:nvSpPr>
        <p:spPr>
          <a:xfrm>
            <a:off x="498518" y="1600200"/>
            <a:ext cx="7385850" cy="4525963"/>
          </a:xfrm>
        </p:spPr>
        <p:txBody>
          <a:bodyPr>
            <a:normAutofit/>
          </a:bodyPr>
          <a:lstStyle/>
          <a:p>
            <a:pPr marL="177800" indent="0">
              <a:buNone/>
            </a:pPr>
            <a:r>
              <a:rPr lang="es-MX" dirty="0" smtClean="0"/>
              <a:t>Durante esta visita tuvimos la fortuna de poder conocer un centro para educar a los niños desde edades temprana.</a:t>
            </a:r>
          </a:p>
          <a:p>
            <a:pPr marL="177800" indent="0">
              <a:buNone/>
            </a:pPr>
            <a:r>
              <a:rPr lang="es-MX" dirty="0" smtClean="0"/>
              <a:t>Al tener esta experiencia,  observamos que hay personas que se interesan por el bienestar y por lograr el desarrollo integral de los niños. </a:t>
            </a:r>
          </a:p>
          <a:p>
            <a:pPr marL="177800" indent="0">
              <a:buNone/>
            </a:pPr>
            <a:r>
              <a:rPr lang="es-MX" dirty="0" smtClean="0"/>
              <a:t>Esta Asociación nos gustó mucho porque ellos utilizaban materiales reciclados para hacer sus actividades, y esta clase de cosas se pueden implementar en las escuelas de México, ya que muchas veces la gente no tiene los recursos para estimular a los infantes, de la forma adecuada. </a:t>
            </a:r>
          </a:p>
          <a:p>
            <a:pPr marL="177800" indent="0">
              <a:buNone/>
            </a:pPr>
            <a:r>
              <a:rPr lang="es-MX" dirty="0" smtClean="0"/>
              <a:t> </a:t>
            </a:r>
            <a:endParaRPr lang="es-MX" dirty="0"/>
          </a:p>
        </p:txBody>
      </p:sp>
      <p:sp>
        <p:nvSpPr>
          <p:cNvPr id="8"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
        <p:nvSpPr>
          <p:cNvPr id="9" name="Footer Placeholder 4"/>
          <p:cNvSpPr txBox="1">
            <a:spLocks/>
          </p:cNvSpPr>
          <p:nvPr/>
        </p:nvSpPr>
        <p:spPr>
          <a:xfrm>
            <a:off x="533400" y="6218237"/>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a:t>
            </a:r>
            <a:r>
              <a:rPr lang="en-US" sz="1000" dirty="0" smtClean="0">
                <a:solidFill>
                  <a:srgbClr val="404040"/>
                </a:solidFill>
                <a:latin typeface="Arial Rounded MT Bold" charset="0"/>
              </a:rPr>
              <a:t> 										Prof</a:t>
            </a:r>
            <a:r>
              <a:rPr lang="en-US" sz="1000" dirty="0">
                <a:solidFill>
                  <a:srgbClr val="404040"/>
                </a:solidFill>
                <a:latin typeface="Arial Rounded MT Bold" charset="0"/>
              </a:rPr>
              <a:t>.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685800" y="1752600"/>
            <a:ext cx="8077200" cy="19050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23556" name="Title 5"/>
          <p:cNvSpPr>
            <a:spLocks noGrp="1"/>
          </p:cNvSpPr>
          <p:nvPr>
            <p:ph type="title"/>
          </p:nvPr>
        </p:nvSpPr>
        <p:spPr>
          <a:xfrm>
            <a:off x="741363" y="2819400"/>
            <a:ext cx="7716837" cy="723900"/>
          </a:xfrm>
        </p:spPr>
        <p:txBody>
          <a:bodyPr>
            <a:noAutofit/>
          </a:bodyPr>
          <a:lstStyle/>
          <a:p>
            <a:pPr marL="342900" algn="ctr" defTabSz="914400" fontAlgn="auto">
              <a:lnSpc>
                <a:spcPct val="120000"/>
              </a:lnSpc>
              <a:spcBef>
                <a:spcPts val="0"/>
              </a:spcBef>
              <a:spcAft>
                <a:spcPts val="0"/>
              </a:spcAft>
              <a:defRPr/>
            </a:pPr>
            <a:r>
              <a:rPr lang="es-MX" sz="4800" i="1" dirty="0" smtClean="0">
                <a:solidFill>
                  <a:srgbClr val="231742"/>
                </a:solidFill>
                <a:cs typeface="Arial Black"/>
              </a:rPr>
              <a:t>PARTE 2 </a:t>
            </a:r>
            <a:r>
              <a:rPr lang="en-US" sz="4800" i="1" dirty="0" smtClean="0">
                <a:solidFill>
                  <a:srgbClr val="231742"/>
                </a:solidFill>
                <a:cs typeface="Arial Black"/>
              </a:rPr>
              <a:t>–</a:t>
            </a:r>
            <a:r>
              <a:rPr lang="es-MX" sz="4800" i="1" dirty="0" smtClean="0">
                <a:solidFill>
                  <a:srgbClr val="231742"/>
                </a:solidFill>
                <a:cs typeface="Arial Black"/>
              </a:rPr>
              <a:t> EXPERIENCIA: Test de Personalidad</a:t>
            </a:r>
            <a:endParaRPr lang="en-US" sz="4800" i="1" dirty="0" smtClean="0">
              <a:solidFill>
                <a:srgbClr val="231742"/>
              </a:solidFill>
              <a:effectLst>
                <a:outerShdw blurRad="38100" dist="38100" dir="2700000" algn="tl">
                  <a:srgbClr val="000000">
                    <a:alpha val="43137"/>
                  </a:srgbClr>
                </a:outerShdw>
              </a:effectLst>
              <a:cs typeface="Arial Black"/>
            </a:endParaRPr>
          </a:p>
        </p:txBody>
      </p:sp>
      <p:sp>
        <p:nvSpPr>
          <p:cNvPr id="5" name="Slide Number Placeholder 4"/>
          <p:cNvSpPr>
            <a:spLocks noGrp="1"/>
          </p:cNvSpPr>
          <p:nvPr>
            <p:ph type="sldNum" sz="quarter" idx="12"/>
          </p:nvPr>
        </p:nvSpPr>
        <p:spPr>
          <a:xfrm>
            <a:off x="7467600" y="6243637"/>
            <a:ext cx="1385887" cy="233363"/>
          </a:xfrm>
        </p:spPr>
        <p:txBody>
          <a:bodyPr/>
          <a:lstStyle/>
          <a:p>
            <a:pPr>
              <a:defRPr/>
            </a:pPr>
            <a:fld id="{333F29E1-5357-8043-8F70-D645B4BF7FA1}" type="slidenum">
              <a:rPr lang="en-US">
                <a:solidFill>
                  <a:schemeClr val="tx1">
                    <a:lumMod val="75000"/>
                    <a:lumOff val="25000"/>
                  </a:schemeClr>
                </a:solidFill>
              </a:rPr>
              <a:pPr>
                <a:defRPr/>
              </a:pPr>
              <a:t>49</a:t>
            </a:fld>
            <a:endParaRPr lang="en-US" dirty="0">
              <a:solidFill>
                <a:schemeClr val="tx1">
                  <a:lumMod val="75000"/>
                  <a:lumOff val="25000"/>
                </a:schemeClr>
              </a:solidFill>
            </a:endParaRPr>
          </a:p>
        </p:txBody>
      </p:sp>
      <p:sp>
        <p:nvSpPr>
          <p:cNvPr id="23558"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
        <p:nvSpPr>
          <p:cNvPr id="7" name="Footer Placeholder 4"/>
          <p:cNvSpPr txBox="1">
            <a:spLocks/>
          </p:cNvSpPr>
          <p:nvPr/>
        </p:nvSpPr>
        <p:spPr>
          <a:xfrm>
            <a:off x="533400" y="6218237"/>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a:t>
            </a:r>
            <a:r>
              <a:rPr lang="en-US" sz="1000" dirty="0" smtClean="0">
                <a:solidFill>
                  <a:srgbClr val="404040"/>
                </a:solidFill>
                <a:latin typeface="Arial Rounded MT Bold" charset="0"/>
              </a:rPr>
              <a:t> 										Prof</a:t>
            </a:r>
            <a:r>
              <a:rPr lang="en-US" sz="1000" dirty="0">
                <a:solidFill>
                  <a:srgbClr val="404040"/>
                </a:solidFill>
                <a:latin typeface="Arial Rounded MT Bold" charset="0"/>
              </a:rPr>
              <a:t>.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685800" y="1752600"/>
            <a:ext cx="8077200" cy="1905000"/>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23556" name="Title 5"/>
          <p:cNvSpPr>
            <a:spLocks noGrp="1"/>
          </p:cNvSpPr>
          <p:nvPr>
            <p:ph type="title"/>
          </p:nvPr>
        </p:nvSpPr>
        <p:spPr>
          <a:xfrm>
            <a:off x="741363" y="2819400"/>
            <a:ext cx="7716837" cy="723900"/>
          </a:xfrm>
        </p:spPr>
        <p:txBody>
          <a:bodyPr>
            <a:noAutofit/>
          </a:bodyPr>
          <a:lstStyle/>
          <a:p>
            <a:pPr marL="342900" algn="ctr" defTabSz="914400" fontAlgn="auto">
              <a:lnSpc>
                <a:spcPct val="120000"/>
              </a:lnSpc>
              <a:spcBef>
                <a:spcPts val="0"/>
              </a:spcBef>
              <a:spcAft>
                <a:spcPts val="0"/>
              </a:spcAft>
              <a:defRPr/>
            </a:pPr>
            <a:r>
              <a:rPr lang="es-MX" sz="5000" i="1" dirty="0" smtClean="0">
                <a:solidFill>
                  <a:srgbClr val="18102C"/>
                </a:solidFill>
                <a:cs typeface="Arial Black"/>
              </a:rPr>
              <a:t>PARTE 1 </a:t>
            </a:r>
            <a:r>
              <a:rPr lang="en-US" sz="5000" i="1" dirty="0" smtClean="0">
                <a:solidFill>
                  <a:srgbClr val="18102C"/>
                </a:solidFill>
                <a:cs typeface="Arial Black"/>
              </a:rPr>
              <a:t>–</a:t>
            </a:r>
            <a:r>
              <a:rPr lang="es-MX" sz="5000" i="1" dirty="0" smtClean="0">
                <a:solidFill>
                  <a:srgbClr val="18102C"/>
                </a:solidFill>
                <a:cs typeface="Arial Black"/>
              </a:rPr>
              <a:t> EXPERIENCIA: Barchetta Blu</a:t>
            </a:r>
            <a:endParaRPr lang="en-US" sz="5000" i="1" dirty="0" smtClean="0">
              <a:solidFill>
                <a:srgbClr val="18102C"/>
              </a:solidFill>
              <a:effectLst>
                <a:outerShdw blurRad="38100" dist="38100" dir="2700000" algn="tl">
                  <a:srgbClr val="000000">
                    <a:alpha val="43137"/>
                  </a:srgbClr>
                </a:outerShdw>
              </a:effectLst>
              <a:cs typeface="Arial Black"/>
            </a:endParaRPr>
          </a:p>
        </p:txBody>
      </p:sp>
      <p:sp>
        <p:nvSpPr>
          <p:cNvPr id="5" name="Slide Number Placeholder 4"/>
          <p:cNvSpPr>
            <a:spLocks noGrp="1"/>
          </p:cNvSpPr>
          <p:nvPr>
            <p:ph type="sldNum" sz="quarter" idx="12"/>
          </p:nvPr>
        </p:nvSpPr>
        <p:spPr>
          <a:xfrm>
            <a:off x="7467600" y="6243637"/>
            <a:ext cx="1385887" cy="233363"/>
          </a:xfrm>
        </p:spPr>
        <p:txBody>
          <a:bodyPr>
            <a:normAutofit/>
          </a:bodyPr>
          <a:lstStyle/>
          <a:p>
            <a:pPr>
              <a:defRPr/>
            </a:pPr>
            <a:fld id="{333F29E1-5357-8043-8F70-D645B4BF7FA1}" type="slidenum">
              <a:rPr lang="en-US">
                <a:solidFill>
                  <a:schemeClr val="tx1">
                    <a:lumMod val="75000"/>
                    <a:lumOff val="25000"/>
                  </a:schemeClr>
                </a:solidFill>
              </a:rPr>
              <a:pPr>
                <a:defRPr/>
              </a:pPr>
              <a:t>5</a:t>
            </a:fld>
            <a:endParaRPr lang="en-US" dirty="0">
              <a:solidFill>
                <a:schemeClr val="tx1">
                  <a:lumMod val="75000"/>
                  <a:lumOff val="25000"/>
                </a:schemeClr>
              </a:solidFill>
            </a:endParaRPr>
          </a:p>
        </p:txBody>
      </p:sp>
      <p:sp>
        <p:nvSpPr>
          <p:cNvPr id="9" name="Footer Placeholder 4"/>
          <p:cNvSpPr txBox="1">
            <a:spLocks/>
          </p:cNvSpPr>
          <p:nvPr/>
        </p:nvSpPr>
        <p:spPr>
          <a:xfrm>
            <a:off x="533400" y="6172200"/>
            <a:ext cx="8458200" cy="639763"/>
          </a:xfrm>
          <a:prstGeom prst="rect">
            <a:avLst/>
          </a:prstGeom>
        </p:spPr>
        <p:txBody>
          <a:bodyPr anchor="ctr">
            <a:prstTxWarp prst="textNoShape">
              <a:avLst/>
            </a:prstTxWarp>
          </a:bodyPr>
          <a:lstStyle/>
          <a:p>
            <a:pPr>
              <a:lnSpc>
                <a:spcPts val="1200"/>
              </a:lnSpc>
            </a:pPr>
            <a:r>
              <a:rPr lang="en-US" sz="1000">
                <a:solidFill>
                  <a:srgbClr val="404040"/>
                </a:solidFill>
                <a:latin typeface="Arial Rounded MT Bold" charset="0"/>
              </a:rPr>
              <a:t>Mónica García Fernández 247452; Mariana Gabriela Peña García 167040;   </a:t>
            </a:r>
          </a:p>
          <a:p>
            <a:pPr>
              <a:lnSpc>
                <a:spcPts val="1200"/>
              </a:lnSpc>
            </a:pPr>
            <a:r>
              <a:rPr lang="en-US" sz="1000">
                <a:solidFill>
                  <a:srgbClr val="404040"/>
                </a:solidFill>
                <a:latin typeface="Arial Rounded MT Bold" charset="0"/>
              </a:rPr>
              <a:t>Daniela Villarreal Zambrano 159260; Edith Garza Villarreal 130677                                                                    Prof. Fausto Presutti </a:t>
            </a:r>
          </a:p>
        </p:txBody>
      </p:sp>
      <p:sp>
        <p:nvSpPr>
          <p:cNvPr id="23558"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971600" y="1556792"/>
            <a:ext cx="6892280" cy="1728192"/>
          </a:xfrm>
        </p:spPr>
        <p:txBody>
          <a:bodyPr>
            <a:noAutofit/>
          </a:bodyPr>
          <a:lstStyle/>
          <a:p>
            <a:pPr algn="ctr"/>
            <a:r>
              <a:rPr lang="it-IT" sz="8000" dirty="0" smtClean="0">
                <a:solidFill>
                  <a:srgbClr val="231742"/>
                </a:solidFill>
              </a:rPr>
              <a:t>TEST DE PERSONALIDAD</a:t>
            </a:r>
            <a:endParaRPr lang="it-IT" sz="8000" dirty="0">
              <a:solidFill>
                <a:srgbClr val="231742"/>
              </a:solidFill>
            </a:endParaRPr>
          </a:p>
        </p:txBody>
      </p:sp>
      <p:sp>
        <p:nvSpPr>
          <p:cNvPr id="3" name="Sottotitolo 2"/>
          <p:cNvSpPr>
            <a:spLocks noGrp="1"/>
          </p:cNvSpPr>
          <p:nvPr>
            <p:ph type="subTitle" idx="1"/>
          </p:nvPr>
        </p:nvSpPr>
        <p:spPr>
          <a:xfrm>
            <a:off x="3635896" y="4509120"/>
            <a:ext cx="4536504" cy="2348880"/>
          </a:xfrm>
        </p:spPr>
        <p:txBody>
          <a:bodyPr>
            <a:normAutofit/>
          </a:bodyPr>
          <a:lstStyle/>
          <a:p>
            <a:r>
              <a:rPr lang="it-IT" dirty="0" smtClean="0"/>
              <a:t>Edith Garza Villarreal</a:t>
            </a:r>
          </a:p>
        </p:txBody>
      </p:sp>
      <p:sp>
        <p:nvSpPr>
          <p:cNvPr id="4"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lstStyle/>
          <a:p>
            <a:pPr algn="ctr"/>
            <a:r>
              <a:rPr lang="es-MX" sz="1200" dirty="0">
                <a:latin typeface="Arial Rounded MT Bold" charset="0"/>
              </a:rPr>
              <a:t>UNIVERSIDAD DE MONTERREY </a:t>
            </a:r>
            <a:r>
              <a:rPr lang="en-US" sz="1200" dirty="0">
                <a:latin typeface="Arial Rounded MT Bold" charset="0"/>
              </a:rPr>
              <a:t>–</a:t>
            </a:r>
            <a:r>
              <a:rPr lang="es-MX" sz="1200" dirty="0">
                <a:latin typeface="Arial Rounded MT Bold" charset="0"/>
              </a:rPr>
              <a:t> ISPEF </a:t>
            </a:r>
            <a:r>
              <a:rPr lang="en-US" sz="1200" dirty="0">
                <a:latin typeface="Arial Rounded MT Bold" charset="0"/>
              </a:rPr>
              <a:t>–</a:t>
            </a:r>
            <a:r>
              <a:rPr lang="es-MX" sz="1200" dirty="0">
                <a:latin typeface="Arial Rounded MT Bold" charset="0"/>
              </a:rPr>
              <a:t> UNIVERSIDAD DE FLORENCIA</a:t>
            </a:r>
            <a:endParaRPr lang="en-US" sz="1200" dirty="0">
              <a:latin typeface="Arial Rounded MT Bold" charset="0"/>
            </a:endParaRPr>
          </a:p>
          <a:p>
            <a:pPr algn="ctr"/>
            <a:r>
              <a:rPr lang="es-MX" sz="1200" dirty="0">
                <a:latin typeface="Arial Rounded MT Bold" charset="0"/>
              </a:rPr>
              <a:t>Problemas de Aprendizaje: Lógica Emocional, Inteligencias Múltiples y Estilos Cognitivos en el Desarrollo Educativo de Aprendizaje</a:t>
            </a:r>
            <a:endParaRPr lang="en-US" sz="1200" dirty="0">
              <a:latin typeface="Arial Rounded MT Bold" charset="0"/>
            </a:endParaRPr>
          </a:p>
        </p:txBody>
      </p:sp>
      <p:sp>
        <p:nvSpPr>
          <p:cNvPr id="6" name="Footer Placeholder 4"/>
          <p:cNvSpPr txBox="1">
            <a:spLocks/>
          </p:cNvSpPr>
          <p:nvPr/>
        </p:nvSpPr>
        <p:spPr>
          <a:xfrm>
            <a:off x="533400" y="6172200"/>
            <a:ext cx="8458200" cy="639763"/>
          </a:xfrm>
          <a:prstGeom prst="rect">
            <a:avLst/>
          </a:prstGeom>
        </p:spPr>
        <p:txBody>
          <a:bodyPr anchor="ctr">
            <a:prstTxWarp prst="textNoShape">
              <a:avLst/>
            </a:prstTxWarp>
          </a:bodyPr>
          <a:lstStyle/>
          <a:p>
            <a:pPr>
              <a:lnSpc>
                <a:spcPts val="1200"/>
              </a:lnSpc>
            </a:pPr>
            <a:r>
              <a:rPr lang="en-US" sz="1000" dirty="0" smtClean="0">
                <a:latin typeface="Arial Rounded MT Bold" charset="0"/>
              </a:rPr>
              <a:t>Edith </a:t>
            </a:r>
            <a:r>
              <a:rPr lang="en-US" sz="1000" dirty="0">
                <a:latin typeface="Arial Rounded MT Bold" charset="0"/>
              </a:rPr>
              <a:t>Garza Villarreal 130677                                                              </a:t>
            </a:r>
            <a:r>
              <a:rPr lang="en-US" sz="1000" dirty="0" smtClean="0">
                <a:latin typeface="Arial Rounded MT Bold" charset="0"/>
              </a:rPr>
              <a:t>                                                                                               </a:t>
            </a:r>
            <a:r>
              <a:rPr lang="en-US" sz="1000" dirty="0">
                <a:latin typeface="Arial Rounded MT Bold" charset="0"/>
              </a:rPr>
              <a:t>Prof. </a:t>
            </a:r>
            <a:r>
              <a:rPr lang="en-US" sz="1000" dirty="0" err="1">
                <a:latin typeface="Arial Rounded MT Bold" charset="0"/>
              </a:rPr>
              <a:t>Fausto</a:t>
            </a:r>
            <a:r>
              <a:rPr lang="en-US" sz="1000" dirty="0">
                <a:latin typeface="Arial Rounded MT Bold" charset="0"/>
              </a:rPr>
              <a:t> </a:t>
            </a:r>
            <a:r>
              <a:rPr lang="en-US" sz="1000" dirty="0" err="1">
                <a:latin typeface="Arial Rounded MT Bold" charset="0"/>
              </a:rPr>
              <a:t>Presutti</a:t>
            </a:r>
            <a:r>
              <a:rPr lang="en-US" sz="1000" dirty="0">
                <a:latin typeface="Arial Rounded MT Bold" charset="0"/>
              </a:rPr>
              <a:t>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714612" y="571480"/>
            <a:ext cx="5256584" cy="838200"/>
          </a:xfrm>
        </p:spPr>
        <p:txBody>
          <a:bodyPr/>
          <a:lstStyle/>
          <a:p>
            <a:r>
              <a:rPr lang="it-IT" dirty="0" smtClean="0"/>
              <a:t>INTRODUCCIóN</a:t>
            </a:r>
            <a:endParaRPr lang="it-IT" dirty="0"/>
          </a:p>
        </p:txBody>
      </p:sp>
      <p:sp>
        <p:nvSpPr>
          <p:cNvPr id="3" name="Segnaposto contenuto 2"/>
          <p:cNvSpPr>
            <a:spLocks noGrp="1"/>
          </p:cNvSpPr>
          <p:nvPr>
            <p:ph idx="1"/>
          </p:nvPr>
        </p:nvSpPr>
        <p:spPr>
          <a:xfrm>
            <a:off x="971600" y="1340768"/>
            <a:ext cx="8420472" cy="4495800"/>
          </a:xfrm>
        </p:spPr>
        <p:txBody>
          <a:bodyPr>
            <a:normAutofit/>
          </a:bodyPr>
          <a:lstStyle/>
          <a:p>
            <a:pPr>
              <a:buFont typeface="Wingdings" pitchFamily="2" charset="2"/>
              <a:buChar char="v"/>
            </a:pPr>
            <a:r>
              <a:rPr lang="it-IT" dirty="0" smtClean="0"/>
              <a:t>Tenemos una bilógica:</a:t>
            </a:r>
          </a:p>
          <a:p>
            <a:pPr marL="1522413" lvl="1" indent="-514350">
              <a:buFont typeface="+mj-lt"/>
              <a:buAutoNum type="arabicPeriod"/>
            </a:pPr>
            <a:r>
              <a:rPr lang="it-IT" sz="2400" dirty="0" smtClean="0"/>
              <a:t>Lógica de Conocimiento</a:t>
            </a:r>
          </a:p>
          <a:p>
            <a:pPr marL="1522413" lvl="1" indent="-514350">
              <a:buFont typeface="+mj-lt"/>
              <a:buAutoNum type="arabicPeriod"/>
            </a:pPr>
            <a:r>
              <a:rPr lang="it-IT" sz="2400" dirty="0" smtClean="0"/>
              <a:t>Lógica de Imaginación</a:t>
            </a:r>
          </a:p>
          <a:p>
            <a:pPr lvl="1">
              <a:buFont typeface="Wingdings" pitchFamily="2" charset="2"/>
              <a:buChar char="v"/>
            </a:pPr>
            <a:endParaRPr lang="it-IT" dirty="0" smtClean="0"/>
          </a:p>
          <a:p>
            <a:pPr>
              <a:buFont typeface="Wingdings" pitchFamily="2" charset="2"/>
              <a:buChar char="v"/>
            </a:pPr>
            <a:r>
              <a:rPr lang="it-IT" dirty="0" smtClean="0"/>
              <a:t>Existen dos modelos en la Ciencia de la Psicologia:</a:t>
            </a:r>
          </a:p>
          <a:p>
            <a:pPr>
              <a:buFont typeface="Wingdings" pitchFamily="2" charset="2"/>
              <a:buChar char="v"/>
            </a:pPr>
            <a:endParaRPr lang="it-IT" dirty="0" smtClean="0"/>
          </a:p>
          <a:p>
            <a:pPr marL="1524000" lvl="1" indent="-536575">
              <a:buFont typeface="+mj-lt"/>
              <a:buAutoNum type="alphaLcParenR"/>
            </a:pPr>
            <a:r>
              <a:rPr lang="it-IT" sz="2400" dirty="0" smtClean="0"/>
              <a:t>Cultural – </a:t>
            </a:r>
            <a:r>
              <a:rPr lang="it-IT" sz="2400" dirty="0" err="1" smtClean="0"/>
              <a:t>Imaginaciòn</a:t>
            </a:r>
            <a:r>
              <a:rPr lang="it-IT" sz="2400" dirty="0" smtClean="0"/>
              <a:t> (</a:t>
            </a:r>
            <a:r>
              <a:rPr lang="it-IT" sz="2400" dirty="0" err="1" smtClean="0"/>
              <a:t>simbòlico</a:t>
            </a:r>
            <a:r>
              <a:rPr lang="it-IT" sz="2400" dirty="0" smtClean="0"/>
              <a:t>)</a:t>
            </a:r>
          </a:p>
          <a:p>
            <a:pPr marL="1524000" lvl="1" indent="-536575">
              <a:buFont typeface="+mj-lt"/>
              <a:buAutoNum type="alphaLcParenR"/>
            </a:pPr>
            <a:r>
              <a:rPr lang="it-IT" sz="2400" dirty="0" err="1" smtClean="0"/>
              <a:t>Conocimiento–</a:t>
            </a:r>
            <a:r>
              <a:rPr lang="it-IT" sz="2400" dirty="0" smtClean="0"/>
              <a:t> </a:t>
            </a:r>
            <a:r>
              <a:rPr lang="it-IT" sz="2400" dirty="0" err="1" smtClean="0"/>
              <a:t>Ciencia</a:t>
            </a:r>
            <a:endParaRPr lang="it-IT" sz="2400" dirty="0" smtClean="0"/>
          </a:p>
          <a:p>
            <a:pPr lvl="1">
              <a:buFont typeface="Wingdings" pitchFamily="2" charset="2"/>
              <a:buChar char="v"/>
            </a:pPr>
            <a:endParaRPr lang="it-IT" dirty="0"/>
          </a:p>
          <a:p>
            <a:pPr lvl="1">
              <a:buFont typeface="Wingdings" pitchFamily="2" charset="2"/>
              <a:buChar char="v"/>
            </a:pPr>
            <a:endParaRPr lang="it-IT" dirty="0" smtClean="0"/>
          </a:p>
        </p:txBody>
      </p:sp>
      <p:sp>
        <p:nvSpPr>
          <p:cNvPr id="4"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lstStyle/>
          <a:p>
            <a:pPr algn="ctr"/>
            <a:r>
              <a:rPr lang="es-MX" sz="1200" dirty="0">
                <a:latin typeface="Arial Rounded MT Bold" charset="0"/>
              </a:rPr>
              <a:t>UNIVERSIDAD DE MONTERREY </a:t>
            </a:r>
            <a:r>
              <a:rPr lang="en-US" sz="1200" dirty="0">
                <a:latin typeface="Arial Rounded MT Bold" charset="0"/>
              </a:rPr>
              <a:t>–</a:t>
            </a:r>
            <a:r>
              <a:rPr lang="es-MX" sz="1200" dirty="0">
                <a:latin typeface="Arial Rounded MT Bold" charset="0"/>
              </a:rPr>
              <a:t> ISPEF </a:t>
            </a:r>
            <a:r>
              <a:rPr lang="en-US" sz="1200" dirty="0">
                <a:latin typeface="Arial Rounded MT Bold" charset="0"/>
              </a:rPr>
              <a:t>–</a:t>
            </a:r>
            <a:r>
              <a:rPr lang="es-MX" sz="1200" dirty="0">
                <a:latin typeface="Arial Rounded MT Bold" charset="0"/>
              </a:rPr>
              <a:t> UNIVERSIDAD DE FLORENCIA</a:t>
            </a:r>
            <a:endParaRPr lang="en-US" sz="1200" dirty="0">
              <a:latin typeface="Arial Rounded MT Bold" charset="0"/>
            </a:endParaRPr>
          </a:p>
          <a:p>
            <a:pPr algn="ctr"/>
            <a:r>
              <a:rPr lang="es-MX" sz="1200" dirty="0">
                <a:latin typeface="Arial Rounded MT Bold" charset="0"/>
              </a:rPr>
              <a:t>Problemas de Aprendizaje: Lógica Emocional, Inteligencias Múltiples y Estilos Cognitivos en el Desarrollo Educativo de Aprendizaje</a:t>
            </a:r>
            <a:endParaRPr lang="en-US" sz="1200" dirty="0">
              <a:latin typeface="Arial Rounded MT Bold" charset="0"/>
            </a:endParaRPr>
          </a:p>
        </p:txBody>
      </p:sp>
      <p:sp>
        <p:nvSpPr>
          <p:cNvPr id="6" name="Footer Placeholder 4"/>
          <p:cNvSpPr txBox="1">
            <a:spLocks/>
          </p:cNvSpPr>
          <p:nvPr/>
        </p:nvSpPr>
        <p:spPr>
          <a:xfrm>
            <a:off x="533400" y="6172200"/>
            <a:ext cx="8458200" cy="639763"/>
          </a:xfrm>
          <a:prstGeom prst="rect">
            <a:avLst/>
          </a:prstGeom>
        </p:spPr>
        <p:txBody>
          <a:bodyPr anchor="ctr">
            <a:prstTxWarp prst="textNoShape">
              <a:avLst/>
            </a:prstTxWarp>
          </a:bodyPr>
          <a:lstStyle/>
          <a:p>
            <a:pPr>
              <a:lnSpc>
                <a:spcPts val="1200"/>
              </a:lnSpc>
            </a:pPr>
            <a:r>
              <a:rPr lang="en-US" sz="1000" dirty="0" smtClean="0">
                <a:latin typeface="Arial Rounded MT Bold" charset="0"/>
              </a:rPr>
              <a:t>Edith </a:t>
            </a:r>
            <a:r>
              <a:rPr lang="en-US" sz="1000" dirty="0">
                <a:latin typeface="Arial Rounded MT Bold" charset="0"/>
              </a:rPr>
              <a:t>Garza Villarreal 130677                                                              </a:t>
            </a:r>
            <a:r>
              <a:rPr lang="en-US" sz="1000" dirty="0" smtClean="0">
                <a:latin typeface="Arial Rounded MT Bold" charset="0"/>
              </a:rPr>
              <a:t>                                                                                               </a:t>
            </a:r>
            <a:r>
              <a:rPr lang="en-US" sz="1000" dirty="0">
                <a:latin typeface="Arial Rounded MT Bold" charset="0"/>
              </a:rPr>
              <a:t>Prof. </a:t>
            </a:r>
            <a:r>
              <a:rPr lang="en-US" sz="1000" dirty="0" err="1">
                <a:latin typeface="Arial Rounded MT Bold" charset="0"/>
              </a:rPr>
              <a:t>Fausto</a:t>
            </a:r>
            <a:r>
              <a:rPr lang="en-US" sz="1000" dirty="0">
                <a:latin typeface="Arial Rounded MT Bold" charset="0"/>
              </a:rPr>
              <a:t> </a:t>
            </a:r>
            <a:r>
              <a:rPr lang="en-US" sz="1000" dirty="0" err="1">
                <a:latin typeface="Arial Rounded MT Bold" charset="0"/>
              </a:rPr>
              <a:t>Presutti</a:t>
            </a:r>
            <a:r>
              <a:rPr lang="en-US" sz="1000" dirty="0">
                <a:latin typeface="Arial Rounded MT Bold" charset="0"/>
              </a:rPr>
              <a:t> </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658816" y="609600"/>
            <a:ext cx="5256584" cy="838200"/>
          </a:xfrm>
        </p:spPr>
        <p:txBody>
          <a:bodyPr/>
          <a:lstStyle/>
          <a:p>
            <a:r>
              <a:rPr lang="it-IT" dirty="0" smtClean="0"/>
              <a:t>ÍNDICE</a:t>
            </a:r>
            <a:endParaRPr lang="it-IT" dirty="0"/>
          </a:p>
        </p:txBody>
      </p:sp>
      <p:sp>
        <p:nvSpPr>
          <p:cNvPr id="3" name="Segnaposto contenuto 2"/>
          <p:cNvSpPr>
            <a:spLocks noGrp="1"/>
          </p:cNvSpPr>
          <p:nvPr>
            <p:ph idx="1"/>
          </p:nvPr>
        </p:nvSpPr>
        <p:spPr>
          <a:xfrm>
            <a:off x="971600" y="1340768"/>
            <a:ext cx="8420472" cy="4495800"/>
          </a:xfrm>
        </p:spPr>
        <p:txBody>
          <a:bodyPr>
            <a:normAutofit lnSpcReduction="10000"/>
          </a:bodyPr>
          <a:lstStyle/>
          <a:p>
            <a:pPr>
              <a:buFont typeface="Wingdings" pitchFamily="2" charset="2"/>
              <a:buChar char="v"/>
            </a:pPr>
            <a:r>
              <a:rPr lang="it-IT" sz="2800" dirty="0" err="1" smtClean="0"/>
              <a:t>Introducción</a:t>
            </a:r>
            <a:endParaRPr lang="it-IT" sz="2800" dirty="0" smtClean="0"/>
          </a:p>
          <a:p>
            <a:pPr>
              <a:buFont typeface="Wingdings" pitchFamily="2" charset="2"/>
              <a:buChar char="v"/>
            </a:pPr>
            <a:endParaRPr lang="it-IT" sz="2800" dirty="0" smtClean="0"/>
          </a:p>
          <a:p>
            <a:pPr>
              <a:buFont typeface="Wingdings" pitchFamily="2" charset="2"/>
              <a:buChar char="v"/>
            </a:pPr>
            <a:r>
              <a:rPr lang="it-IT" sz="2800" dirty="0" err="1" smtClean="0"/>
              <a:t>Especificaciones</a:t>
            </a:r>
            <a:endParaRPr lang="it-IT" sz="2800" dirty="0" smtClean="0"/>
          </a:p>
          <a:p>
            <a:pPr>
              <a:buNone/>
            </a:pPr>
            <a:endParaRPr lang="it-IT" sz="2800" dirty="0" smtClean="0"/>
          </a:p>
          <a:p>
            <a:pPr>
              <a:buFont typeface="Wingdings" pitchFamily="2" charset="2"/>
              <a:buChar char="v"/>
            </a:pPr>
            <a:r>
              <a:rPr lang="it-IT" sz="2800" dirty="0" smtClean="0"/>
              <a:t>La Casa</a:t>
            </a:r>
          </a:p>
          <a:p>
            <a:pPr>
              <a:buNone/>
            </a:pPr>
            <a:endParaRPr lang="it-IT" sz="2800" dirty="0" smtClean="0"/>
          </a:p>
          <a:p>
            <a:pPr>
              <a:buFont typeface="Wingdings" pitchFamily="2" charset="2"/>
              <a:buChar char="v"/>
            </a:pPr>
            <a:r>
              <a:rPr lang="it-IT" sz="2800" dirty="0" err="1" smtClean="0"/>
              <a:t>El</a:t>
            </a:r>
            <a:r>
              <a:rPr lang="it-IT" sz="2800" dirty="0" smtClean="0"/>
              <a:t> </a:t>
            </a:r>
            <a:r>
              <a:rPr lang="it-IT" sz="2800" dirty="0" err="1" smtClean="0"/>
              <a:t>Árbol</a:t>
            </a:r>
            <a:endParaRPr lang="it-IT" sz="2800" dirty="0" smtClean="0"/>
          </a:p>
          <a:p>
            <a:pPr>
              <a:buNone/>
            </a:pPr>
            <a:endParaRPr lang="it-IT" sz="2800" dirty="0" smtClean="0"/>
          </a:p>
          <a:p>
            <a:pPr>
              <a:buFont typeface="Wingdings" pitchFamily="2" charset="2"/>
              <a:buChar char="v"/>
            </a:pPr>
            <a:r>
              <a:rPr lang="it-IT" sz="2800" dirty="0" smtClean="0"/>
              <a:t>Figura </a:t>
            </a:r>
            <a:r>
              <a:rPr lang="it-IT" sz="2800" dirty="0" err="1" smtClean="0"/>
              <a:t>Humana</a:t>
            </a:r>
            <a:r>
              <a:rPr lang="it-IT" sz="2800" dirty="0" smtClean="0"/>
              <a:t> en </a:t>
            </a:r>
            <a:r>
              <a:rPr lang="it-IT" sz="2800" dirty="0" err="1" smtClean="0"/>
              <a:t>Lluvia</a:t>
            </a:r>
            <a:endParaRPr lang="it-IT" sz="2800" dirty="0" smtClean="0"/>
          </a:p>
          <a:p>
            <a:pPr>
              <a:buFont typeface="Wingdings" pitchFamily="2" charset="2"/>
              <a:buChar char="v"/>
            </a:pPr>
            <a:endParaRPr lang="it-IT" sz="2400" dirty="0" smtClean="0"/>
          </a:p>
          <a:p>
            <a:pPr lvl="1">
              <a:buFont typeface="Wingdings" pitchFamily="2" charset="2"/>
              <a:buChar char="v"/>
            </a:pPr>
            <a:endParaRPr lang="it-IT" dirty="0" smtClean="0"/>
          </a:p>
        </p:txBody>
      </p:sp>
      <p:sp>
        <p:nvSpPr>
          <p:cNvPr id="4"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lstStyle/>
          <a:p>
            <a:pPr algn="ctr"/>
            <a:r>
              <a:rPr lang="es-MX" sz="1200" dirty="0">
                <a:latin typeface="Arial Rounded MT Bold" charset="0"/>
              </a:rPr>
              <a:t>UNIVERSIDAD DE MONTERREY </a:t>
            </a:r>
            <a:r>
              <a:rPr lang="en-US" sz="1200" dirty="0">
                <a:latin typeface="Arial Rounded MT Bold" charset="0"/>
              </a:rPr>
              <a:t>–</a:t>
            </a:r>
            <a:r>
              <a:rPr lang="es-MX" sz="1200" dirty="0">
                <a:latin typeface="Arial Rounded MT Bold" charset="0"/>
              </a:rPr>
              <a:t> ISPEF </a:t>
            </a:r>
            <a:r>
              <a:rPr lang="en-US" sz="1200" dirty="0">
                <a:latin typeface="Arial Rounded MT Bold" charset="0"/>
              </a:rPr>
              <a:t>–</a:t>
            </a:r>
            <a:r>
              <a:rPr lang="es-MX" sz="1200" dirty="0">
                <a:latin typeface="Arial Rounded MT Bold" charset="0"/>
              </a:rPr>
              <a:t> UNIVERSIDAD DE FLORENCIA</a:t>
            </a:r>
            <a:endParaRPr lang="en-US" sz="1200" dirty="0">
              <a:latin typeface="Arial Rounded MT Bold" charset="0"/>
            </a:endParaRPr>
          </a:p>
          <a:p>
            <a:pPr algn="ctr"/>
            <a:r>
              <a:rPr lang="es-MX" sz="1200" dirty="0">
                <a:latin typeface="Arial Rounded MT Bold" charset="0"/>
              </a:rPr>
              <a:t>Problemas de Aprendizaje: Lógica Emocional, Inteligencias Múltiples y Estilos Cognitivos en el Desarrollo Educativo de Aprendizaje</a:t>
            </a:r>
            <a:endParaRPr lang="en-US" sz="1200" dirty="0">
              <a:latin typeface="Arial Rounded MT Bold" charset="0"/>
            </a:endParaRPr>
          </a:p>
        </p:txBody>
      </p:sp>
      <p:sp>
        <p:nvSpPr>
          <p:cNvPr id="6" name="Footer Placeholder 4"/>
          <p:cNvSpPr txBox="1">
            <a:spLocks/>
          </p:cNvSpPr>
          <p:nvPr/>
        </p:nvSpPr>
        <p:spPr>
          <a:xfrm>
            <a:off x="533400" y="6172200"/>
            <a:ext cx="8458200" cy="639763"/>
          </a:xfrm>
          <a:prstGeom prst="rect">
            <a:avLst/>
          </a:prstGeom>
        </p:spPr>
        <p:txBody>
          <a:bodyPr anchor="ctr">
            <a:prstTxWarp prst="textNoShape">
              <a:avLst/>
            </a:prstTxWarp>
          </a:bodyPr>
          <a:lstStyle/>
          <a:p>
            <a:pPr>
              <a:lnSpc>
                <a:spcPts val="1200"/>
              </a:lnSpc>
            </a:pPr>
            <a:r>
              <a:rPr lang="en-US" sz="1000" dirty="0" smtClean="0">
                <a:latin typeface="Arial Rounded MT Bold" charset="0"/>
              </a:rPr>
              <a:t>Edith </a:t>
            </a:r>
            <a:r>
              <a:rPr lang="en-US" sz="1000" dirty="0">
                <a:latin typeface="Arial Rounded MT Bold" charset="0"/>
              </a:rPr>
              <a:t>Garza Villarreal 130677                                                              </a:t>
            </a:r>
            <a:r>
              <a:rPr lang="en-US" sz="1000" dirty="0" smtClean="0">
                <a:latin typeface="Arial Rounded MT Bold" charset="0"/>
              </a:rPr>
              <a:t>                                                                                               </a:t>
            </a:r>
            <a:r>
              <a:rPr lang="en-US" sz="1000" dirty="0">
                <a:latin typeface="Arial Rounded MT Bold" charset="0"/>
              </a:rPr>
              <a:t>Prof. </a:t>
            </a:r>
            <a:r>
              <a:rPr lang="en-US" sz="1000" dirty="0" err="1">
                <a:latin typeface="Arial Rounded MT Bold" charset="0"/>
              </a:rPr>
              <a:t>Fausto</a:t>
            </a:r>
            <a:r>
              <a:rPr lang="en-US" sz="1000" dirty="0">
                <a:latin typeface="Arial Rounded MT Bold" charset="0"/>
              </a:rPr>
              <a:t> </a:t>
            </a:r>
            <a:r>
              <a:rPr lang="en-US" sz="1000" dirty="0" err="1">
                <a:latin typeface="Arial Rounded MT Bold" charset="0"/>
              </a:rPr>
              <a:t>Presutti</a:t>
            </a:r>
            <a:r>
              <a:rPr lang="en-US" sz="1000" dirty="0">
                <a:latin typeface="Arial Rounded MT Bold" charset="0"/>
              </a:rPr>
              <a:t>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714612" y="642918"/>
            <a:ext cx="5927576" cy="838200"/>
          </a:xfrm>
        </p:spPr>
        <p:txBody>
          <a:bodyPr/>
          <a:lstStyle/>
          <a:p>
            <a:r>
              <a:rPr lang="it-IT" dirty="0" smtClean="0"/>
              <a:t>ESPECIFICACIONES</a:t>
            </a:r>
            <a:endParaRPr lang="it-IT" dirty="0"/>
          </a:p>
        </p:txBody>
      </p:sp>
      <p:sp>
        <p:nvSpPr>
          <p:cNvPr id="3" name="Segnaposto contenuto 2"/>
          <p:cNvSpPr>
            <a:spLocks noGrp="1"/>
          </p:cNvSpPr>
          <p:nvPr>
            <p:ph idx="1"/>
          </p:nvPr>
        </p:nvSpPr>
        <p:spPr/>
        <p:txBody>
          <a:bodyPr>
            <a:normAutofit fontScale="92500" lnSpcReduction="20000"/>
          </a:bodyPr>
          <a:lstStyle/>
          <a:p>
            <a:pPr marL="514350" indent="-514350"/>
            <a:r>
              <a:rPr lang="it-IT" dirty="0" smtClean="0"/>
              <a:t>Los tests se basan en la Teoria de Freud: </a:t>
            </a:r>
            <a:r>
              <a:rPr lang="it-IT" u="sng" dirty="0" smtClean="0"/>
              <a:t>Ello, Yo y Superyo</a:t>
            </a:r>
          </a:p>
          <a:p>
            <a:pPr marL="514350" indent="-514350">
              <a:buNone/>
            </a:pPr>
            <a:endParaRPr lang="it-IT" u="sng" dirty="0" smtClean="0"/>
          </a:p>
          <a:p>
            <a:pPr marL="1349375" lvl="1" indent="-87313"/>
            <a:r>
              <a:rPr lang="it-IT" sz="2400" dirty="0" smtClean="0"/>
              <a:t>Se sabe que todos tenemos una </a:t>
            </a:r>
          </a:p>
          <a:p>
            <a:pPr marL="1349375" lvl="1" indent="-87313">
              <a:buNone/>
            </a:pPr>
            <a:r>
              <a:rPr lang="it-IT" sz="2400" dirty="0" smtClean="0"/>
              <a:t>  personalidad interior distinta al exterior</a:t>
            </a:r>
            <a:endParaRPr lang="it-IT" sz="2400" dirty="0"/>
          </a:p>
          <a:p>
            <a:pPr marL="914400" lvl="1" indent="-514350"/>
            <a:endParaRPr lang="it-IT" dirty="0" smtClean="0"/>
          </a:p>
          <a:p>
            <a:pPr marL="514350" indent="-514350"/>
            <a:r>
              <a:rPr lang="it-IT" dirty="0" smtClean="0"/>
              <a:t>Incluye:</a:t>
            </a:r>
          </a:p>
          <a:p>
            <a:pPr marL="514350" indent="-514350">
              <a:buNone/>
            </a:pPr>
            <a:endParaRPr lang="it-IT" dirty="0"/>
          </a:p>
          <a:p>
            <a:pPr marL="1436688" indent="-174625">
              <a:buAutoNum type="arabicPeriod"/>
            </a:pPr>
            <a:r>
              <a:rPr lang="it-IT" sz="2600" dirty="0" smtClean="0"/>
              <a:t>LA CASA</a:t>
            </a:r>
          </a:p>
          <a:p>
            <a:pPr marL="1436688" indent="-174625">
              <a:buAutoNum type="arabicPeriod"/>
            </a:pPr>
            <a:r>
              <a:rPr lang="it-IT" sz="2600" dirty="0" smtClean="0"/>
              <a:t>EL ARBOL</a:t>
            </a:r>
          </a:p>
          <a:p>
            <a:pPr marL="1436688" indent="-174625">
              <a:buAutoNum type="arabicPeriod"/>
            </a:pPr>
            <a:r>
              <a:rPr lang="it-IT" sz="2600" dirty="0" smtClean="0"/>
              <a:t>LA FUIGURA HUMANA EN LLUVIA</a:t>
            </a:r>
          </a:p>
          <a:p>
            <a:pPr marL="1436688" indent="-174625">
              <a:buNone/>
            </a:pPr>
            <a:endParaRPr lang="it-IT" sz="2600" dirty="0" smtClean="0"/>
          </a:p>
          <a:p>
            <a:pPr marL="514350" indent="-514350">
              <a:buNone/>
            </a:pPr>
            <a:endParaRPr lang="it-IT" dirty="0"/>
          </a:p>
          <a:p>
            <a:pPr marL="514350" indent="-514350">
              <a:buNone/>
            </a:pPr>
            <a:endParaRPr lang="it-IT" dirty="0" smtClean="0"/>
          </a:p>
        </p:txBody>
      </p:sp>
      <p:sp>
        <p:nvSpPr>
          <p:cNvPr id="4"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lstStyle/>
          <a:p>
            <a:pPr algn="ctr"/>
            <a:r>
              <a:rPr lang="es-MX" sz="1200" dirty="0">
                <a:latin typeface="Arial Rounded MT Bold" charset="0"/>
              </a:rPr>
              <a:t>UNIVERSIDAD DE MONTERREY </a:t>
            </a:r>
            <a:r>
              <a:rPr lang="en-US" sz="1200" dirty="0">
                <a:latin typeface="Arial Rounded MT Bold" charset="0"/>
              </a:rPr>
              <a:t>–</a:t>
            </a:r>
            <a:r>
              <a:rPr lang="es-MX" sz="1200" dirty="0">
                <a:latin typeface="Arial Rounded MT Bold" charset="0"/>
              </a:rPr>
              <a:t> ISPEF </a:t>
            </a:r>
            <a:r>
              <a:rPr lang="en-US" sz="1200" dirty="0">
                <a:latin typeface="Arial Rounded MT Bold" charset="0"/>
              </a:rPr>
              <a:t>–</a:t>
            </a:r>
            <a:r>
              <a:rPr lang="es-MX" sz="1200" dirty="0">
                <a:latin typeface="Arial Rounded MT Bold" charset="0"/>
              </a:rPr>
              <a:t> UNIVERSIDAD DE FLORENCIA</a:t>
            </a:r>
            <a:endParaRPr lang="en-US" sz="1200" dirty="0">
              <a:latin typeface="Arial Rounded MT Bold" charset="0"/>
            </a:endParaRPr>
          </a:p>
          <a:p>
            <a:pPr algn="ctr"/>
            <a:r>
              <a:rPr lang="es-MX" sz="1200" dirty="0">
                <a:latin typeface="Arial Rounded MT Bold" charset="0"/>
              </a:rPr>
              <a:t>Problemas de Aprendizaje: Lógica Emocional, Inteligencias Múltiples y Estilos Cognitivos en el Desarrollo Educativo de Aprendizaje</a:t>
            </a:r>
            <a:endParaRPr lang="en-US" sz="1200" dirty="0">
              <a:latin typeface="Arial Rounded MT Bold" charset="0"/>
            </a:endParaRPr>
          </a:p>
        </p:txBody>
      </p:sp>
      <p:sp>
        <p:nvSpPr>
          <p:cNvPr id="6" name="Footer Placeholder 4"/>
          <p:cNvSpPr txBox="1">
            <a:spLocks/>
          </p:cNvSpPr>
          <p:nvPr/>
        </p:nvSpPr>
        <p:spPr>
          <a:xfrm>
            <a:off x="533400" y="6172200"/>
            <a:ext cx="8458200" cy="639763"/>
          </a:xfrm>
          <a:prstGeom prst="rect">
            <a:avLst/>
          </a:prstGeom>
        </p:spPr>
        <p:txBody>
          <a:bodyPr anchor="ctr">
            <a:prstTxWarp prst="textNoShape">
              <a:avLst/>
            </a:prstTxWarp>
          </a:bodyPr>
          <a:lstStyle/>
          <a:p>
            <a:pPr>
              <a:lnSpc>
                <a:spcPts val="1200"/>
              </a:lnSpc>
            </a:pPr>
            <a:r>
              <a:rPr lang="en-US" sz="1000" dirty="0" smtClean="0">
                <a:latin typeface="Arial Rounded MT Bold" charset="0"/>
              </a:rPr>
              <a:t>Edith </a:t>
            </a:r>
            <a:r>
              <a:rPr lang="en-US" sz="1000" dirty="0">
                <a:latin typeface="Arial Rounded MT Bold" charset="0"/>
              </a:rPr>
              <a:t>Garza Villarreal 130677                                                              </a:t>
            </a:r>
            <a:r>
              <a:rPr lang="en-US" sz="1000" dirty="0" smtClean="0">
                <a:latin typeface="Arial Rounded MT Bold" charset="0"/>
              </a:rPr>
              <a:t>                                                                                               </a:t>
            </a:r>
            <a:r>
              <a:rPr lang="en-US" sz="1000" dirty="0">
                <a:latin typeface="Arial Rounded MT Bold" charset="0"/>
              </a:rPr>
              <a:t>Prof. </a:t>
            </a:r>
            <a:r>
              <a:rPr lang="en-US" sz="1000" dirty="0" err="1">
                <a:latin typeface="Arial Rounded MT Bold" charset="0"/>
              </a:rPr>
              <a:t>Fausto</a:t>
            </a:r>
            <a:r>
              <a:rPr lang="en-US" sz="1000" dirty="0">
                <a:latin typeface="Arial Rounded MT Bold" charset="0"/>
              </a:rPr>
              <a:t> </a:t>
            </a:r>
            <a:r>
              <a:rPr lang="en-US" sz="1000" dirty="0" err="1">
                <a:latin typeface="Arial Rounded MT Bold" charset="0"/>
              </a:rPr>
              <a:t>Presutti</a:t>
            </a:r>
            <a:r>
              <a:rPr lang="en-US" sz="1000" dirty="0">
                <a:latin typeface="Arial Rounded MT Bold" charset="0"/>
              </a:rPr>
              <a:t>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5143504" y="428604"/>
            <a:ext cx="3008313" cy="814412"/>
          </a:xfrm>
        </p:spPr>
        <p:txBody>
          <a:bodyPr>
            <a:normAutofit/>
          </a:bodyPr>
          <a:lstStyle/>
          <a:p>
            <a:r>
              <a:rPr lang="it-IT" sz="4800" dirty="0" smtClean="0">
                <a:solidFill>
                  <a:srgbClr val="231742"/>
                </a:solidFill>
              </a:rPr>
              <a:t>LA CASA</a:t>
            </a:r>
            <a:endParaRPr lang="it-IT" sz="4800" dirty="0">
              <a:solidFill>
                <a:srgbClr val="231742"/>
              </a:solidFill>
            </a:endParaRPr>
          </a:p>
        </p:txBody>
      </p:sp>
      <p:sp>
        <p:nvSpPr>
          <p:cNvPr id="4" name="3 Marcador de texto"/>
          <p:cNvSpPr>
            <a:spLocks noGrp="1"/>
          </p:cNvSpPr>
          <p:nvPr>
            <p:ph type="body" idx="2"/>
          </p:nvPr>
        </p:nvSpPr>
        <p:spPr>
          <a:xfrm>
            <a:off x="323528" y="-228600"/>
            <a:ext cx="4176464" cy="6264696"/>
          </a:xfrm>
        </p:spPr>
        <p:txBody>
          <a:bodyPr/>
          <a:lstStyle/>
          <a:p>
            <a:pPr>
              <a:buFont typeface="Wingdings" pitchFamily="2" charset="2"/>
              <a:buChar char="v"/>
            </a:pPr>
            <a:endParaRPr lang="it-IT" sz="2000" dirty="0" smtClean="0"/>
          </a:p>
          <a:p>
            <a:pPr>
              <a:buFont typeface="Wingdings" pitchFamily="2" charset="2"/>
              <a:buChar char="v"/>
            </a:pPr>
            <a:endParaRPr lang="it-IT" sz="2000" dirty="0" smtClean="0"/>
          </a:p>
          <a:p>
            <a:pPr>
              <a:buFont typeface="Wingdings" pitchFamily="2" charset="2"/>
              <a:buChar char="v"/>
            </a:pPr>
            <a:r>
              <a:rPr lang="it-IT" sz="2000" dirty="0" smtClean="0"/>
              <a:t>Símbolo de la Familia</a:t>
            </a:r>
          </a:p>
          <a:p>
            <a:pPr>
              <a:buFont typeface="Wingdings" pitchFamily="2" charset="2"/>
              <a:buChar char="v"/>
            </a:pPr>
            <a:endParaRPr lang="it-IT" sz="2000" dirty="0" smtClean="0"/>
          </a:p>
          <a:p>
            <a:pPr>
              <a:buFont typeface="Wingdings" pitchFamily="2" charset="2"/>
              <a:buChar char="v"/>
            </a:pPr>
            <a:r>
              <a:rPr lang="it-IT" sz="2000" dirty="0" smtClean="0"/>
              <a:t>Lógica de Conocimiento: No se puede interpretar</a:t>
            </a:r>
          </a:p>
          <a:p>
            <a:pPr>
              <a:buFont typeface="Wingdings" pitchFamily="2" charset="2"/>
              <a:buChar char="v"/>
            </a:pPr>
            <a:endParaRPr lang="it-IT" sz="2000" dirty="0" smtClean="0"/>
          </a:p>
          <a:p>
            <a:pPr>
              <a:buFont typeface="Wingdings" pitchFamily="2" charset="2"/>
              <a:buChar char="v"/>
            </a:pPr>
            <a:r>
              <a:rPr lang="it-IT" sz="2000" dirty="0" smtClean="0"/>
              <a:t>Lógica Imaginativa / Simbólica: yo social y la familia</a:t>
            </a:r>
          </a:p>
          <a:p>
            <a:pPr>
              <a:buFont typeface="Wingdings" pitchFamily="2" charset="2"/>
              <a:buChar char="v"/>
            </a:pPr>
            <a:endParaRPr lang="it-IT" sz="2000" dirty="0" smtClean="0"/>
          </a:p>
          <a:p>
            <a:pPr>
              <a:buFont typeface="Wingdings" pitchFamily="2" charset="2"/>
              <a:buChar char="v"/>
            </a:pPr>
            <a:r>
              <a:rPr lang="it-IT" sz="2000" dirty="0" err="1" smtClean="0"/>
              <a:t>Ejemplos</a:t>
            </a:r>
            <a:r>
              <a:rPr lang="it-IT" sz="2000" dirty="0" smtClean="0"/>
              <a:t>:</a:t>
            </a:r>
            <a:endParaRPr lang="it-IT" sz="1800" dirty="0" smtClean="0"/>
          </a:p>
          <a:p>
            <a:pPr marL="536575" lvl="1" indent="-274638">
              <a:buFont typeface="+mj-lt"/>
              <a:buAutoNum type="arabicPeriod"/>
            </a:pPr>
            <a:r>
              <a:rPr lang="it-IT" sz="1800" dirty="0" smtClean="0"/>
              <a:t>Arbol: represtenta protecciòn</a:t>
            </a:r>
          </a:p>
          <a:p>
            <a:pPr marL="536575" lvl="1" indent="-274638">
              <a:buFont typeface="+mj-lt"/>
              <a:buAutoNum type="arabicPeriod"/>
            </a:pPr>
            <a:r>
              <a:rPr lang="it-IT" sz="1800" dirty="0" smtClean="0"/>
              <a:t>Tejido en el techo: fantasia</a:t>
            </a:r>
          </a:p>
          <a:p>
            <a:pPr marL="536575" lvl="1" indent="-274638">
              <a:buFont typeface="+mj-lt"/>
              <a:buAutoNum type="arabicPeriod"/>
            </a:pPr>
            <a:r>
              <a:rPr lang="it-IT" sz="1800" dirty="0" smtClean="0"/>
              <a:t>Flores: afecto (dentro o fuera)</a:t>
            </a:r>
          </a:p>
          <a:p>
            <a:pPr marL="536575" lvl="1" indent="-274638">
              <a:buFont typeface="+mj-lt"/>
              <a:buAutoNum type="arabicPeriod"/>
            </a:pPr>
            <a:r>
              <a:rPr lang="it-IT" sz="1800" dirty="0" smtClean="0"/>
              <a:t>Sol: felicidad</a:t>
            </a:r>
          </a:p>
          <a:p>
            <a:pPr marL="536575" lvl="1" indent="-274638">
              <a:buFont typeface="+mj-lt"/>
              <a:buAutoNum type="arabicPeriod"/>
            </a:pPr>
            <a:r>
              <a:rPr lang="it-IT" sz="1800" dirty="0" smtClean="0"/>
              <a:t>Pajaros: libertad</a:t>
            </a:r>
          </a:p>
          <a:p>
            <a:pPr marL="536575" lvl="1" indent="-274638">
              <a:buFont typeface="+mj-lt"/>
              <a:buAutoNum type="arabicPeriod"/>
            </a:pPr>
            <a:r>
              <a:rPr lang="it-IT" sz="1800" dirty="0" smtClean="0"/>
              <a:t>Balcon</a:t>
            </a:r>
          </a:p>
          <a:p>
            <a:pPr marL="536575" lvl="1" indent="-274638">
              <a:buFont typeface="+mj-lt"/>
              <a:buAutoNum type="arabicPeriod"/>
            </a:pPr>
            <a:r>
              <a:rPr lang="it-IT" sz="1800" dirty="0" smtClean="0"/>
              <a:t>Juegos (ej. Columpio)</a:t>
            </a:r>
          </a:p>
          <a:p>
            <a:endParaRPr lang="es-ES" dirty="0"/>
          </a:p>
        </p:txBody>
      </p:sp>
      <p:pic>
        <p:nvPicPr>
          <p:cNvPr id="1026" name="Picture 2"/>
          <p:cNvPicPr>
            <a:picLocks noGrp="1" noChangeAspect="1" noChangeArrowheads="1"/>
          </p:cNvPicPr>
          <p:nvPr>
            <p:ph sz="half" idx="1"/>
          </p:nvPr>
        </p:nvPicPr>
        <p:blipFill>
          <a:blip r:embed="rId2" cstate="print"/>
          <a:srcRect/>
          <a:stretch>
            <a:fillRect/>
          </a:stretch>
        </p:blipFill>
        <p:spPr bwMode="auto">
          <a:xfrm>
            <a:off x="4355976" y="1268760"/>
            <a:ext cx="4505638" cy="2441302"/>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427984" y="4005064"/>
            <a:ext cx="1800200" cy="2469505"/>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6372200" y="4149080"/>
            <a:ext cx="2337048" cy="2337048"/>
          </a:xfrm>
          <a:prstGeom prst="rect">
            <a:avLst/>
          </a:prstGeom>
          <a:noFill/>
          <a:ln w="9525">
            <a:noFill/>
            <a:miter lim="800000"/>
            <a:headEnd/>
            <a:tailEnd/>
          </a:ln>
        </p:spPr>
      </p:pic>
      <p:sp>
        <p:nvSpPr>
          <p:cNvPr id="8"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lstStyle/>
          <a:p>
            <a:pPr algn="ctr"/>
            <a:r>
              <a:rPr lang="es-MX" sz="1200" dirty="0">
                <a:latin typeface="Arial Rounded MT Bold" charset="0"/>
              </a:rPr>
              <a:t>UNIVERSIDAD DE MONTERREY </a:t>
            </a:r>
            <a:r>
              <a:rPr lang="en-US" sz="1200" dirty="0">
                <a:latin typeface="Arial Rounded MT Bold" charset="0"/>
              </a:rPr>
              <a:t>–</a:t>
            </a:r>
            <a:r>
              <a:rPr lang="es-MX" sz="1200" dirty="0">
                <a:latin typeface="Arial Rounded MT Bold" charset="0"/>
              </a:rPr>
              <a:t> ISPEF </a:t>
            </a:r>
            <a:r>
              <a:rPr lang="en-US" sz="1200" dirty="0">
                <a:latin typeface="Arial Rounded MT Bold" charset="0"/>
              </a:rPr>
              <a:t>–</a:t>
            </a:r>
            <a:r>
              <a:rPr lang="es-MX" sz="1200" dirty="0">
                <a:latin typeface="Arial Rounded MT Bold" charset="0"/>
              </a:rPr>
              <a:t> UNIVERSIDAD DE FLORENCIA</a:t>
            </a:r>
            <a:endParaRPr lang="en-US" sz="1200" dirty="0">
              <a:latin typeface="Arial Rounded MT Bold" charset="0"/>
            </a:endParaRPr>
          </a:p>
          <a:p>
            <a:pPr algn="ctr"/>
            <a:r>
              <a:rPr lang="es-MX" sz="1200" dirty="0">
                <a:latin typeface="Arial Rounded MT Bold" charset="0"/>
              </a:rPr>
              <a:t>Problemas de Aprendizaje: Lógica Emocional, Inteligencias Múltiples y Estilos Cognitivos en el Desarrollo Educativo de Aprendizaje</a:t>
            </a:r>
            <a:endParaRPr lang="en-US" sz="1200" dirty="0">
              <a:latin typeface="Arial Rounded MT Bold" charset="0"/>
            </a:endParaRPr>
          </a:p>
        </p:txBody>
      </p:sp>
      <p:sp>
        <p:nvSpPr>
          <p:cNvPr id="10" name="Footer Placeholder 4"/>
          <p:cNvSpPr txBox="1">
            <a:spLocks/>
          </p:cNvSpPr>
          <p:nvPr/>
        </p:nvSpPr>
        <p:spPr>
          <a:xfrm>
            <a:off x="533400" y="6172200"/>
            <a:ext cx="8458200" cy="639763"/>
          </a:xfrm>
          <a:prstGeom prst="rect">
            <a:avLst/>
          </a:prstGeom>
        </p:spPr>
        <p:txBody>
          <a:bodyPr anchor="ctr">
            <a:prstTxWarp prst="textNoShape">
              <a:avLst/>
            </a:prstTxWarp>
          </a:bodyPr>
          <a:lstStyle/>
          <a:p>
            <a:pPr>
              <a:lnSpc>
                <a:spcPts val="1200"/>
              </a:lnSpc>
            </a:pPr>
            <a:r>
              <a:rPr lang="en-US" sz="1000" dirty="0" smtClean="0">
                <a:latin typeface="Arial Rounded MT Bold" charset="0"/>
              </a:rPr>
              <a:t>Edith </a:t>
            </a:r>
            <a:r>
              <a:rPr lang="en-US" sz="1000" dirty="0">
                <a:latin typeface="Arial Rounded MT Bold" charset="0"/>
              </a:rPr>
              <a:t>Garza Villarreal 130677                                                              </a:t>
            </a:r>
            <a:r>
              <a:rPr lang="en-US" sz="1000" dirty="0" smtClean="0">
                <a:latin typeface="Arial Rounded MT Bold" charset="0"/>
              </a:rPr>
              <a:t>                                                                                               </a:t>
            </a:r>
            <a:r>
              <a:rPr lang="en-US" sz="1000" dirty="0">
                <a:latin typeface="Arial Rounded MT Bold" charset="0"/>
              </a:rPr>
              <a:t>Prof. </a:t>
            </a:r>
            <a:r>
              <a:rPr lang="en-US" sz="1000" dirty="0" err="1">
                <a:latin typeface="Arial Rounded MT Bold" charset="0"/>
              </a:rPr>
              <a:t>Fausto</a:t>
            </a:r>
            <a:r>
              <a:rPr lang="en-US" sz="1000" dirty="0">
                <a:latin typeface="Arial Rounded MT Bold" charset="0"/>
              </a:rPr>
              <a:t> </a:t>
            </a:r>
            <a:r>
              <a:rPr lang="en-US" sz="1000" dirty="0" err="1">
                <a:latin typeface="Arial Rounded MT Bold" charset="0"/>
              </a:rPr>
              <a:t>Presutti</a:t>
            </a:r>
            <a:r>
              <a:rPr lang="en-US" sz="1000" dirty="0">
                <a:latin typeface="Arial Rounded MT Bold" charset="0"/>
              </a:rPr>
              <a:t> </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86380" y="928670"/>
            <a:ext cx="3440361" cy="657994"/>
          </a:xfrm>
        </p:spPr>
        <p:txBody>
          <a:bodyPr>
            <a:normAutofit fontScale="90000"/>
          </a:bodyPr>
          <a:lstStyle/>
          <a:p>
            <a:r>
              <a:rPr lang="it-IT" sz="4800" dirty="0" smtClean="0">
                <a:solidFill>
                  <a:srgbClr val="231742"/>
                </a:solidFill>
              </a:rPr>
              <a:t>EL ÁRBOL</a:t>
            </a:r>
            <a:endParaRPr lang="it-IT" sz="4800" dirty="0">
              <a:solidFill>
                <a:srgbClr val="231742"/>
              </a:solidFill>
            </a:endParaRPr>
          </a:p>
        </p:txBody>
      </p:sp>
      <p:sp>
        <p:nvSpPr>
          <p:cNvPr id="4" name="3 Marcador de texto"/>
          <p:cNvSpPr>
            <a:spLocks noGrp="1"/>
          </p:cNvSpPr>
          <p:nvPr>
            <p:ph type="body" idx="2"/>
          </p:nvPr>
        </p:nvSpPr>
        <p:spPr>
          <a:xfrm>
            <a:off x="457200" y="901700"/>
            <a:ext cx="4114800" cy="5422900"/>
          </a:xfrm>
        </p:spPr>
        <p:txBody>
          <a:bodyPr/>
          <a:lstStyle/>
          <a:p>
            <a:pPr>
              <a:buFont typeface="Wingdings" pitchFamily="2" charset="2"/>
              <a:buChar char="v"/>
            </a:pPr>
            <a:r>
              <a:rPr lang="it-IT" sz="2400" dirty="0" smtClean="0"/>
              <a:t>Símbolo: YO REAL</a:t>
            </a:r>
          </a:p>
          <a:p>
            <a:pPr>
              <a:buFont typeface="Wingdings" pitchFamily="2" charset="2"/>
              <a:buChar char="v"/>
            </a:pPr>
            <a:endParaRPr lang="it-IT" sz="2400" dirty="0" smtClean="0"/>
          </a:p>
          <a:p>
            <a:pPr lvl="1"/>
            <a:r>
              <a:rPr lang="it-IT" sz="1800" dirty="0" smtClean="0"/>
              <a:t>El simbolo de la personalidad profunda de la persona</a:t>
            </a:r>
          </a:p>
          <a:p>
            <a:pPr lvl="1">
              <a:buFont typeface="Wingdings" pitchFamily="2" charset="2"/>
              <a:buChar char="v"/>
            </a:pPr>
            <a:endParaRPr lang="it-IT" sz="2000" dirty="0" smtClean="0"/>
          </a:p>
          <a:p>
            <a:pPr>
              <a:buFont typeface="Wingdings" pitchFamily="2" charset="2"/>
              <a:buChar char="v"/>
            </a:pPr>
            <a:r>
              <a:rPr lang="it-IT" sz="2400" dirty="0" smtClean="0"/>
              <a:t>Ejemplos:</a:t>
            </a:r>
          </a:p>
          <a:p>
            <a:pPr>
              <a:buFont typeface="Wingdings" pitchFamily="2" charset="2"/>
              <a:buChar char="v"/>
            </a:pPr>
            <a:endParaRPr lang="it-IT" sz="2000" dirty="0" smtClean="0"/>
          </a:p>
          <a:p>
            <a:pPr marL="800100" lvl="1" indent="-342900">
              <a:buFont typeface="+mj-lt"/>
              <a:buAutoNum type="arabicPeriod"/>
            </a:pPr>
            <a:r>
              <a:rPr lang="it-IT" sz="1800" dirty="0" smtClean="0"/>
              <a:t>Flores: Afecto</a:t>
            </a:r>
          </a:p>
          <a:p>
            <a:pPr marL="800100" lvl="1" indent="-342900">
              <a:buFont typeface="+mj-lt"/>
              <a:buAutoNum type="arabicPeriod"/>
            </a:pPr>
            <a:r>
              <a:rPr lang="it-IT" sz="1800" dirty="0" smtClean="0"/>
              <a:t>Hoyos en el tronco: Una marca del pasado </a:t>
            </a:r>
          </a:p>
          <a:p>
            <a:pPr marL="800100" lvl="1" indent="-342900">
              <a:buFont typeface="+mj-lt"/>
              <a:buAutoNum type="arabicPeriod"/>
            </a:pPr>
            <a:r>
              <a:rPr lang="it-IT" sz="1800" dirty="0" smtClean="0"/>
              <a:t>Pajaros: libertad</a:t>
            </a:r>
          </a:p>
          <a:p>
            <a:pPr marL="800100" lvl="1" indent="-342900">
              <a:buFont typeface="+mj-lt"/>
              <a:buAutoNum type="arabicPeriod"/>
            </a:pPr>
            <a:r>
              <a:rPr lang="it-IT" sz="1800" dirty="0" smtClean="0"/>
              <a:t>Sol: felicidad</a:t>
            </a:r>
          </a:p>
          <a:p>
            <a:pPr marL="800100" lvl="1" indent="-342900">
              <a:buFont typeface="+mj-lt"/>
              <a:buAutoNum type="arabicPeriod"/>
            </a:pPr>
            <a:r>
              <a:rPr lang="it-IT" sz="1800" dirty="0" smtClean="0"/>
              <a:t>Frutos: realizaciòn</a:t>
            </a:r>
          </a:p>
          <a:p>
            <a:pPr marL="800100" lvl="1" indent="-342900">
              <a:buFont typeface="+mj-lt"/>
              <a:buAutoNum type="arabicPeriod"/>
            </a:pPr>
            <a:r>
              <a:rPr lang="it-IT" sz="1800" dirty="0" smtClean="0"/>
              <a:t>Animales en el tronco: vida</a:t>
            </a:r>
          </a:p>
          <a:p>
            <a:pPr marL="800100" lvl="1" indent="-342900">
              <a:buFont typeface="+mj-lt"/>
              <a:buAutoNum type="arabicPeriod"/>
            </a:pPr>
            <a:r>
              <a:rPr lang="it-IT" sz="1800" dirty="0" smtClean="0"/>
              <a:t>Nido</a:t>
            </a:r>
          </a:p>
          <a:p>
            <a:endParaRPr lang="es-ES" sz="2000" dirty="0"/>
          </a:p>
        </p:txBody>
      </p:sp>
      <p:pic>
        <p:nvPicPr>
          <p:cNvPr id="2050" name="Picture 2"/>
          <p:cNvPicPr>
            <a:picLocks noGrp="1" noChangeAspect="1" noChangeArrowheads="1"/>
          </p:cNvPicPr>
          <p:nvPr>
            <p:ph sz="half" idx="1"/>
          </p:nvPr>
        </p:nvPicPr>
        <p:blipFill>
          <a:blip r:embed="rId2" cstate="print"/>
          <a:srcRect l="-71629" r="-71629"/>
          <a:stretch>
            <a:fillRect/>
          </a:stretch>
        </p:blipFill>
        <p:spPr bwMode="auto">
          <a:xfrm>
            <a:off x="2852732" y="1586664"/>
            <a:ext cx="5757868" cy="3095628"/>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6886308" y="4108300"/>
            <a:ext cx="2105292" cy="2749700"/>
          </a:xfrm>
          <a:prstGeom prst="rect">
            <a:avLst/>
          </a:prstGeom>
          <a:noFill/>
          <a:ln w="9525">
            <a:noFill/>
            <a:miter lim="800000"/>
            <a:headEnd/>
            <a:tailEnd/>
          </a:ln>
        </p:spPr>
      </p:pic>
      <p:sp>
        <p:nvSpPr>
          <p:cNvPr id="6"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lstStyle/>
          <a:p>
            <a:pPr algn="ctr"/>
            <a:r>
              <a:rPr lang="es-MX" sz="1200" dirty="0">
                <a:latin typeface="Arial Rounded MT Bold" charset="0"/>
              </a:rPr>
              <a:t>UNIVERSIDAD DE MONTERREY </a:t>
            </a:r>
            <a:r>
              <a:rPr lang="en-US" sz="1200" dirty="0">
                <a:latin typeface="Arial Rounded MT Bold" charset="0"/>
              </a:rPr>
              <a:t>–</a:t>
            </a:r>
            <a:r>
              <a:rPr lang="es-MX" sz="1200" dirty="0">
                <a:latin typeface="Arial Rounded MT Bold" charset="0"/>
              </a:rPr>
              <a:t> ISPEF </a:t>
            </a:r>
            <a:r>
              <a:rPr lang="en-US" sz="1200" dirty="0">
                <a:latin typeface="Arial Rounded MT Bold" charset="0"/>
              </a:rPr>
              <a:t>–</a:t>
            </a:r>
            <a:r>
              <a:rPr lang="es-MX" sz="1200" dirty="0">
                <a:latin typeface="Arial Rounded MT Bold" charset="0"/>
              </a:rPr>
              <a:t> UNIVERSIDAD DE FLORENCIA</a:t>
            </a:r>
            <a:endParaRPr lang="en-US" sz="1200" dirty="0">
              <a:latin typeface="Arial Rounded MT Bold" charset="0"/>
            </a:endParaRPr>
          </a:p>
          <a:p>
            <a:pPr algn="ctr"/>
            <a:r>
              <a:rPr lang="es-MX" sz="1200" dirty="0">
                <a:latin typeface="Arial Rounded MT Bold" charset="0"/>
              </a:rPr>
              <a:t>Problemas de Aprendizaje: Lógica Emocional, Inteligencias Múltiples y Estilos Cognitivos en el Desarrollo Educativo de Aprendizaje</a:t>
            </a:r>
            <a:endParaRPr lang="en-US" sz="1200" dirty="0">
              <a:latin typeface="Arial Rounded MT Bold" charset="0"/>
            </a:endParaRPr>
          </a:p>
        </p:txBody>
      </p:sp>
      <p:sp>
        <p:nvSpPr>
          <p:cNvPr id="8" name="Footer Placeholder 4"/>
          <p:cNvSpPr txBox="1">
            <a:spLocks/>
          </p:cNvSpPr>
          <p:nvPr/>
        </p:nvSpPr>
        <p:spPr>
          <a:xfrm>
            <a:off x="533400" y="6172200"/>
            <a:ext cx="8458200" cy="639763"/>
          </a:xfrm>
          <a:prstGeom prst="rect">
            <a:avLst/>
          </a:prstGeom>
        </p:spPr>
        <p:txBody>
          <a:bodyPr anchor="ctr">
            <a:prstTxWarp prst="textNoShape">
              <a:avLst/>
            </a:prstTxWarp>
          </a:bodyPr>
          <a:lstStyle/>
          <a:p>
            <a:pPr>
              <a:lnSpc>
                <a:spcPts val="1200"/>
              </a:lnSpc>
            </a:pPr>
            <a:r>
              <a:rPr lang="en-US" sz="1000" dirty="0" smtClean="0">
                <a:latin typeface="Arial Rounded MT Bold" charset="0"/>
              </a:rPr>
              <a:t>Edith </a:t>
            </a:r>
            <a:r>
              <a:rPr lang="en-US" sz="1000" dirty="0">
                <a:latin typeface="Arial Rounded MT Bold" charset="0"/>
              </a:rPr>
              <a:t>Garza Villarreal 130677                                                              </a:t>
            </a:r>
            <a:r>
              <a:rPr lang="en-US" sz="1000" dirty="0" smtClean="0">
                <a:latin typeface="Arial Rounded MT Bold" charset="0"/>
              </a:rPr>
              <a:t>                                                                                               </a:t>
            </a:r>
            <a:r>
              <a:rPr lang="en-US" sz="1000" dirty="0">
                <a:latin typeface="Arial Rounded MT Bold" charset="0"/>
              </a:rPr>
              <a:t>Prof. </a:t>
            </a:r>
            <a:r>
              <a:rPr lang="en-US" sz="1000" dirty="0" err="1">
                <a:latin typeface="Arial Rounded MT Bold" charset="0"/>
              </a:rPr>
              <a:t>Fausto</a:t>
            </a:r>
            <a:r>
              <a:rPr lang="en-US" sz="1000" dirty="0">
                <a:latin typeface="Arial Rounded MT Bold" charset="0"/>
              </a:rPr>
              <a:t> </a:t>
            </a:r>
            <a:r>
              <a:rPr lang="en-US" sz="1000" dirty="0" err="1">
                <a:latin typeface="Arial Rounded MT Bold" charset="0"/>
              </a:rPr>
              <a:t>Presutti</a:t>
            </a:r>
            <a:r>
              <a:rPr lang="en-US" sz="1000" dirty="0">
                <a:latin typeface="Arial Rounded MT Bold" charset="0"/>
              </a:rPr>
              <a:t> </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857752" y="357166"/>
            <a:ext cx="3816424" cy="1162050"/>
          </a:xfrm>
        </p:spPr>
        <p:txBody>
          <a:bodyPr>
            <a:noAutofit/>
          </a:bodyPr>
          <a:lstStyle/>
          <a:p>
            <a:pPr algn="ctr"/>
            <a:r>
              <a:rPr lang="it-IT" sz="2800" dirty="0" smtClean="0"/>
              <a:t>FIGURA HUMANA EN LA LLUVIA</a:t>
            </a:r>
            <a:endParaRPr lang="it-IT" sz="2800" dirty="0"/>
          </a:p>
        </p:txBody>
      </p:sp>
      <p:sp>
        <p:nvSpPr>
          <p:cNvPr id="4" name="3 Marcador de texto"/>
          <p:cNvSpPr>
            <a:spLocks noGrp="1"/>
          </p:cNvSpPr>
          <p:nvPr>
            <p:ph type="body" idx="2"/>
          </p:nvPr>
        </p:nvSpPr>
        <p:spPr>
          <a:xfrm>
            <a:off x="228600" y="226293"/>
            <a:ext cx="4258816" cy="5793507"/>
          </a:xfrm>
        </p:spPr>
        <p:txBody>
          <a:bodyPr>
            <a:normAutofit lnSpcReduction="10000"/>
          </a:bodyPr>
          <a:lstStyle/>
          <a:p>
            <a:pPr>
              <a:buFont typeface="Wingdings" pitchFamily="2" charset="2"/>
              <a:buChar char="v"/>
            </a:pPr>
            <a:endParaRPr lang="it-IT" sz="2000" dirty="0" smtClean="0"/>
          </a:p>
          <a:p>
            <a:pPr>
              <a:buFont typeface="Wingdings" pitchFamily="2" charset="2"/>
              <a:buChar char="v"/>
            </a:pPr>
            <a:r>
              <a:rPr lang="it-IT" sz="2000" dirty="0" smtClean="0"/>
              <a:t>Símbolo de la figura humana: YO REAL</a:t>
            </a:r>
          </a:p>
          <a:p>
            <a:pPr lvl="1"/>
            <a:r>
              <a:rPr lang="it-IT" sz="1800" dirty="0" smtClean="0"/>
              <a:t>Lo que esta dentro del Universo Psíquico de la peronsa</a:t>
            </a:r>
          </a:p>
          <a:p>
            <a:pPr lvl="1"/>
            <a:endParaRPr lang="it-IT" sz="1800" dirty="0" smtClean="0"/>
          </a:p>
          <a:p>
            <a:pPr>
              <a:buFont typeface="Wingdings" pitchFamily="2" charset="2"/>
              <a:buChar char="v"/>
            </a:pPr>
            <a:r>
              <a:rPr lang="it-IT" sz="2000" dirty="0" smtClean="0"/>
              <a:t>Símbolo de la lluvia: ESTRÉS</a:t>
            </a:r>
          </a:p>
          <a:p>
            <a:pPr lvl="1"/>
            <a:r>
              <a:rPr lang="it-IT" sz="1800" dirty="0" smtClean="0"/>
              <a:t>El yo real en una situación de estrés</a:t>
            </a:r>
          </a:p>
          <a:p>
            <a:pPr lvl="1"/>
            <a:endParaRPr lang="it-IT" sz="1800" dirty="0" smtClean="0"/>
          </a:p>
          <a:p>
            <a:pPr>
              <a:buFont typeface="Wingdings" pitchFamily="2" charset="2"/>
              <a:buChar char="v"/>
            </a:pPr>
            <a:r>
              <a:rPr lang="it-IT" sz="2000" dirty="0" err="1" smtClean="0"/>
              <a:t>Ejemplos</a:t>
            </a:r>
            <a:r>
              <a:rPr lang="it-IT" sz="2000" dirty="0" smtClean="0"/>
              <a:t>:</a:t>
            </a:r>
          </a:p>
          <a:p>
            <a:pPr marL="685800" lvl="1" indent="-228600">
              <a:buFont typeface="+mj-lt"/>
              <a:buAutoNum type="arabicPeriod"/>
            </a:pPr>
            <a:r>
              <a:rPr lang="it-IT" sz="1800" dirty="0" smtClean="0"/>
              <a:t>Tamano de las gotas</a:t>
            </a:r>
          </a:p>
          <a:p>
            <a:pPr marL="685800" lvl="1" indent="-228600">
              <a:buFont typeface="+mj-lt"/>
              <a:buAutoNum type="arabicPeriod"/>
            </a:pPr>
            <a:r>
              <a:rPr lang="it-IT" sz="1800" dirty="0" smtClean="0"/>
              <a:t>Paraguas</a:t>
            </a:r>
          </a:p>
          <a:p>
            <a:pPr marL="685800" lvl="1" indent="-228600">
              <a:buFont typeface="+mj-lt"/>
              <a:buAutoNum type="arabicPeriod"/>
            </a:pPr>
            <a:r>
              <a:rPr lang="it-IT" sz="1800" dirty="0" smtClean="0"/>
              <a:t>Sol / arcoiris</a:t>
            </a:r>
          </a:p>
          <a:p>
            <a:pPr marL="685800" lvl="1" indent="-228600">
              <a:buFont typeface="+mj-lt"/>
              <a:buAutoNum type="arabicPeriod"/>
            </a:pPr>
            <a:r>
              <a:rPr lang="it-IT" sz="1800" dirty="0" smtClean="0"/>
              <a:t>Trayecto de lluvia </a:t>
            </a:r>
          </a:p>
          <a:p>
            <a:pPr marL="685800" lvl="1" indent="-228600">
              <a:buFont typeface="+mj-lt"/>
              <a:buAutoNum type="arabicPeriod"/>
            </a:pPr>
            <a:r>
              <a:rPr lang="it-IT" sz="1800" dirty="0" smtClean="0"/>
              <a:t>Flores</a:t>
            </a:r>
          </a:p>
          <a:p>
            <a:pPr marL="685800" lvl="1" indent="-228600">
              <a:buFont typeface="+mj-lt"/>
              <a:buAutoNum type="arabicPeriod"/>
            </a:pPr>
            <a:r>
              <a:rPr lang="it-IT" sz="1800" dirty="0" smtClean="0"/>
              <a:t>PretecciÓn contra la lluvia  (ej. Impremiable)</a:t>
            </a:r>
          </a:p>
          <a:p>
            <a:pPr marL="685800" lvl="1" indent="-228600">
              <a:buFont typeface="+mj-lt"/>
              <a:buAutoNum type="arabicPeriod"/>
            </a:pPr>
            <a:r>
              <a:rPr lang="it-IT" sz="1800" dirty="0" smtClean="0"/>
              <a:t>charco</a:t>
            </a:r>
          </a:p>
          <a:p>
            <a:endParaRPr lang="es-ES" dirty="0"/>
          </a:p>
        </p:txBody>
      </p:sp>
      <p:pic>
        <p:nvPicPr>
          <p:cNvPr id="3074" name="Picture 2"/>
          <p:cNvPicPr>
            <a:picLocks noGrp="1" noChangeAspect="1" noChangeArrowheads="1"/>
          </p:cNvPicPr>
          <p:nvPr>
            <p:ph sz="half" idx="1"/>
          </p:nvPr>
        </p:nvPicPr>
        <p:blipFill>
          <a:blip r:embed="rId2" cstate="print"/>
          <a:srcRect l="-71447" r="-71447"/>
          <a:stretch>
            <a:fillRect/>
          </a:stretch>
        </p:blipFill>
        <p:spPr bwMode="auto">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6588224" y="3284984"/>
            <a:ext cx="2297820" cy="3247332"/>
          </a:xfrm>
          <a:prstGeom prst="rect">
            <a:avLst/>
          </a:prstGeom>
          <a:noFill/>
          <a:ln w="9525">
            <a:noFill/>
            <a:miter lim="800000"/>
            <a:headEnd/>
            <a:tailEnd/>
          </a:ln>
        </p:spPr>
      </p:pic>
      <p:sp>
        <p:nvSpPr>
          <p:cNvPr id="6"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lstStyle/>
          <a:p>
            <a:pPr algn="ctr"/>
            <a:r>
              <a:rPr lang="es-MX" sz="1200" dirty="0">
                <a:latin typeface="Arial Rounded MT Bold" charset="0"/>
              </a:rPr>
              <a:t>UNIVERSIDAD DE MONTERREY </a:t>
            </a:r>
            <a:r>
              <a:rPr lang="en-US" sz="1200" dirty="0">
                <a:latin typeface="Arial Rounded MT Bold" charset="0"/>
              </a:rPr>
              <a:t>–</a:t>
            </a:r>
            <a:r>
              <a:rPr lang="es-MX" sz="1200" dirty="0">
                <a:latin typeface="Arial Rounded MT Bold" charset="0"/>
              </a:rPr>
              <a:t> ISPEF </a:t>
            </a:r>
            <a:r>
              <a:rPr lang="en-US" sz="1200" dirty="0">
                <a:latin typeface="Arial Rounded MT Bold" charset="0"/>
              </a:rPr>
              <a:t>–</a:t>
            </a:r>
            <a:r>
              <a:rPr lang="es-MX" sz="1200" dirty="0">
                <a:latin typeface="Arial Rounded MT Bold" charset="0"/>
              </a:rPr>
              <a:t> UNIVERSIDAD DE FLORENCIA</a:t>
            </a:r>
            <a:endParaRPr lang="en-US" sz="1200" dirty="0">
              <a:latin typeface="Arial Rounded MT Bold" charset="0"/>
            </a:endParaRPr>
          </a:p>
          <a:p>
            <a:pPr algn="ctr"/>
            <a:r>
              <a:rPr lang="es-MX" sz="1200" dirty="0">
                <a:latin typeface="Arial Rounded MT Bold" charset="0"/>
              </a:rPr>
              <a:t>Problemas de Aprendizaje: Lógica Emocional, Inteligencias Múltiples y Estilos Cognitivos en el Desarrollo Educativo de Aprendizaje</a:t>
            </a:r>
            <a:endParaRPr lang="en-US" sz="1200" dirty="0">
              <a:latin typeface="Arial Rounded MT Bold" charset="0"/>
            </a:endParaRPr>
          </a:p>
        </p:txBody>
      </p:sp>
      <p:sp>
        <p:nvSpPr>
          <p:cNvPr id="8" name="Footer Placeholder 4"/>
          <p:cNvSpPr txBox="1">
            <a:spLocks/>
          </p:cNvSpPr>
          <p:nvPr/>
        </p:nvSpPr>
        <p:spPr>
          <a:xfrm>
            <a:off x="533400" y="6294437"/>
            <a:ext cx="8458200" cy="639763"/>
          </a:xfrm>
          <a:prstGeom prst="rect">
            <a:avLst/>
          </a:prstGeom>
        </p:spPr>
        <p:txBody>
          <a:bodyPr anchor="ctr">
            <a:prstTxWarp prst="textNoShape">
              <a:avLst/>
            </a:prstTxWarp>
          </a:bodyPr>
          <a:lstStyle/>
          <a:p>
            <a:pPr>
              <a:lnSpc>
                <a:spcPts val="1200"/>
              </a:lnSpc>
            </a:pPr>
            <a:r>
              <a:rPr lang="en-US" sz="1000" dirty="0" smtClean="0">
                <a:latin typeface="Arial Rounded MT Bold" charset="0"/>
              </a:rPr>
              <a:t>Edith </a:t>
            </a:r>
            <a:r>
              <a:rPr lang="en-US" sz="1000" dirty="0">
                <a:latin typeface="Arial Rounded MT Bold" charset="0"/>
              </a:rPr>
              <a:t>Garza Villarreal 130677                                                              </a:t>
            </a:r>
            <a:r>
              <a:rPr lang="en-US" sz="1000" dirty="0" smtClean="0">
                <a:latin typeface="Arial Rounded MT Bold" charset="0"/>
              </a:rPr>
              <a:t>                                                                                               </a:t>
            </a:r>
            <a:r>
              <a:rPr lang="en-US" sz="1000" dirty="0">
                <a:latin typeface="Arial Rounded MT Bold" charset="0"/>
              </a:rPr>
              <a:t>Prof. </a:t>
            </a:r>
            <a:r>
              <a:rPr lang="en-US" sz="1000" dirty="0" err="1">
                <a:latin typeface="Arial Rounded MT Bold" charset="0"/>
              </a:rPr>
              <a:t>Fausto</a:t>
            </a:r>
            <a:r>
              <a:rPr lang="en-US" sz="1000" dirty="0">
                <a:latin typeface="Arial Rounded MT Bold" charset="0"/>
              </a:rPr>
              <a:t> </a:t>
            </a:r>
            <a:r>
              <a:rPr lang="en-US" sz="1000" dirty="0" err="1">
                <a:latin typeface="Arial Rounded MT Bold" charset="0"/>
              </a:rPr>
              <a:t>Presutti</a:t>
            </a:r>
            <a:r>
              <a:rPr lang="en-US" sz="1000" dirty="0">
                <a:latin typeface="Arial Rounded MT Bold" charset="0"/>
              </a:rPr>
              <a:t>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685800" y="1752600"/>
            <a:ext cx="8077200" cy="19050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23556" name="Title 5"/>
          <p:cNvSpPr>
            <a:spLocks noGrp="1"/>
          </p:cNvSpPr>
          <p:nvPr>
            <p:ph type="title"/>
          </p:nvPr>
        </p:nvSpPr>
        <p:spPr>
          <a:xfrm>
            <a:off x="741363" y="3695700"/>
            <a:ext cx="7716837" cy="723900"/>
          </a:xfrm>
        </p:spPr>
        <p:txBody>
          <a:bodyPr>
            <a:noAutofit/>
          </a:bodyPr>
          <a:lstStyle/>
          <a:p>
            <a:pPr marL="342900" algn="ctr" defTabSz="914400">
              <a:lnSpc>
                <a:spcPct val="120000"/>
              </a:lnSpc>
              <a:spcBef>
                <a:spcPts val="0"/>
              </a:spcBef>
              <a:defRPr/>
            </a:pPr>
            <a:r>
              <a:rPr lang="es-MX" sz="4800" i="1" dirty="0" smtClean="0">
                <a:solidFill>
                  <a:srgbClr val="404040"/>
                </a:solidFill>
              </a:rPr>
              <a:t>PARTE 3 </a:t>
            </a:r>
            <a:r>
              <a:rPr lang="en-US" sz="4800" i="1" dirty="0" smtClean="0">
                <a:solidFill>
                  <a:srgbClr val="404040"/>
                </a:solidFill>
              </a:rPr>
              <a:t>–</a:t>
            </a:r>
            <a:r>
              <a:rPr lang="es-MX" sz="4800" i="1" dirty="0" smtClean="0">
                <a:solidFill>
                  <a:srgbClr val="404040"/>
                </a:solidFill>
              </a:rPr>
              <a:t> Red de Aprendizaje</a:t>
            </a:r>
            <a:r>
              <a:rPr lang="en-US" sz="4800" dirty="0" smtClean="0">
                <a:solidFill>
                  <a:srgbClr val="404040"/>
                </a:solidFill>
                <a:effectLst>
                  <a:outerShdw blurRad="38100" dist="38100" dir="2700000" algn="tl">
                    <a:srgbClr val="000000">
                      <a:alpha val="43137"/>
                    </a:srgbClr>
                  </a:outerShdw>
                </a:effectLst>
              </a:rPr>
              <a:t/>
            </a:r>
            <a:br>
              <a:rPr lang="en-US" sz="4800" dirty="0" smtClean="0">
                <a:solidFill>
                  <a:srgbClr val="404040"/>
                </a:solidFill>
                <a:effectLst>
                  <a:outerShdw blurRad="38100" dist="38100" dir="2700000" algn="tl">
                    <a:srgbClr val="000000">
                      <a:alpha val="43137"/>
                    </a:srgbClr>
                  </a:outerShdw>
                </a:effectLst>
              </a:rPr>
            </a:br>
            <a:endParaRPr lang="en-US" sz="4800" i="1" dirty="0" smtClean="0">
              <a:solidFill>
                <a:srgbClr val="404040"/>
              </a:solidFill>
              <a:effectLst>
                <a:outerShdw blurRad="38100" dist="38100" dir="2700000" algn="tl">
                  <a:srgbClr val="000000">
                    <a:alpha val="43137"/>
                  </a:srgbClr>
                </a:outerShdw>
              </a:effectLst>
              <a:cs typeface="Arial Black"/>
            </a:endParaRPr>
          </a:p>
        </p:txBody>
      </p:sp>
      <p:sp>
        <p:nvSpPr>
          <p:cNvPr id="5" name="Slide Number Placeholder 4"/>
          <p:cNvSpPr>
            <a:spLocks noGrp="1"/>
          </p:cNvSpPr>
          <p:nvPr>
            <p:ph type="sldNum" sz="quarter" idx="12"/>
          </p:nvPr>
        </p:nvSpPr>
        <p:spPr>
          <a:xfrm>
            <a:off x="7467600" y="6243637"/>
            <a:ext cx="1385887" cy="233363"/>
          </a:xfrm>
        </p:spPr>
        <p:txBody>
          <a:bodyPr/>
          <a:lstStyle/>
          <a:p>
            <a:pPr>
              <a:defRPr/>
            </a:pPr>
            <a:fld id="{333F29E1-5357-8043-8F70-D645B4BF7FA1}" type="slidenum">
              <a:rPr lang="en-US">
                <a:solidFill>
                  <a:schemeClr val="tx1">
                    <a:lumMod val="75000"/>
                    <a:lumOff val="25000"/>
                  </a:schemeClr>
                </a:solidFill>
              </a:rPr>
              <a:pPr>
                <a:defRPr/>
              </a:pPr>
              <a:t>57</a:t>
            </a:fld>
            <a:endParaRPr lang="en-US" dirty="0">
              <a:solidFill>
                <a:schemeClr val="tx1">
                  <a:lumMod val="75000"/>
                  <a:lumOff val="25000"/>
                </a:schemeClr>
              </a:solidFill>
            </a:endParaRPr>
          </a:p>
        </p:txBody>
      </p:sp>
      <p:sp>
        <p:nvSpPr>
          <p:cNvPr id="9" name="Footer Placeholder 4"/>
          <p:cNvSpPr txBox="1">
            <a:spLocks/>
          </p:cNvSpPr>
          <p:nvPr/>
        </p:nvSpPr>
        <p:spPr>
          <a:xfrm>
            <a:off x="533400" y="6172200"/>
            <a:ext cx="8458200" cy="639763"/>
          </a:xfrm>
          <a:prstGeom prst="rect">
            <a:avLst/>
          </a:prstGeom>
        </p:spPr>
        <p:txBody>
          <a:bodyPr anchor="ctr">
            <a:prstTxWarp prst="textNoShape">
              <a:avLst/>
            </a:prstTxWarp>
          </a:bodyPr>
          <a:lstStyle/>
          <a:p>
            <a:pPr>
              <a:lnSpc>
                <a:spcPts val="1200"/>
              </a:lnSpc>
            </a:pPr>
            <a:r>
              <a:rPr lang="en-US" sz="1000">
                <a:solidFill>
                  <a:srgbClr val="404040"/>
                </a:solidFill>
                <a:latin typeface="Arial Rounded MT Bold" charset="0"/>
              </a:rPr>
              <a:t>Mónica García Fernández 247452; Mariana Gabriela Peña García 167040;   </a:t>
            </a:r>
          </a:p>
          <a:p>
            <a:pPr>
              <a:lnSpc>
                <a:spcPts val="1200"/>
              </a:lnSpc>
            </a:pPr>
            <a:r>
              <a:rPr lang="en-US" sz="1000">
                <a:solidFill>
                  <a:srgbClr val="404040"/>
                </a:solidFill>
                <a:latin typeface="Arial Rounded MT Bold" charset="0"/>
              </a:rPr>
              <a:t>Daniela Villarreal Zambrano 159260; Edith Garza Villarreal 130677                                                                    Prof. Fausto Presutti </a:t>
            </a:r>
          </a:p>
        </p:txBody>
      </p:sp>
      <p:sp>
        <p:nvSpPr>
          <p:cNvPr id="23558"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14800" y="1572768"/>
            <a:ext cx="4910328" cy="2618232"/>
          </a:xfrm>
        </p:spPr>
        <p:txBody>
          <a:bodyPr>
            <a:normAutofit fontScale="90000"/>
          </a:bodyPr>
          <a:lstStyle/>
          <a:p>
            <a:r>
              <a:rPr lang="en-US" dirty="0" smtClean="0">
                <a:solidFill>
                  <a:schemeClr val="accent2">
                    <a:lumMod val="10000"/>
                  </a:schemeClr>
                </a:solidFill>
              </a:rPr>
              <a:t>TRABAJO EN RED: BIBLIOTECA DEL INSTITUTO DE LOS INOCETES</a:t>
            </a:r>
            <a:endParaRPr lang="en-US" dirty="0">
              <a:solidFill>
                <a:schemeClr val="accent2">
                  <a:lumMod val="10000"/>
                </a:schemeClr>
              </a:solidFill>
            </a:endParaRPr>
          </a:p>
        </p:txBody>
      </p:sp>
      <p:pic>
        <p:nvPicPr>
          <p:cNvPr id="4" name="Picture 3" descr="logo.gif"/>
          <p:cNvPicPr>
            <a:picLocks noChangeAspect="1"/>
          </p:cNvPicPr>
          <p:nvPr/>
        </p:nvPicPr>
        <p:blipFill>
          <a:blip r:embed="rId2" cstate="print"/>
          <a:srcRect t="30390"/>
          <a:stretch>
            <a:fillRect/>
          </a:stretch>
        </p:blipFill>
        <p:spPr>
          <a:xfrm>
            <a:off x="340574" y="685800"/>
            <a:ext cx="3850426" cy="2636520"/>
          </a:xfrm>
          <a:prstGeom prst="rect">
            <a:avLst/>
          </a:prstGeom>
          <a:ln w="76200" cmpd="sng">
            <a:solidFill>
              <a:srgbClr val="FF0000"/>
            </a:solidFill>
          </a:ln>
        </p:spPr>
      </p:pic>
      <p:sp>
        <p:nvSpPr>
          <p:cNvPr id="5" name="Footer Placeholder 4"/>
          <p:cNvSpPr txBox="1">
            <a:spLocks/>
          </p:cNvSpPr>
          <p:nvPr/>
        </p:nvSpPr>
        <p:spPr>
          <a:xfrm>
            <a:off x="1752600" y="76200"/>
            <a:ext cx="7924800" cy="609600"/>
          </a:xfrm>
          <a:prstGeom prst="rect">
            <a:avLst/>
          </a:prstGeom>
        </p:spPr>
        <p:txBody>
          <a:bodyPr vert="horz" lIns="91440" tIns="45720" rIns="91440" bIns="45720" rtlCol="0" anchor="ctr"/>
          <a:lstStyle/>
          <a:p>
            <a:pPr algn="ctr"/>
            <a:r>
              <a:rPr lang="es-MX" sz="1200" dirty="0" smtClean="0"/>
              <a:t>ISPEF </a:t>
            </a:r>
            <a:r>
              <a:rPr lang="en-US" sz="1200" dirty="0" smtClean="0"/>
              <a:t>–</a:t>
            </a:r>
            <a:r>
              <a:rPr lang="es-MX" sz="1200" dirty="0" smtClean="0"/>
              <a:t>  UNIVERSIDAD </a:t>
            </a:r>
            <a:r>
              <a:rPr lang="es-MX" sz="1200" dirty="0"/>
              <a:t>DE </a:t>
            </a:r>
            <a:r>
              <a:rPr lang="es-MX" sz="1200" dirty="0" smtClean="0"/>
              <a:t>MONTERREY </a:t>
            </a:r>
            <a:r>
              <a:rPr lang="en-US" sz="1200" dirty="0" smtClean="0"/>
              <a:t>–</a:t>
            </a:r>
            <a:r>
              <a:rPr lang="es-MX" sz="1200" dirty="0" smtClean="0"/>
              <a:t> UNIVERSIDAD DE FLORENCIA</a:t>
            </a:r>
            <a:endParaRPr lang="en-US" sz="1200" dirty="0" smtClean="0"/>
          </a:p>
          <a:p>
            <a:pPr algn="ctr"/>
            <a:r>
              <a:rPr lang="es-MX" sz="1200" dirty="0"/>
              <a:t>DIVISIÓN DE EDUCACIÓN Y HUMANIDADES</a:t>
            </a:r>
            <a:endParaRPr lang="en-US" sz="1200" dirty="0"/>
          </a:p>
          <a:p>
            <a:pPr algn="ctr"/>
            <a:r>
              <a:rPr lang="es-MX" sz="1200" dirty="0"/>
              <a:t>DEPARTAMENTO DE HUMANIDADES</a:t>
            </a:r>
            <a:endParaRPr lang="en-US" sz="1200" dirty="0"/>
          </a:p>
          <a:p>
            <a:pPr algn="ctr"/>
            <a:r>
              <a:rPr lang="es-MX" sz="1200" dirty="0"/>
              <a:t> </a:t>
            </a:r>
            <a:endParaRPr lang="en-US" sz="1200" dirty="0"/>
          </a:p>
        </p:txBody>
      </p:sp>
      <p:pic>
        <p:nvPicPr>
          <p:cNvPr id="7" name="Picture 6" descr="Logo_Farescuola.jpg"/>
          <p:cNvPicPr>
            <a:picLocks noChangeAspect="1"/>
          </p:cNvPicPr>
          <p:nvPr/>
        </p:nvPicPr>
        <p:blipFill>
          <a:blip r:embed="rId3" cstate="print"/>
          <a:stretch>
            <a:fillRect/>
          </a:stretch>
        </p:blipFill>
        <p:spPr>
          <a:xfrm>
            <a:off x="4832357" y="685800"/>
            <a:ext cx="730243" cy="654960"/>
          </a:xfrm>
          <a:prstGeom prst="rect">
            <a:avLst/>
          </a:prstGeom>
          <a:solidFill>
            <a:schemeClr val="tx1"/>
          </a:solidFill>
        </p:spPr>
      </p:pic>
      <p:pic>
        <p:nvPicPr>
          <p:cNvPr id="8" name="Picture 7" descr="unifi-logo.gif"/>
          <p:cNvPicPr>
            <a:picLocks noChangeAspect="1"/>
          </p:cNvPicPr>
          <p:nvPr/>
        </p:nvPicPr>
        <p:blipFill>
          <a:blip r:embed="rId4" cstate="print"/>
          <a:stretch>
            <a:fillRect/>
          </a:stretch>
        </p:blipFill>
        <p:spPr>
          <a:xfrm>
            <a:off x="6477000" y="685800"/>
            <a:ext cx="654960" cy="654960"/>
          </a:xfrm>
          <a:prstGeom prst="rect">
            <a:avLst/>
          </a:prstGeom>
          <a:solidFill>
            <a:schemeClr val="tx1"/>
          </a:solidFill>
        </p:spPr>
      </p:pic>
      <p:pic>
        <p:nvPicPr>
          <p:cNvPr id="9" name="Picture 8" descr="UDEM.jpg"/>
          <p:cNvPicPr>
            <a:picLocks noChangeAspect="1"/>
          </p:cNvPicPr>
          <p:nvPr/>
        </p:nvPicPr>
        <p:blipFill>
          <a:blip r:embed="rId5" cstate="print"/>
          <a:stretch>
            <a:fillRect/>
          </a:stretch>
        </p:blipFill>
        <p:spPr>
          <a:xfrm>
            <a:off x="5675787" y="685800"/>
            <a:ext cx="711914" cy="654960"/>
          </a:xfrm>
          <a:prstGeom prst="rect">
            <a:avLst/>
          </a:prstGeom>
          <a:solidFill>
            <a:schemeClr val="tx1"/>
          </a:solidFill>
        </p:spPr>
      </p:pic>
      <p:pic>
        <p:nvPicPr>
          <p:cNvPr id="10" name="Picture 9" descr="Logo Unicef azzurro.jpg"/>
          <p:cNvPicPr>
            <a:picLocks noChangeAspect="1"/>
          </p:cNvPicPr>
          <p:nvPr/>
        </p:nvPicPr>
        <p:blipFill>
          <a:blip r:embed="rId6" cstate="print"/>
          <a:stretch>
            <a:fillRect/>
          </a:stretch>
        </p:blipFill>
        <p:spPr>
          <a:xfrm>
            <a:off x="1324316" y="3581400"/>
            <a:ext cx="1842516" cy="553037"/>
          </a:xfrm>
          <a:prstGeom prst="rect">
            <a:avLst/>
          </a:prstGeom>
        </p:spPr>
      </p:pic>
      <p:pic>
        <p:nvPicPr>
          <p:cNvPr id="11" name="Picture 10" descr="logo_centro_nazionale_documentazione.jpg"/>
          <p:cNvPicPr>
            <a:picLocks noChangeAspect="1"/>
          </p:cNvPicPr>
          <p:nvPr/>
        </p:nvPicPr>
        <p:blipFill>
          <a:blip r:embed="rId7" cstate="print"/>
          <a:stretch>
            <a:fillRect/>
          </a:stretch>
        </p:blipFill>
        <p:spPr>
          <a:xfrm>
            <a:off x="1219200" y="4268207"/>
            <a:ext cx="1981200" cy="532393"/>
          </a:xfrm>
          <a:prstGeom prst="rect">
            <a:avLst/>
          </a:prstGeom>
        </p:spPr>
      </p:pic>
      <p:sp>
        <p:nvSpPr>
          <p:cNvPr id="12" name="Footer Placeholder 4"/>
          <p:cNvSpPr txBox="1">
            <a:spLocks/>
          </p:cNvSpPr>
          <p:nvPr/>
        </p:nvSpPr>
        <p:spPr>
          <a:xfrm>
            <a:off x="381000" y="6324600"/>
            <a:ext cx="8458200" cy="640080"/>
          </a:xfrm>
          <a:prstGeom prst="rect">
            <a:avLst/>
          </a:prstGeom>
        </p:spPr>
        <p:txBody>
          <a:bodyPr vert="horz" lIns="91440" tIns="45720" rIns="91440" bIns="45720" rtlCol="0" anchor="ctr"/>
          <a:lstStyle/>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Mónica</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García</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Fernández</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247452; Mariana Gabriela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Peña</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García</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167040;   </a:t>
            </a: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Daniela Villarreal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Zambrano</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159260; Edith Garza Villarreal 130677                                                                                                             Prof.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Fausto</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Presutti</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endParaRPr kumimoji="0" lang="en-US" sz="10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Introducción</a:t>
            </a:r>
            <a:endParaRPr lang="en-US" dirty="0"/>
          </a:p>
        </p:txBody>
      </p:sp>
      <p:sp>
        <p:nvSpPr>
          <p:cNvPr id="7" name="TextBox 6"/>
          <p:cNvSpPr txBox="1"/>
          <p:nvPr/>
        </p:nvSpPr>
        <p:spPr>
          <a:xfrm>
            <a:off x="457200" y="1752600"/>
            <a:ext cx="8229600" cy="2862323"/>
          </a:xfrm>
          <a:prstGeom prst="rect">
            <a:avLst/>
          </a:prstGeom>
          <a:noFill/>
        </p:spPr>
        <p:txBody>
          <a:bodyPr wrap="square" rtlCol="0">
            <a:spAutoFit/>
          </a:bodyPr>
          <a:lstStyle/>
          <a:p>
            <a:r>
              <a:rPr lang="es-ES_tradnl" dirty="0" smtClean="0"/>
              <a:t>Servidores de red en el ámbito educativo sirven para </a:t>
            </a:r>
            <a:r>
              <a:rPr lang="es-ES_tradnl" dirty="0" err="1" smtClean="0"/>
              <a:t>almanezar</a:t>
            </a:r>
            <a:r>
              <a:rPr lang="es-ES_tradnl" dirty="0" smtClean="0"/>
              <a:t> grandes cantidades de datos en una ubicación </a:t>
            </a:r>
            <a:r>
              <a:rPr lang="es-ES_tradnl" dirty="0" err="1" smtClean="0"/>
              <a:t>centraliziada</a:t>
            </a:r>
            <a:r>
              <a:rPr lang="es-ES_tradnl" dirty="0" smtClean="0"/>
              <a:t> y  así ponerlos en disposición de usuarios quienes no tienen la oportunidad de acudir personalmente a la biblioteca presencialmente.</a:t>
            </a:r>
          </a:p>
          <a:p>
            <a:endParaRPr lang="es-ES_tradnl" dirty="0" smtClean="0"/>
          </a:p>
          <a:p>
            <a:r>
              <a:rPr lang="es-ES_tradnl" dirty="0" smtClean="0"/>
              <a:t>Los beneficios de tal  servidor es la capacidad de compartir información educativa rápidamente y de una manera económica.</a:t>
            </a:r>
          </a:p>
          <a:p>
            <a:endParaRPr lang="es-ES_tradnl" dirty="0" smtClean="0"/>
          </a:p>
          <a:p>
            <a:r>
              <a:rPr lang="es-ES_tradnl" dirty="0" smtClean="0"/>
              <a:t>Se puede decir que trabajar en red puede brindar la unión de fuerzas para alcanzar metas y llegar a información que comúnmente es difícil encontrar por otro lado.  </a:t>
            </a:r>
            <a:endParaRPr lang="es-ES_tradnl" dirty="0"/>
          </a:p>
        </p:txBody>
      </p:sp>
      <p:pic>
        <p:nvPicPr>
          <p:cNvPr id="8" name="Picture 7" descr="foto_biblioteca.gif"/>
          <p:cNvPicPr>
            <a:picLocks noChangeAspect="1"/>
          </p:cNvPicPr>
          <p:nvPr/>
        </p:nvPicPr>
        <p:blipFill>
          <a:blip r:embed="rId2" cstate="print"/>
          <a:stretch>
            <a:fillRect/>
          </a:stretch>
        </p:blipFill>
        <p:spPr>
          <a:xfrm>
            <a:off x="457200" y="4800600"/>
            <a:ext cx="8229600" cy="1600200"/>
          </a:xfrm>
          <a:prstGeom prst="rect">
            <a:avLst/>
          </a:prstGeom>
          <a:ln w="57150" cmpd="sng">
            <a:solidFill>
              <a:schemeClr val="bg1"/>
            </a:solidFill>
          </a:ln>
        </p:spPr>
      </p:pic>
      <p:sp>
        <p:nvSpPr>
          <p:cNvPr id="5" name="Footer Placeholder 4"/>
          <p:cNvSpPr txBox="1">
            <a:spLocks/>
          </p:cNvSpPr>
          <p:nvPr/>
        </p:nvSpPr>
        <p:spPr>
          <a:xfrm>
            <a:off x="685800" y="76200"/>
            <a:ext cx="7924800" cy="365125"/>
          </a:xfrm>
          <a:prstGeom prst="rect">
            <a:avLst/>
          </a:prstGeom>
        </p:spPr>
        <p:txBody>
          <a:bodyPr vert="horz" lIns="91440" tIns="45720" rIns="91440" bIns="45720" rtlCol="0" anchor="ctr"/>
          <a:lstStyle/>
          <a:p>
            <a:pPr algn="ctr"/>
            <a:r>
              <a:rPr lang="es-MX" sz="1200" dirty="0">
                <a:solidFill>
                  <a:srgbClr val="FFFFFF"/>
                </a:solidFill>
              </a:rPr>
              <a:t>UNIVERSIDAD DE </a:t>
            </a:r>
            <a:r>
              <a:rPr lang="es-MX" sz="1200" dirty="0" smtClean="0">
                <a:solidFill>
                  <a:srgbClr val="FFFFFF"/>
                </a:solidFill>
              </a:rPr>
              <a:t>MONTERREY </a:t>
            </a:r>
            <a:r>
              <a:rPr lang="en-US" sz="1200" dirty="0" smtClean="0">
                <a:solidFill>
                  <a:srgbClr val="FFFFFF"/>
                </a:solidFill>
              </a:rPr>
              <a:t>–</a:t>
            </a:r>
            <a:r>
              <a:rPr lang="es-MX" sz="1200" dirty="0" smtClean="0">
                <a:solidFill>
                  <a:srgbClr val="FFFFFF"/>
                </a:solidFill>
              </a:rPr>
              <a:t> ISPEF </a:t>
            </a:r>
            <a:r>
              <a:rPr lang="en-US" sz="1200" dirty="0" smtClean="0">
                <a:solidFill>
                  <a:srgbClr val="FFFFFF"/>
                </a:solidFill>
              </a:rPr>
              <a:t>–</a:t>
            </a:r>
            <a:r>
              <a:rPr lang="es-MX" sz="1200" dirty="0" smtClean="0">
                <a:solidFill>
                  <a:srgbClr val="FFFFFF"/>
                </a:solidFill>
              </a:rPr>
              <a:t> UNIVERSIDAD DE FLORENCIA</a:t>
            </a:r>
            <a:endParaRPr lang="en-US" sz="1200" dirty="0" smtClean="0">
              <a:solidFill>
                <a:srgbClr val="FFFFFF"/>
              </a:solidFill>
            </a:endParaRPr>
          </a:p>
          <a:p>
            <a:pPr algn="ctr"/>
            <a:r>
              <a:rPr lang="es-MX" sz="1200" dirty="0">
                <a:solidFill>
                  <a:srgbClr val="FFFFFF"/>
                </a:solidFill>
              </a:rPr>
              <a:t>Problemas de Aprendizaje: Lógica Emocional, Inteligencias Múltiples y Estilos Cognitivos en el Desarrollo Educativo de Aprendizaje</a:t>
            </a:r>
            <a:endParaRPr lang="en-US" sz="1200" dirty="0">
              <a:solidFill>
                <a:srgbClr val="FFFFFF"/>
              </a:solidFill>
            </a:endParaRPr>
          </a:p>
        </p:txBody>
      </p:sp>
      <p:sp>
        <p:nvSpPr>
          <p:cNvPr id="6" name="Footer Placeholder 4"/>
          <p:cNvSpPr txBox="1">
            <a:spLocks/>
          </p:cNvSpPr>
          <p:nvPr/>
        </p:nvSpPr>
        <p:spPr>
          <a:xfrm>
            <a:off x="381000" y="6324600"/>
            <a:ext cx="8458200" cy="640080"/>
          </a:xfrm>
          <a:prstGeom prst="rect">
            <a:avLst/>
          </a:prstGeom>
        </p:spPr>
        <p:txBody>
          <a:bodyPr vert="horz" lIns="91440" tIns="45720" rIns="91440" bIns="45720" rtlCol="0" anchor="ctr"/>
          <a:lstStyle/>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Mónica</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García</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Fernández</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247452; Mariana Gabriela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Peña</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García</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167040;   </a:t>
            </a: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Daniela Villarreal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Zambrano</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159260; Edith Garza Villarreal 130677                                                                                                             Prof.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Fausto</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Presutti</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endParaRPr kumimoji="0" lang="en-US" sz="10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5298" y="5075132"/>
            <a:ext cx="5213502" cy="1219200"/>
          </a:xfrm>
        </p:spPr>
        <p:txBody>
          <a:bodyPr>
            <a:noAutofit/>
          </a:bodyPr>
          <a:lstStyle/>
          <a:p>
            <a:r>
              <a:rPr lang="en-US" sz="3600" dirty="0" smtClean="0">
                <a:solidFill>
                  <a:srgbClr val="18102C"/>
                </a:solidFill>
              </a:rPr>
              <a:t>DOCUMENTACIÓN VISITA A VENECIA</a:t>
            </a:r>
            <a:endParaRPr lang="en-US" sz="3600" dirty="0">
              <a:solidFill>
                <a:srgbClr val="18102C"/>
              </a:solidFill>
            </a:endParaRPr>
          </a:p>
        </p:txBody>
      </p:sp>
      <p:sp>
        <p:nvSpPr>
          <p:cNvPr id="15" name="Footer Placeholder 4"/>
          <p:cNvSpPr>
            <a:spLocks noGrp="1"/>
          </p:cNvSpPr>
          <p:nvPr>
            <p:ph type="ftr" sz="quarter" idx="11"/>
          </p:nvPr>
        </p:nvSpPr>
        <p:spPr>
          <a:xfrm>
            <a:off x="533400" y="6172200"/>
            <a:ext cx="8458200" cy="639763"/>
          </a:xfrm>
        </p:spPr>
        <p:txBody>
          <a:bodyPr/>
          <a:lstStyle/>
          <a:p>
            <a:pPr algn="l"/>
            <a:r>
              <a:rPr lang="en-US" dirty="0" err="1">
                <a:solidFill>
                  <a:srgbClr val="404040"/>
                </a:solidFill>
              </a:rPr>
              <a:t>Mónica</a:t>
            </a:r>
            <a:r>
              <a:rPr lang="en-US" dirty="0">
                <a:solidFill>
                  <a:srgbClr val="404040"/>
                </a:solidFill>
              </a:rPr>
              <a:t> </a:t>
            </a:r>
            <a:r>
              <a:rPr lang="en-US" dirty="0" err="1">
                <a:solidFill>
                  <a:srgbClr val="404040"/>
                </a:solidFill>
              </a:rPr>
              <a:t>García</a:t>
            </a:r>
            <a:r>
              <a:rPr lang="en-US" dirty="0">
                <a:solidFill>
                  <a:srgbClr val="404040"/>
                </a:solidFill>
              </a:rPr>
              <a:t> </a:t>
            </a:r>
            <a:r>
              <a:rPr lang="en-US" dirty="0" err="1">
                <a:solidFill>
                  <a:srgbClr val="404040"/>
                </a:solidFill>
              </a:rPr>
              <a:t>Fernández</a:t>
            </a:r>
            <a:r>
              <a:rPr lang="en-US" dirty="0">
                <a:solidFill>
                  <a:srgbClr val="404040"/>
                </a:solidFill>
              </a:rPr>
              <a:t> 247452; Mariana Gabriela </a:t>
            </a:r>
            <a:r>
              <a:rPr lang="en-US" dirty="0" err="1">
                <a:solidFill>
                  <a:srgbClr val="404040"/>
                </a:solidFill>
              </a:rPr>
              <a:t>Peña</a:t>
            </a:r>
            <a:r>
              <a:rPr lang="en-US" dirty="0">
                <a:solidFill>
                  <a:srgbClr val="404040"/>
                </a:solidFill>
              </a:rPr>
              <a:t> </a:t>
            </a:r>
            <a:r>
              <a:rPr lang="en-US" dirty="0" err="1">
                <a:solidFill>
                  <a:srgbClr val="404040"/>
                </a:solidFill>
              </a:rPr>
              <a:t>García</a:t>
            </a:r>
            <a:r>
              <a:rPr lang="en-US" dirty="0">
                <a:solidFill>
                  <a:srgbClr val="404040"/>
                </a:solidFill>
              </a:rPr>
              <a:t> 167040;   </a:t>
            </a:r>
          </a:p>
          <a:p>
            <a:r>
              <a:rPr lang="en-US" dirty="0">
                <a:solidFill>
                  <a:srgbClr val="404040"/>
                </a:solidFill>
              </a:rPr>
              <a:t>Daniela Villarreal </a:t>
            </a:r>
            <a:r>
              <a:rPr lang="en-US" dirty="0" err="1">
                <a:solidFill>
                  <a:srgbClr val="404040"/>
                </a:solidFill>
              </a:rPr>
              <a:t>Zambrano</a:t>
            </a:r>
            <a:r>
              <a:rPr lang="en-US" dirty="0">
                <a:solidFill>
                  <a:srgbClr val="404040"/>
                </a:solidFill>
              </a:rPr>
              <a:t> 159260;</a:t>
            </a:r>
            <a:r>
              <a:rPr lang="en-US" dirty="0" smtClean="0">
                <a:solidFill>
                  <a:srgbClr val="404040"/>
                </a:solidFill>
              </a:rPr>
              <a:t>  								Prof</a:t>
            </a:r>
            <a:r>
              <a:rPr lang="en-US" dirty="0">
                <a:solidFill>
                  <a:srgbClr val="404040"/>
                </a:solidFill>
              </a:rPr>
              <a:t>. </a:t>
            </a:r>
            <a:r>
              <a:rPr lang="en-US" dirty="0" err="1">
                <a:solidFill>
                  <a:srgbClr val="404040"/>
                </a:solidFill>
              </a:rPr>
              <a:t>Fausto</a:t>
            </a:r>
            <a:r>
              <a:rPr lang="en-US" dirty="0">
                <a:solidFill>
                  <a:srgbClr val="404040"/>
                </a:solidFill>
              </a:rPr>
              <a:t> </a:t>
            </a:r>
            <a:r>
              <a:rPr lang="en-US" dirty="0" err="1">
                <a:solidFill>
                  <a:srgbClr val="404040"/>
                </a:solidFill>
              </a:rPr>
              <a:t>Presutti</a:t>
            </a:r>
            <a:r>
              <a:rPr lang="en-US" dirty="0">
                <a:solidFill>
                  <a:srgbClr val="404040"/>
                </a:solidFill>
              </a:rPr>
              <a:t> </a:t>
            </a:r>
          </a:p>
        </p:txBody>
      </p:sp>
      <p:pic>
        <p:nvPicPr>
          <p:cNvPr id="5" name="Picture 4" descr="logo_udem.jpg"/>
          <p:cNvPicPr>
            <a:picLocks noChangeAspect="1"/>
          </p:cNvPicPr>
          <p:nvPr/>
        </p:nvPicPr>
        <p:blipFill>
          <a:blip r:embed="rId2" cstate="print"/>
          <a:srcRect l="20000" r="18182"/>
          <a:stretch>
            <a:fillRect/>
          </a:stretch>
        </p:blipFill>
        <p:spPr>
          <a:xfrm>
            <a:off x="7010400" y="1311244"/>
            <a:ext cx="1676400" cy="1479176"/>
          </a:xfrm>
          <a:prstGeom prst="rect">
            <a:avLst/>
          </a:prstGeom>
        </p:spPr>
      </p:pic>
      <p:pic>
        <p:nvPicPr>
          <p:cNvPr id="1026" name="Picture 2"/>
          <p:cNvPicPr>
            <a:picLocks noChangeAspect="1" noChangeArrowheads="1"/>
          </p:cNvPicPr>
          <p:nvPr/>
        </p:nvPicPr>
        <p:blipFill>
          <a:blip r:embed="rId3" cstate="print"/>
          <a:srcRect/>
          <a:stretch>
            <a:fillRect/>
          </a:stretch>
        </p:blipFill>
        <p:spPr bwMode="auto">
          <a:xfrm>
            <a:off x="251520" y="762000"/>
            <a:ext cx="4248472" cy="4236932"/>
          </a:xfrm>
          <a:prstGeom prst="rect">
            <a:avLst/>
          </a:prstGeom>
          <a:noFill/>
          <a:ln w="9525">
            <a:noFill/>
            <a:miter lim="800000"/>
            <a:headEnd/>
            <a:tailEnd/>
          </a:ln>
        </p:spPr>
      </p:pic>
      <p:pic>
        <p:nvPicPr>
          <p:cNvPr id="10" name="Picture 4"/>
          <p:cNvPicPr>
            <a:picLocks noChangeAspect="1" noChangeArrowheads="1"/>
          </p:cNvPicPr>
          <p:nvPr/>
        </p:nvPicPr>
        <p:blipFill>
          <a:blip r:embed="rId4" cstate="print"/>
          <a:srcRect/>
          <a:stretch>
            <a:fillRect/>
          </a:stretch>
        </p:blipFill>
        <p:spPr bwMode="auto">
          <a:xfrm>
            <a:off x="6876256" y="3486764"/>
            <a:ext cx="1848217" cy="1512168"/>
          </a:xfrm>
          <a:prstGeom prst="rect">
            <a:avLst/>
          </a:prstGeom>
          <a:noFill/>
          <a:ln w="9525">
            <a:noFill/>
            <a:miter lim="800000"/>
            <a:headEnd/>
            <a:tailEnd/>
          </a:ln>
        </p:spPr>
      </p:pic>
      <p:pic>
        <p:nvPicPr>
          <p:cNvPr id="11" name="Picture 4"/>
          <p:cNvPicPr>
            <a:picLocks noChangeAspect="1" noChangeArrowheads="1"/>
          </p:cNvPicPr>
          <p:nvPr/>
        </p:nvPicPr>
        <p:blipFill>
          <a:blip r:embed="rId5" cstate="print"/>
          <a:srcRect/>
          <a:stretch>
            <a:fillRect/>
          </a:stretch>
        </p:blipFill>
        <p:spPr bwMode="auto">
          <a:xfrm>
            <a:off x="4740019" y="3486764"/>
            <a:ext cx="1848205" cy="1512168"/>
          </a:xfrm>
          <a:prstGeom prst="rect">
            <a:avLst/>
          </a:prstGeom>
          <a:noFill/>
          <a:ln w="9525">
            <a:noFill/>
            <a:miter lim="800000"/>
            <a:headEnd/>
            <a:tailEnd/>
          </a:ln>
        </p:spPr>
      </p:pic>
      <p:pic>
        <p:nvPicPr>
          <p:cNvPr id="12" name="Picture 4"/>
          <p:cNvPicPr>
            <a:picLocks noChangeAspect="1" noChangeArrowheads="1"/>
          </p:cNvPicPr>
          <p:nvPr/>
        </p:nvPicPr>
        <p:blipFill>
          <a:blip r:embed="rId6" cstate="print"/>
          <a:srcRect/>
          <a:stretch>
            <a:fillRect/>
          </a:stretch>
        </p:blipFill>
        <p:spPr bwMode="auto">
          <a:xfrm>
            <a:off x="4828011" y="1311244"/>
            <a:ext cx="1688205" cy="1479176"/>
          </a:xfrm>
          <a:prstGeom prst="rect">
            <a:avLst/>
          </a:prstGeom>
          <a:noFill/>
          <a:ln w="9525">
            <a:noFill/>
            <a:miter lim="800000"/>
            <a:headEnd/>
            <a:tailEnd/>
          </a:ln>
        </p:spPr>
      </p:pic>
      <p:sp>
        <p:nvSpPr>
          <p:cNvPr id="14" name="Footer Placeholder 4"/>
          <p:cNvSpPr txBox="1">
            <a:spLocks/>
          </p:cNvSpPr>
          <p:nvPr/>
        </p:nvSpPr>
        <p:spPr bwMode="auto">
          <a:xfrm>
            <a:off x="914400" y="228600"/>
            <a:ext cx="7924800" cy="609600"/>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DIVISIÓN DE EDUCACIÓN Y HUMANIDADES</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DEPARTAMENTO DE HUMANIDADES</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 </a:t>
            </a:r>
            <a:endParaRPr lang="en-US" sz="1200" dirty="0">
              <a:solidFill>
                <a:srgbClr val="404040"/>
              </a:solidFill>
              <a:latin typeface="Arial Rounded MT Bold"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1600" y="274638"/>
            <a:ext cx="3505200" cy="1477962"/>
          </a:xfrm>
        </p:spPr>
        <p:txBody>
          <a:bodyPr>
            <a:normAutofit fontScale="90000"/>
          </a:bodyPr>
          <a:lstStyle/>
          <a:p>
            <a:r>
              <a:rPr lang="en-US" dirty="0" smtClean="0"/>
              <a:t>BIBLIOTECA INNOCENTI</a:t>
            </a:r>
            <a:endParaRPr lang="en-US" dirty="0"/>
          </a:p>
        </p:txBody>
      </p:sp>
      <p:sp>
        <p:nvSpPr>
          <p:cNvPr id="4" name="TextBox 3"/>
          <p:cNvSpPr txBox="1"/>
          <p:nvPr/>
        </p:nvSpPr>
        <p:spPr>
          <a:xfrm>
            <a:off x="228600" y="2873276"/>
            <a:ext cx="8382000" cy="1938992"/>
          </a:xfrm>
          <a:prstGeom prst="rect">
            <a:avLst/>
          </a:prstGeom>
          <a:noFill/>
        </p:spPr>
        <p:txBody>
          <a:bodyPr wrap="square" rtlCol="0">
            <a:spAutoFit/>
          </a:bodyPr>
          <a:lstStyle/>
          <a:p>
            <a:r>
              <a:rPr lang="es-ES_tradnl" sz="2000" dirty="0" smtClean="0"/>
              <a:t>La Biblioteca Biblioteca </a:t>
            </a:r>
            <a:r>
              <a:rPr lang="es-ES_tradnl" sz="2000" dirty="0" err="1" smtClean="0"/>
              <a:t>Innocenti</a:t>
            </a:r>
            <a:r>
              <a:rPr lang="es-ES_tradnl" sz="2000" dirty="0" smtClean="0"/>
              <a:t> se estableció en 2001 como resultado de un proyecto de cooperación entre el </a:t>
            </a:r>
            <a:r>
              <a:rPr lang="en-US" sz="2000" dirty="0">
                <a:solidFill>
                  <a:srgbClr val="FFFFFF"/>
                </a:solidFill>
                <a:hlinkClick r:id="rId2"/>
              </a:rPr>
              <a:t>UNICEF Innocenti Research Centre and the </a:t>
            </a:r>
            <a:r>
              <a:rPr lang="en-US" sz="2000" dirty="0">
                <a:solidFill>
                  <a:srgbClr val="FFFFFF"/>
                </a:solidFill>
                <a:hlinkClick r:id="rId3"/>
              </a:rPr>
              <a:t>Istituto degli Innocenti.</a:t>
            </a:r>
            <a:r>
              <a:rPr lang="en-US" sz="2000" dirty="0" smtClean="0">
                <a:solidFill>
                  <a:srgbClr val="FFFFFF"/>
                </a:solidFill>
                <a:hlinkClick r:id="rId3"/>
              </a:rPr>
              <a:t> </a:t>
            </a:r>
            <a:endParaRPr lang="en-US" sz="2000" dirty="0" smtClean="0"/>
          </a:p>
          <a:p>
            <a:r>
              <a:rPr lang="es-ES_tradnl" sz="2000" dirty="0" smtClean="0"/>
              <a:t>La biblioteca está situada en el interior del viejo </a:t>
            </a:r>
            <a:r>
              <a:rPr lang="es-ES_tradnl" sz="2000" dirty="0" err="1" smtClean="0"/>
              <a:t>Ospedale</a:t>
            </a:r>
            <a:r>
              <a:rPr lang="es-ES_tradnl" sz="2000" dirty="0" smtClean="0"/>
              <a:t> </a:t>
            </a:r>
            <a:r>
              <a:rPr lang="es-ES_tradnl" sz="2000" dirty="0" err="1" smtClean="0"/>
              <a:t>degli</a:t>
            </a:r>
            <a:r>
              <a:rPr lang="es-ES_tradnl" sz="2000" dirty="0" smtClean="0"/>
              <a:t> </a:t>
            </a:r>
            <a:r>
              <a:rPr lang="es-ES_tradnl" sz="2000" dirty="0" err="1" smtClean="0"/>
              <a:t>Innocenti</a:t>
            </a:r>
            <a:r>
              <a:rPr lang="es-ES_tradnl" sz="2000" dirty="0" smtClean="0"/>
              <a:t>, en el corazón de Florencia, que ofrece a su público una gran cantidad de alrededor de 19.000 documentos sobre la infancia y la adolescencia.</a:t>
            </a:r>
            <a:endParaRPr lang="es-ES_tradnl" sz="2000" dirty="0"/>
          </a:p>
        </p:txBody>
      </p:sp>
      <p:pic>
        <p:nvPicPr>
          <p:cNvPr id="5" name="Picture 4" descr="splash.gif"/>
          <p:cNvPicPr>
            <a:picLocks noChangeAspect="1"/>
          </p:cNvPicPr>
          <p:nvPr/>
        </p:nvPicPr>
        <p:blipFill>
          <a:blip r:embed="rId4" cstate="print"/>
          <a:stretch>
            <a:fillRect/>
          </a:stretch>
        </p:blipFill>
        <p:spPr>
          <a:xfrm>
            <a:off x="234950" y="580760"/>
            <a:ext cx="4946650" cy="2314840"/>
          </a:xfrm>
          <a:prstGeom prst="rect">
            <a:avLst/>
          </a:prstGeom>
        </p:spPr>
      </p:pic>
      <p:pic>
        <p:nvPicPr>
          <p:cNvPr id="10" name="Picture 9" descr="pitcure.tiff"/>
          <p:cNvPicPr>
            <a:picLocks noChangeAspect="1"/>
          </p:cNvPicPr>
          <p:nvPr/>
        </p:nvPicPr>
        <p:blipFill>
          <a:blip r:embed="rId5" cstate="print"/>
          <a:stretch>
            <a:fillRect/>
          </a:stretch>
        </p:blipFill>
        <p:spPr>
          <a:xfrm>
            <a:off x="0" y="5486400"/>
            <a:ext cx="9144000" cy="900332"/>
          </a:xfrm>
          <a:prstGeom prst="rect">
            <a:avLst/>
          </a:prstGeom>
        </p:spPr>
      </p:pic>
      <p:sp>
        <p:nvSpPr>
          <p:cNvPr id="11" name="TextBox 10"/>
          <p:cNvSpPr txBox="1"/>
          <p:nvPr/>
        </p:nvSpPr>
        <p:spPr>
          <a:xfrm>
            <a:off x="228600" y="4800600"/>
            <a:ext cx="8915400" cy="646331"/>
          </a:xfrm>
          <a:prstGeom prst="rect">
            <a:avLst/>
          </a:prstGeom>
          <a:noFill/>
        </p:spPr>
        <p:txBody>
          <a:bodyPr wrap="square" rtlCol="0">
            <a:spAutoFit/>
          </a:bodyPr>
          <a:lstStyle/>
          <a:p>
            <a:r>
              <a:rPr lang="en-US" dirty="0" err="1" smtClean="0">
                <a:solidFill>
                  <a:srgbClr val="FFB91D"/>
                </a:solidFill>
              </a:rPr>
              <a:t>http://www.unicef-irc.org</a:t>
            </a:r>
            <a:r>
              <a:rPr lang="en-US" dirty="0" smtClean="0">
                <a:solidFill>
                  <a:srgbClr val="FFB91D"/>
                </a:solidFill>
              </a:rPr>
              <a:t>/					</a:t>
            </a:r>
          </a:p>
          <a:p>
            <a:r>
              <a:rPr lang="en-US" dirty="0" smtClean="0">
                <a:solidFill>
                  <a:srgbClr val="FFB91D"/>
                </a:solidFill>
              </a:rPr>
              <a:t>http://</a:t>
            </a:r>
            <a:r>
              <a:rPr lang="en-US" dirty="0" err="1" smtClean="0">
                <a:solidFill>
                  <a:srgbClr val="FFB91D"/>
                </a:solidFill>
              </a:rPr>
              <a:t>www.biblioteca.istitutodeglinnocenti.it</a:t>
            </a:r>
            <a:r>
              <a:rPr lang="en-US" dirty="0" smtClean="0">
                <a:solidFill>
                  <a:srgbClr val="FFB91D"/>
                </a:solidFill>
              </a:rPr>
              <a:t> </a:t>
            </a:r>
            <a:endParaRPr lang="en-US" dirty="0">
              <a:solidFill>
                <a:srgbClr val="FFB91D"/>
              </a:solidFill>
            </a:endParaRPr>
          </a:p>
        </p:txBody>
      </p:sp>
      <p:sp>
        <p:nvSpPr>
          <p:cNvPr id="7" name="Footer Placeholder 4"/>
          <p:cNvSpPr txBox="1">
            <a:spLocks/>
          </p:cNvSpPr>
          <p:nvPr/>
        </p:nvSpPr>
        <p:spPr>
          <a:xfrm>
            <a:off x="685800" y="76200"/>
            <a:ext cx="7924800" cy="365125"/>
          </a:xfrm>
          <a:prstGeom prst="rect">
            <a:avLst/>
          </a:prstGeom>
        </p:spPr>
        <p:txBody>
          <a:bodyPr vert="horz" lIns="91440" tIns="45720" rIns="91440" bIns="45720" rtlCol="0" anchor="ctr"/>
          <a:lstStyle/>
          <a:p>
            <a:pPr algn="ctr"/>
            <a:r>
              <a:rPr lang="es-MX" sz="1200" dirty="0">
                <a:solidFill>
                  <a:srgbClr val="FFFFFF"/>
                </a:solidFill>
              </a:rPr>
              <a:t>UNIVERSIDAD DE </a:t>
            </a:r>
            <a:r>
              <a:rPr lang="es-MX" sz="1200" dirty="0" smtClean="0">
                <a:solidFill>
                  <a:srgbClr val="FFFFFF"/>
                </a:solidFill>
              </a:rPr>
              <a:t>MONTERREY </a:t>
            </a:r>
            <a:r>
              <a:rPr lang="en-US" sz="1200" dirty="0" smtClean="0">
                <a:solidFill>
                  <a:srgbClr val="FFFFFF"/>
                </a:solidFill>
              </a:rPr>
              <a:t>–</a:t>
            </a:r>
            <a:r>
              <a:rPr lang="es-MX" sz="1200" dirty="0" smtClean="0">
                <a:solidFill>
                  <a:srgbClr val="FFFFFF"/>
                </a:solidFill>
              </a:rPr>
              <a:t> ISPEF </a:t>
            </a:r>
            <a:r>
              <a:rPr lang="en-US" sz="1200" dirty="0" smtClean="0">
                <a:solidFill>
                  <a:srgbClr val="FFFFFF"/>
                </a:solidFill>
              </a:rPr>
              <a:t>–</a:t>
            </a:r>
            <a:r>
              <a:rPr lang="es-MX" sz="1200" dirty="0" smtClean="0">
                <a:solidFill>
                  <a:srgbClr val="FFFFFF"/>
                </a:solidFill>
              </a:rPr>
              <a:t> UNIVERSIDAD DE FLORENCIA</a:t>
            </a:r>
            <a:endParaRPr lang="en-US" sz="1200" dirty="0" smtClean="0">
              <a:solidFill>
                <a:srgbClr val="FFFFFF"/>
              </a:solidFill>
            </a:endParaRPr>
          </a:p>
          <a:p>
            <a:pPr algn="ctr"/>
            <a:r>
              <a:rPr lang="es-MX" sz="1200" dirty="0">
                <a:solidFill>
                  <a:srgbClr val="FFFFFF"/>
                </a:solidFill>
              </a:rPr>
              <a:t>Problemas de Aprendizaje: Lógica Emocional, Inteligencias Múltiples y Estilos Cognitivos en el Desarrollo Educativo de Aprendizaje</a:t>
            </a:r>
            <a:endParaRPr lang="en-US" sz="1200" dirty="0">
              <a:solidFill>
                <a:srgbClr val="FFFFFF"/>
              </a:solidFill>
            </a:endParaRPr>
          </a:p>
        </p:txBody>
      </p:sp>
      <p:sp>
        <p:nvSpPr>
          <p:cNvPr id="12" name="Footer Placeholder 4"/>
          <p:cNvSpPr txBox="1">
            <a:spLocks/>
          </p:cNvSpPr>
          <p:nvPr/>
        </p:nvSpPr>
        <p:spPr>
          <a:xfrm>
            <a:off x="381000" y="6324600"/>
            <a:ext cx="8458200" cy="640080"/>
          </a:xfrm>
          <a:prstGeom prst="rect">
            <a:avLst/>
          </a:prstGeom>
        </p:spPr>
        <p:txBody>
          <a:bodyPr vert="horz" lIns="91440" tIns="45720" rIns="91440" bIns="45720" rtlCol="0" anchor="ctr"/>
          <a:lstStyle/>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Mónica</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García</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Fernández</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247452; Mariana Gabriela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Peña</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García</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167040;   </a:t>
            </a: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Daniela Villarreal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Zambrano</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159260; Edith Garza Villarreal 130677                                                                                                             Prof.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Fausto</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Presutti</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endParaRPr kumimoji="0" lang="en-US" sz="10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METODOLOGÍA DE BÚSQUEDA</a:t>
            </a:r>
            <a:endParaRPr lang="en-US" dirty="0"/>
          </a:p>
        </p:txBody>
      </p:sp>
      <p:sp>
        <p:nvSpPr>
          <p:cNvPr id="4" name="TextBox 3"/>
          <p:cNvSpPr txBox="1"/>
          <p:nvPr/>
        </p:nvSpPr>
        <p:spPr>
          <a:xfrm>
            <a:off x="228600" y="1828800"/>
            <a:ext cx="8915400" cy="400110"/>
          </a:xfrm>
          <a:prstGeom prst="rect">
            <a:avLst/>
          </a:prstGeom>
          <a:noFill/>
        </p:spPr>
        <p:txBody>
          <a:bodyPr wrap="square" rtlCol="0">
            <a:spAutoFit/>
          </a:bodyPr>
          <a:lstStyle/>
          <a:p>
            <a:r>
              <a:rPr lang="en-US" sz="2000" b="1" dirty="0" smtClean="0">
                <a:solidFill>
                  <a:srgbClr val="60299E"/>
                </a:solidFill>
                <a:latin typeface="Calibri"/>
                <a:cs typeface="Calibri"/>
              </a:rPr>
              <a:t>PASO 1:  </a:t>
            </a:r>
            <a:r>
              <a:rPr lang="en-US" sz="2000" b="1" dirty="0" err="1" smtClean="0">
                <a:solidFill>
                  <a:srgbClr val="60299E"/>
                </a:solidFill>
                <a:latin typeface="Calibri"/>
                <a:cs typeface="Calibri"/>
              </a:rPr>
              <a:t>Entrar</a:t>
            </a:r>
            <a:r>
              <a:rPr lang="en-US" sz="2000" b="1" dirty="0" smtClean="0">
                <a:solidFill>
                  <a:srgbClr val="60299E"/>
                </a:solidFill>
                <a:latin typeface="Calibri"/>
                <a:cs typeface="Calibri"/>
              </a:rPr>
              <a:t> al </a:t>
            </a:r>
            <a:r>
              <a:rPr lang="en-US" sz="2000" b="1" dirty="0" err="1" smtClean="0">
                <a:solidFill>
                  <a:srgbClr val="60299E"/>
                </a:solidFill>
                <a:latin typeface="Calibri"/>
                <a:cs typeface="Calibri"/>
              </a:rPr>
              <a:t>sitio</a:t>
            </a:r>
            <a:r>
              <a:rPr lang="en-US" sz="2000" b="1" dirty="0" smtClean="0">
                <a:solidFill>
                  <a:srgbClr val="60299E"/>
                </a:solidFill>
                <a:latin typeface="Calibri"/>
                <a:cs typeface="Calibri"/>
              </a:rPr>
              <a:t> de internet : http://</a:t>
            </a:r>
            <a:r>
              <a:rPr lang="en-US" sz="2000" b="1" dirty="0" err="1" smtClean="0">
                <a:solidFill>
                  <a:srgbClr val="60299E"/>
                </a:solidFill>
                <a:latin typeface="Calibri"/>
                <a:cs typeface="Calibri"/>
              </a:rPr>
              <a:t>www.biblioteca.istitutodeglinnocenti.it</a:t>
            </a:r>
            <a:r>
              <a:rPr lang="en-US" sz="2000" b="1" dirty="0" smtClean="0">
                <a:solidFill>
                  <a:srgbClr val="60299E"/>
                </a:solidFill>
                <a:latin typeface="Calibri"/>
                <a:cs typeface="Calibri"/>
              </a:rPr>
              <a:t>/  </a:t>
            </a:r>
            <a:endParaRPr lang="en-US" sz="2000" b="1" dirty="0">
              <a:solidFill>
                <a:srgbClr val="60299E"/>
              </a:solidFill>
              <a:latin typeface="Calibri"/>
              <a:cs typeface="Calibri"/>
            </a:endParaRPr>
          </a:p>
        </p:txBody>
      </p:sp>
      <p:pic>
        <p:nvPicPr>
          <p:cNvPr id="5" name="Picture 4" descr="portada.tiff"/>
          <p:cNvPicPr>
            <a:picLocks noChangeAspect="1"/>
          </p:cNvPicPr>
          <p:nvPr/>
        </p:nvPicPr>
        <p:blipFill>
          <a:blip r:embed="rId2" cstate="print"/>
          <a:stretch>
            <a:fillRect/>
          </a:stretch>
        </p:blipFill>
        <p:spPr>
          <a:xfrm>
            <a:off x="1981200" y="2523370"/>
            <a:ext cx="5119050" cy="3877430"/>
          </a:xfrm>
          <a:prstGeom prst="rect">
            <a:avLst/>
          </a:prstGeom>
          <a:ln w="76200" cap="flat" cmpd="sng" algn="ctr">
            <a:solidFill>
              <a:srgbClr val="000000"/>
            </a:solidFill>
            <a:prstDash val="solid"/>
            <a:round/>
            <a:headEnd type="none" w="med" len="med"/>
            <a:tailEnd type="none" w="med" len="med"/>
          </a:ln>
        </p:spPr>
      </p:pic>
      <p:sp>
        <p:nvSpPr>
          <p:cNvPr id="6" name="Footer Placeholder 4"/>
          <p:cNvSpPr txBox="1">
            <a:spLocks/>
          </p:cNvSpPr>
          <p:nvPr/>
        </p:nvSpPr>
        <p:spPr>
          <a:xfrm>
            <a:off x="685800" y="76200"/>
            <a:ext cx="7924800" cy="365125"/>
          </a:xfrm>
          <a:prstGeom prst="rect">
            <a:avLst/>
          </a:prstGeom>
        </p:spPr>
        <p:txBody>
          <a:bodyPr vert="horz" lIns="91440" tIns="45720" rIns="91440" bIns="45720" rtlCol="0" anchor="ctr"/>
          <a:lstStyle/>
          <a:p>
            <a:pPr algn="ctr"/>
            <a:r>
              <a:rPr lang="es-MX" sz="1200" dirty="0">
                <a:solidFill>
                  <a:srgbClr val="FFFFFF"/>
                </a:solidFill>
              </a:rPr>
              <a:t>UNIVERSIDAD DE </a:t>
            </a:r>
            <a:r>
              <a:rPr lang="es-MX" sz="1200" dirty="0" smtClean="0">
                <a:solidFill>
                  <a:srgbClr val="FFFFFF"/>
                </a:solidFill>
              </a:rPr>
              <a:t>MONTERREY </a:t>
            </a:r>
            <a:r>
              <a:rPr lang="en-US" sz="1200" dirty="0" smtClean="0">
                <a:solidFill>
                  <a:srgbClr val="FFFFFF"/>
                </a:solidFill>
              </a:rPr>
              <a:t>–</a:t>
            </a:r>
            <a:r>
              <a:rPr lang="es-MX" sz="1200" dirty="0" smtClean="0">
                <a:solidFill>
                  <a:srgbClr val="FFFFFF"/>
                </a:solidFill>
              </a:rPr>
              <a:t> ISPEF </a:t>
            </a:r>
            <a:r>
              <a:rPr lang="en-US" sz="1200" dirty="0" smtClean="0">
                <a:solidFill>
                  <a:srgbClr val="FFFFFF"/>
                </a:solidFill>
              </a:rPr>
              <a:t>–</a:t>
            </a:r>
            <a:r>
              <a:rPr lang="es-MX" sz="1200" dirty="0" smtClean="0">
                <a:solidFill>
                  <a:srgbClr val="FFFFFF"/>
                </a:solidFill>
              </a:rPr>
              <a:t> UNIVERSIDAD DE FLORENCIA</a:t>
            </a:r>
            <a:endParaRPr lang="en-US" sz="1200" dirty="0" smtClean="0">
              <a:solidFill>
                <a:srgbClr val="FFFFFF"/>
              </a:solidFill>
            </a:endParaRPr>
          </a:p>
          <a:p>
            <a:pPr algn="ctr"/>
            <a:r>
              <a:rPr lang="es-MX" sz="1200" dirty="0">
                <a:solidFill>
                  <a:srgbClr val="FFFFFF"/>
                </a:solidFill>
              </a:rPr>
              <a:t>Problemas de Aprendizaje: Lógica Emocional, Inteligencias Múltiples y Estilos Cognitivos en el Desarrollo Educativo de Aprendizaje</a:t>
            </a:r>
            <a:endParaRPr lang="en-US" sz="1200" dirty="0">
              <a:solidFill>
                <a:srgbClr val="FFFFFF"/>
              </a:solidFill>
            </a:endParaRPr>
          </a:p>
        </p:txBody>
      </p:sp>
      <p:sp>
        <p:nvSpPr>
          <p:cNvPr id="9" name="Footer Placeholder 4"/>
          <p:cNvSpPr txBox="1">
            <a:spLocks/>
          </p:cNvSpPr>
          <p:nvPr/>
        </p:nvSpPr>
        <p:spPr>
          <a:xfrm>
            <a:off x="381000" y="6324600"/>
            <a:ext cx="8458200" cy="640080"/>
          </a:xfrm>
          <a:prstGeom prst="rect">
            <a:avLst/>
          </a:prstGeom>
        </p:spPr>
        <p:txBody>
          <a:bodyPr vert="horz" lIns="91440" tIns="45720" rIns="91440" bIns="45720" rtlCol="0" anchor="ctr"/>
          <a:lstStyle/>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Mónica</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García</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Fernández</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247452; Mariana Gabriela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Peña</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García</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167040;   </a:t>
            </a: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Daniela Villarreal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Zambrano</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159260; Edith Garza Villarreal 130677                                                                                                             Prof.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Fausto</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Presutti</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endParaRPr kumimoji="0" lang="en-US" sz="10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1353234"/>
            <a:ext cx="6781800" cy="646331"/>
          </a:xfrm>
          <a:prstGeom prst="rect">
            <a:avLst/>
          </a:prstGeom>
        </p:spPr>
        <p:txBody>
          <a:bodyPr wrap="square">
            <a:spAutoFit/>
          </a:bodyPr>
          <a:lstStyle/>
          <a:p>
            <a:r>
              <a:rPr lang="es-ES_tradnl" b="1" dirty="0" smtClean="0">
                <a:solidFill>
                  <a:srgbClr val="60299E"/>
                </a:solidFill>
                <a:latin typeface="Calibri"/>
                <a:cs typeface="Calibri"/>
              </a:rPr>
              <a:t>PASO 2:  Hacer </a:t>
            </a:r>
            <a:r>
              <a:rPr lang="es-ES_tradnl" b="1" dirty="0" err="1" smtClean="0">
                <a:solidFill>
                  <a:srgbClr val="60299E"/>
                </a:solidFill>
                <a:latin typeface="Calibri"/>
                <a:cs typeface="Calibri"/>
              </a:rPr>
              <a:t>cick</a:t>
            </a:r>
            <a:r>
              <a:rPr lang="es-ES_tradnl" b="1" dirty="0" smtClean="0">
                <a:solidFill>
                  <a:srgbClr val="60299E"/>
                </a:solidFill>
                <a:latin typeface="Calibri"/>
                <a:cs typeface="Calibri"/>
              </a:rPr>
              <a:t> en “</a:t>
            </a:r>
            <a:r>
              <a:rPr lang="es-ES_tradnl" b="1" dirty="0" err="1" smtClean="0">
                <a:solidFill>
                  <a:srgbClr val="60299E"/>
                </a:solidFill>
                <a:latin typeface="Calibri"/>
                <a:cs typeface="Calibri"/>
              </a:rPr>
              <a:t>Cataloghi</a:t>
            </a:r>
            <a:r>
              <a:rPr lang="es-ES_tradnl" b="1" dirty="0" smtClean="0">
                <a:solidFill>
                  <a:srgbClr val="60299E"/>
                </a:solidFill>
                <a:latin typeface="Calibri"/>
                <a:cs typeface="Calibri"/>
              </a:rPr>
              <a:t>” que se encuentra en el </a:t>
            </a:r>
            <a:r>
              <a:rPr lang="es-ES_tradnl" b="1" dirty="0" err="1" smtClean="0">
                <a:solidFill>
                  <a:srgbClr val="60299E"/>
                </a:solidFill>
                <a:latin typeface="Calibri"/>
                <a:cs typeface="Calibri"/>
              </a:rPr>
              <a:t>márgen</a:t>
            </a:r>
            <a:r>
              <a:rPr lang="es-ES_tradnl" b="1" dirty="0" smtClean="0">
                <a:solidFill>
                  <a:srgbClr val="60299E"/>
                </a:solidFill>
                <a:latin typeface="Calibri"/>
                <a:cs typeface="Calibri"/>
              </a:rPr>
              <a:t>  	izquierdo de la página principal.  </a:t>
            </a:r>
            <a:endParaRPr lang="es-ES_tradnl" b="1" dirty="0">
              <a:solidFill>
                <a:srgbClr val="60299E"/>
              </a:solidFill>
              <a:latin typeface="Calibri"/>
              <a:cs typeface="Calibri"/>
            </a:endParaRPr>
          </a:p>
        </p:txBody>
      </p:sp>
      <p:pic>
        <p:nvPicPr>
          <p:cNvPr id="4" name="Picture 3" descr="portada.tiff"/>
          <p:cNvPicPr>
            <a:picLocks noChangeAspect="1"/>
          </p:cNvPicPr>
          <p:nvPr/>
        </p:nvPicPr>
        <p:blipFill>
          <a:blip r:embed="rId2" cstate="print"/>
          <a:stretch>
            <a:fillRect/>
          </a:stretch>
        </p:blipFill>
        <p:spPr>
          <a:xfrm>
            <a:off x="1981200" y="2438400"/>
            <a:ext cx="5119050" cy="3877430"/>
          </a:xfrm>
          <a:prstGeom prst="rect">
            <a:avLst/>
          </a:prstGeom>
          <a:ln w="76200" cap="flat" cmpd="sng" algn="ctr">
            <a:solidFill>
              <a:srgbClr val="000000"/>
            </a:solidFill>
            <a:prstDash val="solid"/>
            <a:round/>
            <a:headEnd type="none" w="med" len="med"/>
            <a:tailEnd type="none" w="med" len="med"/>
          </a:ln>
        </p:spPr>
      </p:pic>
      <p:sp>
        <p:nvSpPr>
          <p:cNvPr id="5" name="Right Arrow 4"/>
          <p:cNvSpPr/>
          <p:nvPr/>
        </p:nvSpPr>
        <p:spPr>
          <a:xfrm>
            <a:off x="1104900" y="4343400"/>
            <a:ext cx="1752600" cy="304800"/>
          </a:xfrm>
          <a:prstGeom prst="rightArrow">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ooter Placeholder 4"/>
          <p:cNvSpPr txBox="1">
            <a:spLocks/>
          </p:cNvSpPr>
          <p:nvPr/>
        </p:nvSpPr>
        <p:spPr>
          <a:xfrm>
            <a:off x="685800" y="228600"/>
            <a:ext cx="7924800" cy="365125"/>
          </a:xfrm>
          <a:prstGeom prst="rect">
            <a:avLst/>
          </a:prstGeom>
        </p:spPr>
        <p:txBody>
          <a:bodyPr vert="horz" lIns="91440" tIns="45720" rIns="91440" bIns="45720" rtlCol="0" anchor="ctr"/>
          <a:lstStyle/>
          <a:p>
            <a:pPr algn="ctr"/>
            <a:r>
              <a:rPr lang="es-MX" sz="1200" dirty="0">
                <a:solidFill>
                  <a:srgbClr val="FFFFFF"/>
                </a:solidFill>
              </a:rPr>
              <a:t>UNIVERSIDAD DE </a:t>
            </a:r>
            <a:r>
              <a:rPr lang="es-MX" sz="1200" dirty="0" smtClean="0">
                <a:solidFill>
                  <a:srgbClr val="FFFFFF"/>
                </a:solidFill>
              </a:rPr>
              <a:t>MONTERREY </a:t>
            </a:r>
            <a:r>
              <a:rPr lang="en-US" sz="1200" dirty="0" smtClean="0">
                <a:solidFill>
                  <a:srgbClr val="FFFFFF"/>
                </a:solidFill>
              </a:rPr>
              <a:t>–</a:t>
            </a:r>
            <a:r>
              <a:rPr lang="es-MX" sz="1200" dirty="0" smtClean="0">
                <a:solidFill>
                  <a:srgbClr val="FFFFFF"/>
                </a:solidFill>
              </a:rPr>
              <a:t> ISPEF </a:t>
            </a:r>
            <a:r>
              <a:rPr lang="en-US" sz="1200" dirty="0" smtClean="0">
                <a:solidFill>
                  <a:srgbClr val="FFFFFF"/>
                </a:solidFill>
              </a:rPr>
              <a:t>–</a:t>
            </a:r>
            <a:r>
              <a:rPr lang="es-MX" sz="1200" dirty="0" smtClean="0">
                <a:solidFill>
                  <a:srgbClr val="FFFFFF"/>
                </a:solidFill>
              </a:rPr>
              <a:t> UNIVERSIDAD DE FLORENCIA</a:t>
            </a:r>
            <a:endParaRPr lang="en-US" sz="1200" dirty="0" smtClean="0">
              <a:solidFill>
                <a:srgbClr val="FFFFFF"/>
              </a:solidFill>
            </a:endParaRPr>
          </a:p>
          <a:p>
            <a:pPr algn="ctr"/>
            <a:r>
              <a:rPr lang="es-MX" sz="1200" dirty="0">
                <a:solidFill>
                  <a:srgbClr val="FFFFFF"/>
                </a:solidFill>
              </a:rPr>
              <a:t>Problemas de Aprendizaje: Lógica Emocional, Inteligencias Múltiples y Estilos Cognitivos en el Desarrollo Educativo de Aprendizaje</a:t>
            </a:r>
            <a:endParaRPr lang="en-US" sz="1200" dirty="0">
              <a:solidFill>
                <a:srgbClr val="FFFFFF"/>
              </a:solidFill>
            </a:endParaRPr>
          </a:p>
        </p:txBody>
      </p:sp>
      <p:sp>
        <p:nvSpPr>
          <p:cNvPr id="9" name="Footer Placeholder 4"/>
          <p:cNvSpPr txBox="1">
            <a:spLocks/>
          </p:cNvSpPr>
          <p:nvPr/>
        </p:nvSpPr>
        <p:spPr>
          <a:xfrm>
            <a:off x="381000" y="6324600"/>
            <a:ext cx="8458200" cy="640080"/>
          </a:xfrm>
          <a:prstGeom prst="rect">
            <a:avLst/>
          </a:prstGeom>
        </p:spPr>
        <p:txBody>
          <a:bodyPr vert="horz" lIns="91440" tIns="45720" rIns="91440" bIns="45720" rtlCol="0" anchor="ctr"/>
          <a:lstStyle/>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Mónica</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García</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Fernández</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247452; Mariana Gabriela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Peña</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García</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167040;   </a:t>
            </a: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Daniela Villarreal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Zambrano</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159260; Edith Garza Villarreal 130677                                                                                                             Prof.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Fausto</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Presutti</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endParaRPr kumimoji="0" lang="en-US" sz="10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746879"/>
            <a:ext cx="7086600" cy="3139321"/>
          </a:xfrm>
          <a:prstGeom prst="rect">
            <a:avLst/>
          </a:prstGeom>
        </p:spPr>
        <p:txBody>
          <a:bodyPr wrap="square">
            <a:spAutoFit/>
          </a:bodyPr>
          <a:lstStyle/>
          <a:p>
            <a:r>
              <a:rPr lang="es-ES_tradnl" b="1" dirty="0" smtClean="0">
                <a:solidFill>
                  <a:schemeClr val="accent3">
                    <a:lumMod val="50000"/>
                  </a:schemeClr>
                </a:solidFill>
                <a:latin typeface="Calibri"/>
                <a:cs typeface="Calibri"/>
              </a:rPr>
              <a:t>PASO 3:  En esta página existen dos opciones de catálogos: el del 	</a:t>
            </a:r>
            <a:r>
              <a:rPr lang="es-ES_tradnl" b="1" dirty="0" err="1" smtClean="0">
                <a:solidFill>
                  <a:schemeClr val="accent3">
                    <a:lumMod val="50000"/>
                  </a:schemeClr>
                </a:solidFill>
                <a:latin typeface="Calibri"/>
                <a:cs typeface="Calibri"/>
              </a:rPr>
              <a:t>Innocenti</a:t>
            </a:r>
            <a:r>
              <a:rPr lang="es-ES_tradnl" b="1" dirty="0" smtClean="0">
                <a:solidFill>
                  <a:schemeClr val="accent3">
                    <a:lumMod val="50000"/>
                  </a:schemeClr>
                </a:solidFill>
                <a:latin typeface="Calibri"/>
                <a:cs typeface="Calibri"/>
              </a:rPr>
              <a:t> </a:t>
            </a:r>
            <a:r>
              <a:rPr lang="es-ES_tradnl" b="1" dirty="0" err="1" smtClean="0">
                <a:solidFill>
                  <a:schemeClr val="accent3">
                    <a:lumMod val="50000"/>
                  </a:schemeClr>
                </a:solidFill>
                <a:latin typeface="Calibri"/>
                <a:cs typeface="Calibri"/>
              </a:rPr>
              <a:t>Research</a:t>
            </a:r>
            <a:r>
              <a:rPr lang="es-ES_tradnl" b="1" dirty="0" smtClean="0">
                <a:solidFill>
                  <a:schemeClr val="accent3">
                    <a:lumMod val="50000"/>
                  </a:schemeClr>
                </a:solidFill>
                <a:latin typeface="Calibri"/>
                <a:cs typeface="Calibri"/>
              </a:rPr>
              <a:t> Centre </a:t>
            </a:r>
            <a:r>
              <a:rPr lang="es-ES_tradnl" b="1" dirty="0" err="1" smtClean="0">
                <a:solidFill>
                  <a:schemeClr val="accent3">
                    <a:lumMod val="50000"/>
                  </a:schemeClr>
                </a:solidFill>
                <a:latin typeface="Calibri"/>
                <a:cs typeface="Calibri"/>
              </a:rPr>
              <a:t>dell</a:t>
            </a:r>
            <a:r>
              <a:rPr lang="es-ES_tradnl" b="1" dirty="0" smtClean="0">
                <a:solidFill>
                  <a:schemeClr val="accent3">
                    <a:lumMod val="50000"/>
                  </a:schemeClr>
                </a:solidFill>
                <a:latin typeface="Calibri"/>
                <a:cs typeface="Calibri"/>
              </a:rPr>
              <a:t>’ UNICEF (documentaciones de 	todo el mundo), y el catálogo único </a:t>
            </a:r>
            <a:r>
              <a:rPr lang="es-ES_tradnl" b="1" dirty="0" err="1" smtClean="0">
                <a:solidFill>
                  <a:schemeClr val="accent3">
                    <a:lumMod val="50000"/>
                  </a:schemeClr>
                </a:solidFill>
                <a:latin typeface="Calibri"/>
                <a:cs typeface="Calibri"/>
              </a:rPr>
              <a:t>dell’istituto</a:t>
            </a:r>
            <a:r>
              <a:rPr lang="es-ES_tradnl" b="1" dirty="0" smtClean="0">
                <a:solidFill>
                  <a:schemeClr val="accent3">
                    <a:lumMod val="50000"/>
                  </a:schemeClr>
                </a:solidFill>
                <a:latin typeface="Calibri"/>
                <a:cs typeface="Calibri"/>
              </a:rPr>
              <a:t> </a:t>
            </a:r>
            <a:r>
              <a:rPr lang="es-ES_tradnl" b="1" dirty="0" err="1" smtClean="0">
                <a:solidFill>
                  <a:schemeClr val="accent3">
                    <a:lumMod val="50000"/>
                  </a:schemeClr>
                </a:solidFill>
                <a:latin typeface="Calibri"/>
                <a:cs typeface="Calibri"/>
              </a:rPr>
              <a:t>degli</a:t>
            </a:r>
            <a:r>
              <a:rPr lang="es-ES_tradnl" b="1" dirty="0" smtClean="0">
                <a:solidFill>
                  <a:schemeClr val="accent3">
                    <a:lumMod val="50000"/>
                  </a:schemeClr>
                </a:solidFill>
                <a:latin typeface="Calibri"/>
                <a:cs typeface="Calibri"/>
              </a:rPr>
              <a:t> </a:t>
            </a:r>
            <a:r>
              <a:rPr lang="es-ES_tradnl" b="1" dirty="0" err="1" smtClean="0">
                <a:solidFill>
                  <a:schemeClr val="accent3">
                    <a:lumMod val="50000"/>
                  </a:schemeClr>
                </a:solidFill>
                <a:latin typeface="Calibri"/>
                <a:cs typeface="Calibri"/>
              </a:rPr>
              <a:t>Innocenti</a:t>
            </a:r>
            <a:r>
              <a:rPr lang="es-ES_tradnl" b="1" dirty="0" smtClean="0">
                <a:solidFill>
                  <a:schemeClr val="accent3">
                    <a:lumMod val="50000"/>
                  </a:schemeClr>
                </a:solidFill>
                <a:latin typeface="Calibri"/>
                <a:cs typeface="Calibri"/>
              </a:rPr>
              <a:t> 	(</a:t>
            </a:r>
            <a:r>
              <a:rPr lang="es-ES_tradnl" b="1" dirty="0" err="1" smtClean="0">
                <a:solidFill>
                  <a:schemeClr val="accent3">
                    <a:lumMod val="50000"/>
                  </a:schemeClr>
                </a:solidFill>
                <a:latin typeface="Calibri"/>
                <a:cs typeface="Calibri"/>
              </a:rPr>
              <a:t>documentacinoes</a:t>
            </a:r>
            <a:r>
              <a:rPr lang="es-ES_tradnl" b="1" dirty="0" smtClean="0">
                <a:solidFill>
                  <a:schemeClr val="accent3">
                    <a:lumMod val="50000"/>
                  </a:schemeClr>
                </a:solidFill>
                <a:latin typeface="Calibri"/>
                <a:cs typeface="Calibri"/>
              </a:rPr>
              <a:t> sólo de Italia).</a:t>
            </a:r>
          </a:p>
          <a:p>
            <a:r>
              <a:rPr lang="es-ES_tradnl" b="1" dirty="0" smtClean="0">
                <a:solidFill>
                  <a:schemeClr val="accent3">
                    <a:lumMod val="50000"/>
                  </a:schemeClr>
                </a:solidFill>
                <a:latin typeface="Calibri"/>
                <a:cs typeface="Calibri"/>
              </a:rPr>
              <a:t>	</a:t>
            </a:r>
          </a:p>
          <a:p>
            <a:r>
              <a:rPr lang="es-ES_tradnl" b="1" dirty="0" smtClean="0">
                <a:solidFill>
                  <a:schemeClr val="accent3">
                    <a:lumMod val="50000"/>
                  </a:schemeClr>
                </a:solidFill>
                <a:latin typeface="Calibri"/>
                <a:cs typeface="Calibri"/>
              </a:rPr>
              <a:t>Ambos catálogos consisten de un sistema documental del Centro Nacional de </a:t>
            </a:r>
          </a:p>
          <a:p>
            <a:r>
              <a:rPr lang="es-ES_tradnl" b="1" dirty="0" smtClean="0">
                <a:solidFill>
                  <a:schemeClr val="accent3">
                    <a:lumMod val="50000"/>
                  </a:schemeClr>
                </a:solidFill>
                <a:latin typeface="Calibri"/>
                <a:cs typeface="Calibri"/>
              </a:rPr>
              <a:t>Documentación y</a:t>
            </a:r>
          </a:p>
          <a:p>
            <a:r>
              <a:rPr lang="es-ES_tradnl" b="1" dirty="0" smtClean="0">
                <a:solidFill>
                  <a:schemeClr val="accent3">
                    <a:lumMod val="50000"/>
                  </a:schemeClr>
                </a:solidFill>
                <a:latin typeface="Calibri"/>
                <a:cs typeface="Calibri"/>
              </a:rPr>
              <a:t>Análisis de la Niñez</a:t>
            </a:r>
          </a:p>
          <a:p>
            <a:r>
              <a:rPr lang="es-ES_tradnl" b="1" dirty="0" smtClean="0">
                <a:solidFill>
                  <a:schemeClr val="accent3">
                    <a:lumMod val="50000"/>
                  </a:schemeClr>
                </a:solidFill>
                <a:latin typeface="Calibri"/>
                <a:cs typeface="Calibri"/>
              </a:rPr>
              <a:t>y la Adolescencia. </a:t>
            </a:r>
          </a:p>
          <a:p>
            <a:r>
              <a:rPr lang="en-US" b="1" dirty="0" smtClean="0">
                <a:solidFill>
                  <a:srgbClr val="FFFFFF"/>
                </a:solidFill>
                <a:latin typeface="Calibri"/>
                <a:cs typeface="Calibri"/>
              </a:rPr>
              <a:t>	</a:t>
            </a:r>
            <a:r>
              <a:rPr lang="en-US" b="1" dirty="0" smtClean="0">
                <a:solidFill>
                  <a:srgbClr val="FFB91D"/>
                </a:solidFill>
                <a:latin typeface="Calibri"/>
                <a:cs typeface="Calibri"/>
              </a:rPr>
              <a:t>  </a:t>
            </a:r>
            <a:endParaRPr lang="en-US" b="1" dirty="0">
              <a:solidFill>
                <a:srgbClr val="FFB91D"/>
              </a:solidFill>
              <a:latin typeface="Calibri"/>
              <a:cs typeface="Calibri"/>
            </a:endParaRPr>
          </a:p>
        </p:txBody>
      </p:sp>
      <p:pic>
        <p:nvPicPr>
          <p:cNvPr id="4" name="Picture 3" descr="catalogos.tiff"/>
          <p:cNvPicPr>
            <a:picLocks noChangeAspect="1"/>
          </p:cNvPicPr>
          <p:nvPr/>
        </p:nvPicPr>
        <p:blipFill>
          <a:blip r:embed="rId2" cstate="print"/>
          <a:srcRect/>
          <a:stretch>
            <a:fillRect/>
          </a:stretch>
        </p:blipFill>
        <p:spPr>
          <a:xfrm>
            <a:off x="2667000" y="2438400"/>
            <a:ext cx="6400800" cy="4044175"/>
          </a:xfrm>
          <a:prstGeom prst="rect">
            <a:avLst/>
          </a:prstGeom>
        </p:spPr>
      </p:pic>
      <p:sp>
        <p:nvSpPr>
          <p:cNvPr id="5" name="Right Arrow 4"/>
          <p:cNvSpPr/>
          <p:nvPr/>
        </p:nvSpPr>
        <p:spPr>
          <a:xfrm>
            <a:off x="2362200" y="4648200"/>
            <a:ext cx="2171700" cy="304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28600" y="3810000"/>
            <a:ext cx="2362200" cy="1477328"/>
          </a:xfrm>
          <a:prstGeom prst="rect">
            <a:avLst/>
          </a:prstGeom>
          <a:noFill/>
          <a:ln w="57150" cap="flat" cmpd="sng" algn="ctr">
            <a:solidFill>
              <a:srgbClr val="000000"/>
            </a:solidFill>
            <a:prstDash val="solid"/>
            <a:round/>
            <a:headEnd type="none" w="med" len="med"/>
            <a:tailEnd type="none" w="med" len="med"/>
          </a:ln>
        </p:spPr>
        <p:txBody>
          <a:bodyPr wrap="square" rtlCol="0">
            <a:spAutoFit/>
          </a:bodyPr>
          <a:lstStyle/>
          <a:p>
            <a:r>
              <a:rPr lang="en-US" dirty="0" smtClean="0"/>
              <a:t> Se </a:t>
            </a:r>
            <a:r>
              <a:rPr lang="en-US" dirty="0" err="1" smtClean="0"/>
              <a:t>explicará</a:t>
            </a:r>
            <a:r>
              <a:rPr lang="en-US" dirty="0" smtClean="0"/>
              <a:t> la </a:t>
            </a:r>
            <a:r>
              <a:rPr lang="en-US" dirty="0" err="1" smtClean="0"/>
              <a:t>metodología</a:t>
            </a:r>
            <a:r>
              <a:rPr lang="en-US" dirty="0" smtClean="0"/>
              <a:t> </a:t>
            </a:r>
            <a:r>
              <a:rPr lang="en-US" dirty="0" err="1" smtClean="0"/>
              <a:t>para</a:t>
            </a:r>
            <a:r>
              <a:rPr lang="en-US" dirty="0" smtClean="0"/>
              <a:t> el </a:t>
            </a:r>
            <a:r>
              <a:rPr lang="en-US" dirty="0" err="1" smtClean="0"/>
              <a:t>catálogo</a:t>
            </a:r>
            <a:r>
              <a:rPr lang="en-US" dirty="0" smtClean="0"/>
              <a:t> del </a:t>
            </a:r>
            <a:r>
              <a:rPr lang="es-ES_tradnl" b="1" dirty="0" err="1" smtClean="0">
                <a:solidFill>
                  <a:srgbClr val="FFB91D"/>
                </a:solidFill>
                <a:latin typeface="Calibri"/>
                <a:cs typeface="Calibri"/>
              </a:rPr>
              <a:t>dell’istituto</a:t>
            </a:r>
            <a:r>
              <a:rPr lang="es-ES_tradnl" b="1" dirty="0" smtClean="0">
                <a:solidFill>
                  <a:srgbClr val="FFB91D"/>
                </a:solidFill>
                <a:latin typeface="Calibri"/>
                <a:cs typeface="Calibri"/>
              </a:rPr>
              <a:t> </a:t>
            </a:r>
            <a:r>
              <a:rPr lang="es-ES_tradnl" b="1" dirty="0" err="1" smtClean="0">
                <a:solidFill>
                  <a:srgbClr val="FFB91D"/>
                </a:solidFill>
                <a:latin typeface="Calibri"/>
                <a:cs typeface="Calibri"/>
              </a:rPr>
              <a:t>degli</a:t>
            </a:r>
            <a:r>
              <a:rPr lang="es-ES_tradnl" b="1" dirty="0" smtClean="0">
                <a:solidFill>
                  <a:srgbClr val="FFB91D"/>
                </a:solidFill>
                <a:latin typeface="Calibri"/>
                <a:cs typeface="Calibri"/>
              </a:rPr>
              <a:t> </a:t>
            </a:r>
            <a:r>
              <a:rPr lang="es-ES_tradnl" b="1" dirty="0" err="1" smtClean="0">
                <a:solidFill>
                  <a:srgbClr val="FFB91D"/>
                </a:solidFill>
                <a:latin typeface="Calibri"/>
                <a:cs typeface="Calibri"/>
              </a:rPr>
              <a:t>Innocenti</a:t>
            </a:r>
            <a:r>
              <a:rPr lang="es-ES_tradnl" b="1" dirty="0" smtClean="0">
                <a:solidFill>
                  <a:srgbClr val="FFB91D"/>
                </a:solidFill>
                <a:latin typeface="Calibri"/>
                <a:cs typeface="Calibri"/>
              </a:rPr>
              <a:t> </a:t>
            </a:r>
            <a:r>
              <a:rPr lang="en-US" dirty="0" smtClean="0"/>
              <a:t> </a:t>
            </a:r>
            <a:endParaRPr lang="en-US" dirty="0"/>
          </a:p>
        </p:txBody>
      </p:sp>
      <p:sp>
        <p:nvSpPr>
          <p:cNvPr id="7" name="TextBox 6"/>
          <p:cNvSpPr txBox="1"/>
          <p:nvPr/>
        </p:nvSpPr>
        <p:spPr>
          <a:xfrm>
            <a:off x="228600" y="5486400"/>
            <a:ext cx="2362200" cy="830997"/>
          </a:xfrm>
          <a:prstGeom prst="rect">
            <a:avLst/>
          </a:prstGeom>
          <a:noFill/>
        </p:spPr>
        <p:txBody>
          <a:bodyPr wrap="square" rtlCol="0">
            <a:spAutoFit/>
          </a:bodyPr>
          <a:lstStyle/>
          <a:p>
            <a:r>
              <a:rPr lang="en-US" sz="1200" dirty="0" smtClean="0"/>
              <a:t>* </a:t>
            </a:r>
            <a:r>
              <a:rPr lang="en-US" sz="1200" dirty="0" err="1" smtClean="0"/>
              <a:t>Recordar</a:t>
            </a:r>
            <a:r>
              <a:rPr lang="en-US" sz="1200" dirty="0" smtClean="0"/>
              <a:t> </a:t>
            </a:r>
            <a:r>
              <a:rPr lang="en-US" sz="1200" dirty="0" err="1" smtClean="0"/>
              <a:t>que</a:t>
            </a:r>
            <a:r>
              <a:rPr lang="en-US" sz="1200" dirty="0" smtClean="0"/>
              <a:t> la </a:t>
            </a:r>
            <a:r>
              <a:rPr lang="en-US" sz="1200" dirty="0" err="1" smtClean="0"/>
              <a:t>metodología</a:t>
            </a:r>
            <a:r>
              <a:rPr lang="en-US" sz="1200" dirty="0" smtClean="0"/>
              <a:t> </a:t>
            </a:r>
            <a:r>
              <a:rPr lang="en-US" sz="1200" dirty="0" err="1" smtClean="0"/>
              <a:t>para</a:t>
            </a:r>
            <a:r>
              <a:rPr lang="en-US" sz="1200" dirty="0" smtClean="0"/>
              <a:t> el </a:t>
            </a:r>
            <a:r>
              <a:rPr lang="en-US" sz="1200" dirty="0" err="1" smtClean="0"/>
              <a:t>catálogo</a:t>
            </a:r>
            <a:r>
              <a:rPr lang="en-US" sz="1200" dirty="0" smtClean="0"/>
              <a:t> del </a:t>
            </a:r>
            <a:r>
              <a:rPr lang="es-ES_tradnl" sz="1200" b="1" dirty="0" err="1" smtClean="0">
                <a:solidFill>
                  <a:schemeClr val="accent1"/>
                </a:solidFill>
                <a:latin typeface="Calibri"/>
                <a:cs typeface="Calibri"/>
              </a:rPr>
              <a:t>Innocenti</a:t>
            </a:r>
            <a:r>
              <a:rPr lang="es-ES_tradnl" sz="1200" b="1" dirty="0" smtClean="0">
                <a:solidFill>
                  <a:schemeClr val="accent1"/>
                </a:solidFill>
                <a:latin typeface="Calibri"/>
                <a:cs typeface="Calibri"/>
              </a:rPr>
              <a:t> </a:t>
            </a:r>
            <a:r>
              <a:rPr lang="es-ES_tradnl" sz="1200" b="1" dirty="0" err="1" smtClean="0">
                <a:solidFill>
                  <a:schemeClr val="accent1"/>
                </a:solidFill>
                <a:latin typeface="Calibri"/>
                <a:cs typeface="Calibri"/>
              </a:rPr>
              <a:t>Research</a:t>
            </a:r>
            <a:r>
              <a:rPr lang="es-ES_tradnl" sz="1200" b="1" dirty="0" smtClean="0">
                <a:solidFill>
                  <a:schemeClr val="accent1"/>
                </a:solidFill>
                <a:latin typeface="Calibri"/>
                <a:cs typeface="Calibri"/>
              </a:rPr>
              <a:t> Centre </a:t>
            </a:r>
            <a:r>
              <a:rPr lang="es-ES_tradnl" sz="1200" b="1" dirty="0" err="1" smtClean="0">
                <a:solidFill>
                  <a:schemeClr val="accent1"/>
                </a:solidFill>
                <a:latin typeface="Calibri"/>
                <a:cs typeface="Calibri"/>
              </a:rPr>
              <a:t>dell</a:t>
            </a:r>
            <a:r>
              <a:rPr lang="es-ES_tradnl" sz="1200" b="1" dirty="0" smtClean="0">
                <a:solidFill>
                  <a:schemeClr val="accent1"/>
                </a:solidFill>
                <a:latin typeface="Calibri"/>
                <a:cs typeface="Calibri"/>
              </a:rPr>
              <a:t>’ UNICEF </a:t>
            </a:r>
            <a:r>
              <a:rPr lang="es-ES_tradnl" sz="1200" b="1" dirty="0" smtClean="0">
                <a:solidFill>
                  <a:srgbClr val="FFFFFF"/>
                </a:solidFill>
                <a:latin typeface="Calibri"/>
                <a:cs typeface="Calibri"/>
              </a:rPr>
              <a:t>es igual.</a:t>
            </a:r>
            <a:r>
              <a:rPr lang="es-ES_tradnl" sz="1200" b="1" dirty="0" smtClean="0">
                <a:solidFill>
                  <a:schemeClr val="accent1"/>
                </a:solidFill>
                <a:latin typeface="Calibri"/>
                <a:cs typeface="Calibri"/>
              </a:rPr>
              <a:t> </a:t>
            </a:r>
            <a:r>
              <a:rPr lang="en-US" sz="1200" dirty="0" smtClean="0"/>
              <a:t> </a:t>
            </a:r>
            <a:endParaRPr lang="en-US" sz="1200" dirty="0"/>
          </a:p>
        </p:txBody>
      </p:sp>
      <p:sp>
        <p:nvSpPr>
          <p:cNvPr id="8" name="Footer Placeholder 4"/>
          <p:cNvSpPr txBox="1">
            <a:spLocks/>
          </p:cNvSpPr>
          <p:nvPr/>
        </p:nvSpPr>
        <p:spPr>
          <a:xfrm>
            <a:off x="685800" y="76200"/>
            <a:ext cx="7924800" cy="365125"/>
          </a:xfrm>
          <a:prstGeom prst="rect">
            <a:avLst/>
          </a:prstGeom>
        </p:spPr>
        <p:txBody>
          <a:bodyPr vert="horz" lIns="91440" tIns="45720" rIns="91440" bIns="45720" rtlCol="0" anchor="ctr"/>
          <a:lstStyle/>
          <a:p>
            <a:pPr algn="ctr"/>
            <a:r>
              <a:rPr lang="es-MX" sz="1200" dirty="0">
                <a:solidFill>
                  <a:srgbClr val="FFFFFF"/>
                </a:solidFill>
              </a:rPr>
              <a:t>UNIVERSIDAD DE </a:t>
            </a:r>
            <a:r>
              <a:rPr lang="es-MX" sz="1200" dirty="0" smtClean="0">
                <a:solidFill>
                  <a:srgbClr val="FFFFFF"/>
                </a:solidFill>
              </a:rPr>
              <a:t>MONTERREY </a:t>
            </a:r>
            <a:r>
              <a:rPr lang="en-US" sz="1200" dirty="0" smtClean="0">
                <a:solidFill>
                  <a:srgbClr val="FFFFFF"/>
                </a:solidFill>
              </a:rPr>
              <a:t>–</a:t>
            </a:r>
            <a:r>
              <a:rPr lang="es-MX" sz="1200" dirty="0" smtClean="0">
                <a:solidFill>
                  <a:srgbClr val="FFFFFF"/>
                </a:solidFill>
              </a:rPr>
              <a:t> ISPEF </a:t>
            </a:r>
            <a:r>
              <a:rPr lang="en-US" sz="1200" dirty="0" smtClean="0">
                <a:solidFill>
                  <a:srgbClr val="FFFFFF"/>
                </a:solidFill>
              </a:rPr>
              <a:t>–</a:t>
            </a:r>
            <a:r>
              <a:rPr lang="es-MX" sz="1200" dirty="0" smtClean="0">
                <a:solidFill>
                  <a:srgbClr val="FFFFFF"/>
                </a:solidFill>
              </a:rPr>
              <a:t> UNIVERSIDAD DE FLORENCIA</a:t>
            </a:r>
            <a:endParaRPr lang="en-US" sz="1200" dirty="0" smtClean="0">
              <a:solidFill>
                <a:srgbClr val="FFFFFF"/>
              </a:solidFill>
            </a:endParaRPr>
          </a:p>
          <a:p>
            <a:pPr algn="ctr"/>
            <a:r>
              <a:rPr lang="es-MX" sz="1200" dirty="0">
                <a:solidFill>
                  <a:srgbClr val="FFFFFF"/>
                </a:solidFill>
              </a:rPr>
              <a:t>Problemas de Aprendizaje: Lógica Emocional, Inteligencias Múltiples y Estilos Cognitivos en el Desarrollo Educativo de Aprendizaje</a:t>
            </a:r>
            <a:endParaRPr lang="en-US" sz="1200" dirty="0">
              <a:solidFill>
                <a:srgbClr val="FFFFFF"/>
              </a:solidFill>
            </a:endParaRPr>
          </a:p>
        </p:txBody>
      </p:sp>
      <p:sp>
        <p:nvSpPr>
          <p:cNvPr id="10" name="Footer Placeholder 4"/>
          <p:cNvSpPr txBox="1">
            <a:spLocks/>
          </p:cNvSpPr>
          <p:nvPr/>
        </p:nvSpPr>
        <p:spPr>
          <a:xfrm>
            <a:off x="381000" y="6324600"/>
            <a:ext cx="8458200" cy="640080"/>
          </a:xfrm>
          <a:prstGeom prst="rect">
            <a:avLst/>
          </a:prstGeom>
        </p:spPr>
        <p:txBody>
          <a:bodyPr vert="horz" lIns="91440" tIns="45720" rIns="91440" bIns="45720" rtlCol="0" anchor="ctr"/>
          <a:lstStyle/>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Mónica</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García</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Fernández</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247452; Mariana Gabriela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Peña</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García</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167040;   </a:t>
            </a: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Daniela Villarreal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Zambrano</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159260; Edith Garza Villarreal 130677                                                                                                             Prof.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Fausto</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Presutti</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endParaRPr kumimoji="0" lang="en-US" sz="10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457200"/>
            <a:ext cx="5484165" cy="923330"/>
          </a:xfrm>
          <a:prstGeom prst="rect">
            <a:avLst/>
          </a:prstGeom>
        </p:spPr>
        <p:txBody>
          <a:bodyPr wrap="square">
            <a:spAutoFit/>
          </a:bodyPr>
          <a:lstStyle/>
          <a:p>
            <a:r>
              <a:rPr lang="es-ES_tradnl" b="1" dirty="0" smtClean="0">
                <a:solidFill>
                  <a:srgbClr val="60299E"/>
                </a:solidFill>
                <a:latin typeface="Calibri"/>
                <a:cs typeface="Calibri"/>
              </a:rPr>
              <a:t>PASO 4: Una vez en la página de búsqueda se puede introducir una palabra clave o frase que desee. Por ejemplo: “ </a:t>
            </a:r>
            <a:r>
              <a:rPr lang="es-ES_tradnl" b="1" dirty="0" err="1" smtClean="0">
                <a:solidFill>
                  <a:srgbClr val="60299E"/>
                </a:solidFill>
                <a:latin typeface="Calibri"/>
                <a:cs typeface="Calibri"/>
              </a:rPr>
              <a:t>Disturbi</a:t>
            </a:r>
            <a:r>
              <a:rPr lang="es-ES_tradnl" b="1" dirty="0" smtClean="0">
                <a:solidFill>
                  <a:srgbClr val="60299E"/>
                </a:solidFill>
                <a:latin typeface="Calibri"/>
                <a:cs typeface="Calibri"/>
              </a:rPr>
              <a:t> </a:t>
            </a:r>
            <a:r>
              <a:rPr lang="es-ES_tradnl" b="1" dirty="0" err="1" smtClean="0">
                <a:solidFill>
                  <a:srgbClr val="60299E"/>
                </a:solidFill>
                <a:latin typeface="Calibri"/>
                <a:cs typeface="Calibri"/>
              </a:rPr>
              <a:t>dell</a:t>
            </a:r>
            <a:r>
              <a:rPr lang="es-ES_tradnl" b="1" dirty="0" smtClean="0">
                <a:solidFill>
                  <a:srgbClr val="60299E"/>
                </a:solidFill>
                <a:latin typeface="Calibri"/>
                <a:cs typeface="Calibri"/>
              </a:rPr>
              <a:t>’ </a:t>
            </a:r>
            <a:r>
              <a:rPr lang="es-ES_tradnl" b="1" dirty="0" err="1" smtClean="0">
                <a:solidFill>
                  <a:srgbClr val="60299E"/>
                </a:solidFill>
                <a:latin typeface="Calibri"/>
                <a:cs typeface="Calibri"/>
              </a:rPr>
              <a:t>apprendimiento</a:t>
            </a:r>
            <a:r>
              <a:rPr lang="es-ES_tradnl" b="1" dirty="0" smtClean="0">
                <a:solidFill>
                  <a:srgbClr val="60299E"/>
                </a:solidFill>
                <a:latin typeface="Calibri"/>
                <a:cs typeface="Calibri"/>
              </a:rPr>
              <a:t>”</a:t>
            </a:r>
          </a:p>
        </p:txBody>
      </p:sp>
      <p:pic>
        <p:nvPicPr>
          <p:cNvPr id="4" name="Picture 3" descr="busqueda.tiff"/>
          <p:cNvPicPr>
            <a:picLocks noChangeAspect="1"/>
          </p:cNvPicPr>
          <p:nvPr/>
        </p:nvPicPr>
        <p:blipFill>
          <a:blip r:embed="rId2" cstate="print"/>
          <a:stretch>
            <a:fillRect/>
          </a:stretch>
        </p:blipFill>
        <p:spPr>
          <a:xfrm>
            <a:off x="304800" y="1371600"/>
            <a:ext cx="5636565" cy="4976302"/>
          </a:xfrm>
          <a:prstGeom prst="rect">
            <a:avLst/>
          </a:prstGeom>
        </p:spPr>
      </p:pic>
      <p:sp>
        <p:nvSpPr>
          <p:cNvPr id="6" name="Right Arrow 5"/>
          <p:cNvSpPr/>
          <p:nvPr/>
        </p:nvSpPr>
        <p:spPr>
          <a:xfrm>
            <a:off x="0" y="4876800"/>
            <a:ext cx="1600200" cy="304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idioma.tiff"/>
          <p:cNvPicPr>
            <a:picLocks noChangeAspect="1"/>
          </p:cNvPicPr>
          <p:nvPr/>
        </p:nvPicPr>
        <p:blipFill>
          <a:blip r:embed="rId3" cstate="print"/>
          <a:stretch>
            <a:fillRect/>
          </a:stretch>
        </p:blipFill>
        <p:spPr>
          <a:xfrm>
            <a:off x="6400800" y="2438400"/>
            <a:ext cx="2677510" cy="1819870"/>
          </a:xfrm>
          <a:prstGeom prst="rect">
            <a:avLst/>
          </a:prstGeom>
        </p:spPr>
      </p:pic>
      <p:sp>
        <p:nvSpPr>
          <p:cNvPr id="8" name="Left-Up Arrow 7"/>
          <p:cNvSpPr/>
          <p:nvPr/>
        </p:nvSpPr>
        <p:spPr>
          <a:xfrm rot="12849665">
            <a:off x="5116704" y="1510148"/>
            <a:ext cx="2539093" cy="652680"/>
          </a:xfrm>
          <a:prstGeom prst="lef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941365" y="853576"/>
            <a:ext cx="3136945" cy="584776"/>
          </a:xfrm>
          <a:prstGeom prst="rect">
            <a:avLst/>
          </a:prstGeom>
          <a:noFill/>
        </p:spPr>
        <p:txBody>
          <a:bodyPr wrap="square" rtlCol="0">
            <a:spAutoFit/>
          </a:bodyPr>
          <a:lstStyle/>
          <a:p>
            <a:r>
              <a:rPr lang="en-US" sz="1600" dirty="0" smtClean="0"/>
              <a:t>** Se le </a:t>
            </a:r>
            <a:r>
              <a:rPr lang="en-US" sz="1600" dirty="0" err="1" smtClean="0"/>
              <a:t>da</a:t>
            </a:r>
            <a:r>
              <a:rPr lang="en-US" sz="1600" dirty="0" smtClean="0"/>
              <a:t> la </a:t>
            </a:r>
            <a:r>
              <a:rPr lang="en-US" sz="1600" dirty="0" err="1" smtClean="0"/>
              <a:t>opción</a:t>
            </a:r>
            <a:r>
              <a:rPr lang="en-US" sz="1600" dirty="0" smtClean="0"/>
              <a:t>  de </a:t>
            </a:r>
            <a:r>
              <a:rPr lang="en-US" sz="1600" dirty="0" err="1" smtClean="0"/>
              <a:t>cambiar</a:t>
            </a:r>
            <a:r>
              <a:rPr lang="en-US" sz="1600" dirty="0" smtClean="0"/>
              <a:t> el </a:t>
            </a:r>
            <a:r>
              <a:rPr lang="en-US" sz="1600" dirty="0" err="1" smtClean="0"/>
              <a:t>idioma</a:t>
            </a:r>
            <a:r>
              <a:rPr lang="en-US" sz="1600" dirty="0" smtClean="0"/>
              <a:t> </a:t>
            </a:r>
            <a:r>
              <a:rPr lang="en-US" sz="1600" dirty="0" err="1" smtClean="0"/>
              <a:t>si</a:t>
            </a:r>
            <a:r>
              <a:rPr lang="en-US" sz="1600" dirty="0" smtClean="0"/>
              <a:t> </a:t>
            </a:r>
            <a:r>
              <a:rPr lang="en-US" sz="1600" dirty="0" err="1" smtClean="0"/>
              <a:t>es</a:t>
            </a:r>
            <a:r>
              <a:rPr lang="en-US" sz="1600" dirty="0" smtClean="0"/>
              <a:t> </a:t>
            </a:r>
            <a:r>
              <a:rPr lang="en-US" sz="1600" dirty="0" err="1" smtClean="0"/>
              <a:t>necesario</a:t>
            </a:r>
            <a:r>
              <a:rPr lang="en-US" sz="1600" dirty="0" smtClean="0"/>
              <a:t>.  </a:t>
            </a:r>
            <a:endParaRPr lang="en-US" sz="1600" dirty="0"/>
          </a:p>
        </p:txBody>
      </p:sp>
      <p:sp>
        <p:nvSpPr>
          <p:cNvPr id="21" name="Up Arrow 20"/>
          <p:cNvSpPr/>
          <p:nvPr/>
        </p:nvSpPr>
        <p:spPr>
          <a:xfrm>
            <a:off x="2057400" y="6096000"/>
            <a:ext cx="228600" cy="3576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Left-Up Arrow 23"/>
          <p:cNvSpPr/>
          <p:nvPr/>
        </p:nvSpPr>
        <p:spPr>
          <a:xfrm>
            <a:off x="2438400" y="6096000"/>
            <a:ext cx="4648200" cy="357698"/>
          </a:xfrm>
          <a:prstGeom prst="lef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Action Button: Custom 27">
            <a:hlinkClick r:id="" action="ppaction://hlinkshowjump?jump=lastslide" highlightClick="1"/>
          </p:cNvPr>
          <p:cNvSpPr/>
          <p:nvPr/>
        </p:nvSpPr>
        <p:spPr>
          <a:xfrm>
            <a:off x="6348984" y="4419600"/>
            <a:ext cx="2337816" cy="1623502"/>
          </a:xfrm>
          <a:prstGeom prst="actionButtonBlank">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err="1" smtClean="0"/>
              <a:t>Hacer</a:t>
            </a:r>
            <a:r>
              <a:rPr lang="en-US" dirty="0" smtClean="0"/>
              <a:t> Click </a:t>
            </a:r>
            <a:r>
              <a:rPr lang="en-US" dirty="0" err="1" smtClean="0"/>
              <a:t>para</a:t>
            </a:r>
            <a:r>
              <a:rPr lang="en-US" dirty="0" smtClean="0"/>
              <a:t> la </a:t>
            </a:r>
            <a:r>
              <a:rPr lang="en-US" dirty="0" err="1" smtClean="0"/>
              <a:t>opción</a:t>
            </a:r>
            <a:r>
              <a:rPr lang="en-US" dirty="0" smtClean="0"/>
              <a:t> de  “</a:t>
            </a:r>
            <a:r>
              <a:rPr lang="en-US" dirty="0" err="1" smtClean="0"/>
              <a:t>Búsqueda</a:t>
            </a:r>
            <a:r>
              <a:rPr lang="en-US" dirty="0" smtClean="0"/>
              <a:t> </a:t>
            </a:r>
            <a:r>
              <a:rPr lang="en-US" dirty="0" err="1" smtClean="0"/>
              <a:t>Avanzada</a:t>
            </a:r>
            <a:r>
              <a:rPr lang="en-US" dirty="0" smtClean="0"/>
              <a:t>”</a:t>
            </a:r>
          </a:p>
        </p:txBody>
      </p:sp>
      <p:sp>
        <p:nvSpPr>
          <p:cNvPr id="11" name="Footer Placeholder 4"/>
          <p:cNvSpPr txBox="1">
            <a:spLocks/>
          </p:cNvSpPr>
          <p:nvPr/>
        </p:nvSpPr>
        <p:spPr>
          <a:xfrm>
            <a:off x="685800" y="76200"/>
            <a:ext cx="7924800" cy="365125"/>
          </a:xfrm>
          <a:prstGeom prst="rect">
            <a:avLst/>
          </a:prstGeom>
        </p:spPr>
        <p:txBody>
          <a:bodyPr vert="horz" lIns="91440" tIns="45720" rIns="91440" bIns="45720" rtlCol="0" anchor="ctr"/>
          <a:lstStyle/>
          <a:p>
            <a:pPr algn="ctr"/>
            <a:r>
              <a:rPr lang="es-MX" sz="1200" dirty="0">
                <a:solidFill>
                  <a:srgbClr val="FFFFFF"/>
                </a:solidFill>
              </a:rPr>
              <a:t>UNIVERSIDAD DE </a:t>
            </a:r>
            <a:r>
              <a:rPr lang="es-MX" sz="1200" dirty="0" smtClean="0">
                <a:solidFill>
                  <a:srgbClr val="FFFFFF"/>
                </a:solidFill>
              </a:rPr>
              <a:t>MONTERREY </a:t>
            </a:r>
            <a:r>
              <a:rPr lang="en-US" sz="1200" dirty="0" smtClean="0">
                <a:solidFill>
                  <a:srgbClr val="FFFFFF"/>
                </a:solidFill>
              </a:rPr>
              <a:t>–</a:t>
            </a:r>
            <a:r>
              <a:rPr lang="es-MX" sz="1200" dirty="0" smtClean="0">
                <a:solidFill>
                  <a:srgbClr val="FFFFFF"/>
                </a:solidFill>
              </a:rPr>
              <a:t> ISPEF </a:t>
            </a:r>
            <a:r>
              <a:rPr lang="en-US" sz="1200" dirty="0" smtClean="0">
                <a:solidFill>
                  <a:srgbClr val="FFFFFF"/>
                </a:solidFill>
              </a:rPr>
              <a:t>–</a:t>
            </a:r>
            <a:r>
              <a:rPr lang="es-MX" sz="1200" dirty="0" smtClean="0">
                <a:solidFill>
                  <a:srgbClr val="FFFFFF"/>
                </a:solidFill>
              </a:rPr>
              <a:t> UNIVERSIDAD DE FLORENCIA</a:t>
            </a:r>
            <a:endParaRPr lang="en-US" sz="1200" dirty="0" smtClean="0">
              <a:solidFill>
                <a:srgbClr val="FFFFFF"/>
              </a:solidFill>
            </a:endParaRPr>
          </a:p>
          <a:p>
            <a:pPr algn="ctr"/>
            <a:r>
              <a:rPr lang="es-MX" sz="1200" dirty="0">
                <a:solidFill>
                  <a:srgbClr val="FFFFFF"/>
                </a:solidFill>
              </a:rPr>
              <a:t>Problemas de Aprendizaje: Lógica Emocional, Inteligencias Múltiples y Estilos Cognitivos en el Desarrollo Educativo de Aprendizaje</a:t>
            </a:r>
            <a:endParaRPr lang="en-US" sz="1200" dirty="0">
              <a:solidFill>
                <a:srgbClr val="FFFFFF"/>
              </a:solidFill>
            </a:endParaRPr>
          </a:p>
        </p:txBody>
      </p:sp>
      <p:sp>
        <p:nvSpPr>
          <p:cNvPr id="13" name="Footer Placeholder 4"/>
          <p:cNvSpPr txBox="1">
            <a:spLocks/>
          </p:cNvSpPr>
          <p:nvPr/>
        </p:nvSpPr>
        <p:spPr>
          <a:xfrm>
            <a:off x="381000" y="6324600"/>
            <a:ext cx="8458200" cy="640080"/>
          </a:xfrm>
          <a:prstGeom prst="rect">
            <a:avLst/>
          </a:prstGeom>
        </p:spPr>
        <p:txBody>
          <a:bodyPr vert="horz" lIns="91440" tIns="45720" rIns="91440" bIns="45720" rtlCol="0" anchor="ctr"/>
          <a:lstStyle/>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Mónica</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García</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Fernández</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247452; Mariana Gabriela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Peña</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García</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167040;   </a:t>
            </a: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Daniela Villarreal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Zambrano</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159260; Edith Garza Villarreal 130677                                                                                                             Prof.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Fausto</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Presutti</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endParaRPr kumimoji="0" lang="en-US" sz="10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sultados.tiff"/>
          <p:cNvPicPr>
            <a:picLocks noChangeAspect="1"/>
          </p:cNvPicPr>
          <p:nvPr/>
        </p:nvPicPr>
        <p:blipFill>
          <a:blip r:embed="rId2" cstate="print"/>
          <a:stretch>
            <a:fillRect/>
          </a:stretch>
        </p:blipFill>
        <p:spPr>
          <a:xfrm>
            <a:off x="1219200" y="1174634"/>
            <a:ext cx="6867418" cy="5277708"/>
          </a:xfrm>
          <a:prstGeom prst="rect">
            <a:avLst/>
          </a:prstGeom>
        </p:spPr>
      </p:pic>
      <p:sp>
        <p:nvSpPr>
          <p:cNvPr id="4" name="Rectangle 3"/>
          <p:cNvSpPr/>
          <p:nvPr/>
        </p:nvSpPr>
        <p:spPr>
          <a:xfrm>
            <a:off x="928662" y="533400"/>
            <a:ext cx="6572296" cy="646331"/>
          </a:xfrm>
          <a:prstGeom prst="rect">
            <a:avLst/>
          </a:prstGeom>
        </p:spPr>
        <p:txBody>
          <a:bodyPr wrap="square">
            <a:spAutoFit/>
          </a:bodyPr>
          <a:lstStyle/>
          <a:p>
            <a:r>
              <a:rPr lang="es-ES_tradnl" b="1" dirty="0" smtClean="0">
                <a:solidFill>
                  <a:srgbClr val="60299E"/>
                </a:solidFill>
                <a:latin typeface="Calibri"/>
                <a:cs typeface="Calibri"/>
              </a:rPr>
              <a:t>PASO 5:  Seleccionar el artículo  relacionado con el tema que se ajuste mejor a las necesidades de investigación.</a:t>
            </a:r>
          </a:p>
        </p:txBody>
      </p:sp>
      <p:sp>
        <p:nvSpPr>
          <p:cNvPr id="5" name="Up Arrow 4"/>
          <p:cNvSpPr/>
          <p:nvPr/>
        </p:nvSpPr>
        <p:spPr>
          <a:xfrm rot="5905902">
            <a:off x="1617294" y="3079270"/>
            <a:ext cx="357190" cy="3000396"/>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ooter Placeholder 4"/>
          <p:cNvSpPr txBox="1">
            <a:spLocks/>
          </p:cNvSpPr>
          <p:nvPr/>
        </p:nvSpPr>
        <p:spPr>
          <a:xfrm>
            <a:off x="685800" y="76200"/>
            <a:ext cx="7924800" cy="365125"/>
          </a:xfrm>
          <a:prstGeom prst="rect">
            <a:avLst/>
          </a:prstGeom>
        </p:spPr>
        <p:txBody>
          <a:bodyPr vert="horz" lIns="91440" tIns="45720" rIns="91440" bIns="45720" rtlCol="0" anchor="ctr"/>
          <a:lstStyle/>
          <a:p>
            <a:pPr algn="ctr"/>
            <a:r>
              <a:rPr lang="es-MX" sz="1200" dirty="0">
                <a:solidFill>
                  <a:srgbClr val="FFFFFF"/>
                </a:solidFill>
              </a:rPr>
              <a:t>UNIVERSIDAD DE </a:t>
            </a:r>
            <a:r>
              <a:rPr lang="es-MX" sz="1200" dirty="0" smtClean="0">
                <a:solidFill>
                  <a:srgbClr val="FFFFFF"/>
                </a:solidFill>
              </a:rPr>
              <a:t>MONTERREY </a:t>
            </a:r>
            <a:r>
              <a:rPr lang="en-US" sz="1200" dirty="0" smtClean="0">
                <a:solidFill>
                  <a:srgbClr val="FFFFFF"/>
                </a:solidFill>
              </a:rPr>
              <a:t>–</a:t>
            </a:r>
            <a:r>
              <a:rPr lang="es-MX" sz="1200" dirty="0" smtClean="0">
                <a:solidFill>
                  <a:srgbClr val="FFFFFF"/>
                </a:solidFill>
              </a:rPr>
              <a:t> ISPEF </a:t>
            </a:r>
            <a:r>
              <a:rPr lang="en-US" sz="1200" dirty="0" smtClean="0">
                <a:solidFill>
                  <a:srgbClr val="FFFFFF"/>
                </a:solidFill>
              </a:rPr>
              <a:t>–</a:t>
            </a:r>
            <a:r>
              <a:rPr lang="es-MX" sz="1200" dirty="0" smtClean="0">
                <a:solidFill>
                  <a:srgbClr val="FFFFFF"/>
                </a:solidFill>
              </a:rPr>
              <a:t> UNIVERSIDAD DE FLORENCIA</a:t>
            </a:r>
            <a:endParaRPr lang="en-US" sz="1200" dirty="0" smtClean="0">
              <a:solidFill>
                <a:srgbClr val="FFFFFF"/>
              </a:solidFill>
            </a:endParaRPr>
          </a:p>
          <a:p>
            <a:pPr algn="ctr"/>
            <a:r>
              <a:rPr lang="es-MX" sz="1200" dirty="0">
                <a:solidFill>
                  <a:srgbClr val="FFFFFF"/>
                </a:solidFill>
              </a:rPr>
              <a:t>Problemas de Aprendizaje: Lógica Emocional, Inteligencias Múltiples y Estilos Cognitivos en el Desarrollo Educativo de Aprendizaje</a:t>
            </a:r>
            <a:endParaRPr lang="en-US" sz="1200" dirty="0">
              <a:solidFill>
                <a:srgbClr val="FFFFFF"/>
              </a:solidFill>
            </a:endParaRPr>
          </a:p>
        </p:txBody>
      </p:sp>
      <p:sp>
        <p:nvSpPr>
          <p:cNvPr id="8" name="Footer Placeholder 4"/>
          <p:cNvSpPr txBox="1">
            <a:spLocks/>
          </p:cNvSpPr>
          <p:nvPr/>
        </p:nvSpPr>
        <p:spPr>
          <a:xfrm>
            <a:off x="381000" y="6324600"/>
            <a:ext cx="8458200" cy="640080"/>
          </a:xfrm>
          <a:prstGeom prst="rect">
            <a:avLst/>
          </a:prstGeom>
        </p:spPr>
        <p:txBody>
          <a:bodyPr vert="horz" lIns="91440" tIns="45720" rIns="91440" bIns="45720" rtlCol="0" anchor="ctr"/>
          <a:lstStyle/>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Mónica</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García</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Fernández</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247452; Mariana Gabriela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Peña</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García</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167040;   </a:t>
            </a: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Daniela Villarreal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Zambrano</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159260; Edith Garza Villarreal 130677                                                                                                             Prof.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Fausto</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Presutti</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endParaRPr kumimoji="0" lang="en-US" sz="10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smtClean="0"/>
              <a:t>CONCLUSIONES</a:t>
            </a:r>
            <a:endParaRPr lang="en-US" dirty="0"/>
          </a:p>
        </p:txBody>
      </p:sp>
      <p:sp>
        <p:nvSpPr>
          <p:cNvPr id="3" name="TextBox 2"/>
          <p:cNvSpPr txBox="1"/>
          <p:nvPr/>
        </p:nvSpPr>
        <p:spPr>
          <a:xfrm>
            <a:off x="457200" y="1676400"/>
            <a:ext cx="7924800" cy="3477875"/>
          </a:xfrm>
          <a:prstGeom prst="rect">
            <a:avLst/>
          </a:prstGeom>
          <a:noFill/>
        </p:spPr>
        <p:txBody>
          <a:bodyPr wrap="square" rtlCol="0">
            <a:spAutoFit/>
          </a:bodyPr>
          <a:lstStyle/>
          <a:p>
            <a:pPr>
              <a:buFont typeface="Arial" pitchFamily="34" charset="0"/>
              <a:buChar char="•"/>
            </a:pPr>
            <a:r>
              <a:rPr lang="en-US" sz="2000" dirty="0" smtClean="0"/>
              <a:t>Italia </a:t>
            </a:r>
            <a:r>
              <a:rPr lang="en-US" sz="2000" dirty="0" err="1" smtClean="0"/>
              <a:t>es</a:t>
            </a:r>
            <a:r>
              <a:rPr lang="en-US" sz="2000" dirty="0" smtClean="0"/>
              <a:t> un </a:t>
            </a:r>
            <a:r>
              <a:rPr lang="en-US" sz="2000" dirty="0" err="1" smtClean="0"/>
              <a:t>país</a:t>
            </a:r>
            <a:r>
              <a:rPr lang="en-US" sz="2000" dirty="0" smtClean="0"/>
              <a:t> </a:t>
            </a:r>
            <a:r>
              <a:rPr lang="en-US" sz="2000" dirty="0" err="1" smtClean="0"/>
              <a:t>que</a:t>
            </a:r>
            <a:r>
              <a:rPr lang="en-US" sz="2000" dirty="0" smtClean="0"/>
              <a:t> se </a:t>
            </a:r>
            <a:r>
              <a:rPr lang="en-US" sz="2000" dirty="0" err="1" smtClean="0"/>
              <a:t>caracteriza</a:t>
            </a:r>
            <a:r>
              <a:rPr lang="en-US" sz="2000" dirty="0" smtClean="0"/>
              <a:t> </a:t>
            </a:r>
            <a:r>
              <a:rPr lang="en-US" sz="2000" dirty="0" err="1" smtClean="0"/>
              <a:t>por</a:t>
            </a:r>
            <a:r>
              <a:rPr lang="en-US" sz="2000" dirty="0" smtClean="0"/>
              <a:t> </a:t>
            </a:r>
            <a:r>
              <a:rPr lang="en-US" sz="2000" dirty="0" err="1" smtClean="0"/>
              <a:t>sus</a:t>
            </a:r>
            <a:r>
              <a:rPr lang="en-US" sz="2000" dirty="0" smtClean="0"/>
              <a:t> </a:t>
            </a:r>
            <a:r>
              <a:rPr lang="en-US" sz="2000" dirty="0" err="1" smtClean="0"/>
              <a:t>iniciativas</a:t>
            </a:r>
            <a:r>
              <a:rPr lang="en-US" sz="2000" dirty="0" smtClean="0"/>
              <a:t> en </a:t>
            </a:r>
            <a:r>
              <a:rPr lang="en-US" sz="2000" dirty="0" err="1" smtClean="0"/>
              <a:t>investigaación</a:t>
            </a:r>
            <a:r>
              <a:rPr lang="en-US" sz="2000" dirty="0" smtClean="0"/>
              <a:t>, </a:t>
            </a:r>
            <a:r>
              <a:rPr lang="en-US" sz="2000" dirty="0" err="1" smtClean="0"/>
              <a:t>innovación</a:t>
            </a:r>
            <a:r>
              <a:rPr lang="en-US" sz="2000" dirty="0" smtClean="0"/>
              <a:t> y </a:t>
            </a:r>
            <a:r>
              <a:rPr lang="en-US" sz="2000" dirty="0" err="1" smtClean="0"/>
              <a:t>aplicación</a:t>
            </a:r>
            <a:r>
              <a:rPr lang="en-US" sz="2000" dirty="0" smtClean="0"/>
              <a:t> de </a:t>
            </a:r>
            <a:r>
              <a:rPr lang="en-US" sz="2000" dirty="0" err="1" smtClean="0"/>
              <a:t>programas</a:t>
            </a:r>
            <a:r>
              <a:rPr lang="en-US" sz="2000" dirty="0" smtClean="0"/>
              <a:t> </a:t>
            </a:r>
            <a:r>
              <a:rPr lang="en-US" sz="2000" dirty="0" err="1" smtClean="0"/>
              <a:t>pilotos</a:t>
            </a:r>
            <a:r>
              <a:rPr lang="en-US" sz="2000" dirty="0" smtClean="0"/>
              <a:t>. </a:t>
            </a:r>
            <a:r>
              <a:rPr lang="en-US" sz="2000" dirty="0" err="1" smtClean="0"/>
              <a:t>Por</a:t>
            </a:r>
            <a:r>
              <a:rPr lang="en-US" sz="2000" dirty="0" smtClean="0"/>
              <a:t> lo anterior, </a:t>
            </a:r>
            <a:r>
              <a:rPr lang="en-US" sz="2000" dirty="0" err="1" smtClean="0"/>
              <a:t>es</a:t>
            </a:r>
            <a:r>
              <a:rPr lang="en-US" sz="2000" dirty="0" smtClean="0"/>
              <a:t> </a:t>
            </a:r>
            <a:r>
              <a:rPr lang="en-US" sz="2000" dirty="0" err="1" smtClean="0"/>
              <a:t>importante</a:t>
            </a:r>
            <a:r>
              <a:rPr lang="en-US" sz="2000" dirty="0" smtClean="0"/>
              <a:t> </a:t>
            </a:r>
            <a:r>
              <a:rPr lang="en-US" sz="2000" dirty="0" err="1" smtClean="0"/>
              <a:t>destacar</a:t>
            </a:r>
            <a:r>
              <a:rPr lang="en-US" sz="2000" dirty="0" smtClean="0"/>
              <a:t> </a:t>
            </a:r>
            <a:r>
              <a:rPr lang="en-US" sz="2000" dirty="0" err="1" smtClean="0"/>
              <a:t>que</a:t>
            </a:r>
            <a:r>
              <a:rPr lang="en-US" sz="2000" dirty="0" smtClean="0"/>
              <a:t> los </a:t>
            </a:r>
            <a:r>
              <a:rPr lang="en-US" sz="2000" dirty="0" err="1" smtClean="0"/>
              <a:t>documentos</a:t>
            </a:r>
            <a:r>
              <a:rPr lang="en-US" sz="2000" dirty="0" smtClean="0"/>
              <a:t> </a:t>
            </a:r>
            <a:r>
              <a:rPr lang="en-US" sz="2000" dirty="0" err="1" smtClean="0"/>
              <a:t>oficiales</a:t>
            </a:r>
            <a:r>
              <a:rPr lang="en-US" sz="2000" dirty="0" smtClean="0"/>
              <a:t>  </a:t>
            </a:r>
            <a:r>
              <a:rPr lang="en-US" sz="2000" dirty="0" err="1" smtClean="0"/>
              <a:t>facilitados</a:t>
            </a:r>
            <a:r>
              <a:rPr lang="en-US" sz="2000" dirty="0" smtClean="0"/>
              <a:t> </a:t>
            </a:r>
            <a:r>
              <a:rPr lang="en-US" sz="2000" dirty="0" err="1" smtClean="0"/>
              <a:t>pueden</a:t>
            </a:r>
            <a:r>
              <a:rPr lang="en-US" sz="2000" dirty="0" smtClean="0"/>
              <a:t> ser </a:t>
            </a:r>
            <a:r>
              <a:rPr lang="en-US" sz="2000" dirty="0" err="1" smtClean="0"/>
              <a:t>útiles</a:t>
            </a:r>
            <a:r>
              <a:rPr lang="en-US" sz="2000" dirty="0" smtClean="0"/>
              <a:t> </a:t>
            </a:r>
            <a:r>
              <a:rPr lang="en-US" sz="2000" dirty="0" err="1" smtClean="0"/>
              <a:t>para</a:t>
            </a:r>
            <a:r>
              <a:rPr lang="en-US" sz="2000" dirty="0" smtClean="0"/>
              <a:t> </a:t>
            </a:r>
            <a:r>
              <a:rPr lang="en-US" sz="2000" dirty="0" err="1" smtClean="0"/>
              <a:t>enrriquecer</a:t>
            </a:r>
            <a:r>
              <a:rPr lang="en-US" sz="2000" dirty="0" smtClean="0"/>
              <a:t> los </a:t>
            </a:r>
            <a:r>
              <a:rPr lang="en-US" sz="2000" dirty="0" err="1" smtClean="0"/>
              <a:t>contenidos</a:t>
            </a:r>
            <a:r>
              <a:rPr lang="en-US" sz="2000" dirty="0" smtClean="0"/>
              <a:t> de </a:t>
            </a:r>
            <a:r>
              <a:rPr lang="en-US" sz="2000" dirty="0" err="1" smtClean="0"/>
              <a:t>Tesis</a:t>
            </a:r>
            <a:r>
              <a:rPr lang="en-US" sz="2000" dirty="0" smtClean="0"/>
              <a:t>, </a:t>
            </a:r>
            <a:r>
              <a:rPr lang="en-US" sz="2000" dirty="0" err="1" smtClean="0"/>
              <a:t>nuevas</a:t>
            </a:r>
            <a:r>
              <a:rPr lang="en-US" sz="2000" dirty="0" smtClean="0"/>
              <a:t> </a:t>
            </a:r>
            <a:r>
              <a:rPr lang="en-US" sz="2000" dirty="0" err="1" smtClean="0"/>
              <a:t>propuestas</a:t>
            </a:r>
            <a:r>
              <a:rPr lang="en-US" sz="2000" dirty="0" smtClean="0"/>
              <a:t>, etc, </a:t>
            </a:r>
            <a:r>
              <a:rPr lang="en-US" sz="2000" dirty="0" err="1" smtClean="0"/>
              <a:t>ampleando</a:t>
            </a:r>
            <a:r>
              <a:rPr lang="en-US" sz="2000" dirty="0" smtClean="0"/>
              <a:t> </a:t>
            </a:r>
            <a:r>
              <a:rPr lang="en-US" sz="2000" dirty="0" err="1" smtClean="0"/>
              <a:t>así</a:t>
            </a:r>
            <a:r>
              <a:rPr lang="en-US" sz="2000" dirty="0" smtClean="0"/>
              <a:t> la </a:t>
            </a:r>
            <a:r>
              <a:rPr lang="en-US" sz="2000" dirty="0" err="1" smtClean="0"/>
              <a:t>visión</a:t>
            </a:r>
            <a:r>
              <a:rPr lang="en-US" sz="2000" dirty="0" smtClean="0"/>
              <a:t>  </a:t>
            </a:r>
            <a:r>
              <a:rPr lang="en-US" sz="2000" dirty="0" err="1" smtClean="0"/>
              <a:t>educativa</a:t>
            </a:r>
            <a:r>
              <a:rPr lang="en-US" sz="2000" dirty="0" smtClean="0"/>
              <a:t> al </a:t>
            </a:r>
            <a:r>
              <a:rPr lang="en-US" sz="2000" dirty="0" err="1" smtClean="0"/>
              <a:t>implementar</a:t>
            </a:r>
            <a:r>
              <a:rPr lang="en-US" sz="2000" dirty="0" smtClean="0"/>
              <a:t> </a:t>
            </a:r>
            <a:r>
              <a:rPr lang="en-US" sz="2000" dirty="0" err="1" smtClean="0"/>
              <a:t>resultados</a:t>
            </a:r>
            <a:r>
              <a:rPr lang="en-US" sz="2000" dirty="0" smtClean="0"/>
              <a:t>  de </a:t>
            </a:r>
            <a:r>
              <a:rPr lang="en-US" sz="2000" dirty="0" err="1" smtClean="0"/>
              <a:t>documentación</a:t>
            </a:r>
            <a:r>
              <a:rPr lang="en-US" sz="2000" dirty="0" smtClean="0"/>
              <a:t> </a:t>
            </a:r>
            <a:r>
              <a:rPr lang="en-US" sz="2000" dirty="0" err="1" smtClean="0"/>
              <a:t>Internacionales</a:t>
            </a:r>
            <a:r>
              <a:rPr lang="en-US" sz="2000" dirty="0" smtClean="0"/>
              <a:t>.</a:t>
            </a:r>
          </a:p>
          <a:p>
            <a:endParaRPr lang="en-US" sz="2000" dirty="0" smtClean="0"/>
          </a:p>
          <a:p>
            <a:pPr>
              <a:buFont typeface="Arial" pitchFamily="34" charset="0"/>
              <a:buChar char="•"/>
            </a:pPr>
            <a:r>
              <a:rPr lang="en-US" sz="2000" dirty="0" err="1" smtClean="0"/>
              <a:t>Establecer</a:t>
            </a:r>
            <a:r>
              <a:rPr lang="en-US" sz="2000" dirty="0" smtClean="0"/>
              <a:t> </a:t>
            </a:r>
            <a:r>
              <a:rPr lang="en-US" sz="2000" dirty="0" err="1" smtClean="0"/>
              <a:t>una</a:t>
            </a:r>
            <a:r>
              <a:rPr lang="en-US" sz="2000" dirty="0" smtClean="0"/>
              <a:t> red de </a:t>
            </a:r>
            <a:r>
              <a:rPr lang="en-US" sz="2000" dirty="0" err="1" smtClean="0"/>
              <a:t>comunidad</a:t>
            </a:r>
            <a:r>
              <a:rPr lang="en-US" sz="2000" dirty="0" smtClean="0"/>
              <a:t> </a:t>
            </a:r>
            <a:r>
              <a:rPr lang="en-US" sz="2000" dirty="0" err="1" smtClean="0"/>
              <a:t>es</a:t>
            </a:r>
            <a:r>
              <a:rPr lang="en-US" sz="2000" dirty="0" smtClean="0"/>
              <a:t> </a:t>
            </a:r>
            <a:r>
              <a:rPr lang="en-US" sz="2000" dirty="0" err="1" smtClean="0"/>
              <a:t>entonces</a:t>
            </a:r>
            <a:r>
              <a:rPr lang="en-US" sz="2000" dirty="0" smtClean="0"/>
              <a:t>, un </a:t>
            </a:r>
            <a:r>
              <a:rPr lang="en-US" sz="2000" dirty="0" err="1" smtClean="0"/>
              <a:t>aspecto</a:t>
            </a:r>
            <a:r>
              <a:rPr lang="en-US" sz="2000" dirty="0" smtClean="0"/>
              <a:t> clave </a:t>
            </a:r>
            <a:r>
              <a:rPr lang="en-US" sz="2000" dirty="0" err="1" smtClean="0"/>
              <a:t>para</a:t>
            </a:r>
            <a:r>
              <a:rPr lang="en-US" sz="2000" dirty="0" smtClean="0"/>
              <a:t> el </a:t>
            </a:r>
            <a:r>
              <a:rPr lang="en-US" sz="2000" dirty="0" err="1" smtClean="0"/>
              <a:t>crecimiento</a:t>
            </a:r>
            <a:r>
              <a:rPr lang="en-US" sz="2000" dirty="0" smtClean="0"/>
              <a:t> de </a:t>
            </a:r>
            <a:r>
              <a:rPr lang="en-US" sz="2000" dirty="0" err="1" smtClean="0"/>
              <a:t>Instituciones</a:t>
            </a:r>
            <a:r>
              <a:rPr lang="en-US" sz="2000" dirty="0" smtClean="0"/>
              <a:t>, </a:t>
            </a:r>
            <a:r>
              <a:rPr lang="en-US" sz="2000" dirty="0" err="1" smtClean="0"/>
              <a:t>proyectos</a:t>
            </a:r>
            <a:r>
              <a:rPr lang="en-US" sz="2000" dirty="0" smtClean="0"/>
              <a:t> y </a:t>
            </a:r>
            <a:r>
              <a:rPr lang="en-US" sz="2000" dirty="0" err="1" smtClean="0"/>
              <a:t>formación</a:t>
            </a:r>
            <a:r>
              <a:rPr lang="en-US" sz="2000" dirty="0" smtClean="0"/>
              <a:t> </a:t>
            </a:r>
            <a:r>
              <a:rPr lang="en-US" sz="2000" dirty="0" err="1" smtClean="0"/>
              <a:t>profesional</a:t>
            </a:r>
            <a:r>
              <a:rPr lang="en-US" sz="2000" dirty="0" smtClean="0"/>
              <a:t> </a:t>
            </a:r>
            <a:r>
              <a:rPr lang="en-US" sz="2000" dirty="0" err="1" smtClean="0"/>
              <a:t>que</a:t>
            </a:r>
            <a:r>
              <a:rPr lang="en-US" sz="2000" dirty="0" smtClean="0"/>
              <a:t> </a:t>
            </a:r>
            <a:r>
              <a:rPr lang="en-US" sz="2000" dirty="0" err="1" smtClean="0"/>
              <a:t>abre</a:t>
            </a:r>
            <a:r>
              <a:rPr lang="en-US" sz="2000" dirty="0" smtClean="0"/>
              <a:t> </a:t>
            </a:r>
            <a:r>
              <a:rPr lang="en-US" sz="2000" dirty="0" err="1" smtClean="0"/>
              <a:t>las</a:t>
            </a:r>
            <a:r>
              <a:rPr lang="en-US" sz="2000" dirty="0" smtClean="0"/>
              <a:t> </a:t>
            </a:r>
            <a:r>
              <a:rPr lang="en-US" sz="2000" dirty="0" err="1" smtClean="0"/>
              <a:t>puertas</a:t>
            </a:r>
            <a:r>
              <a:rPr lang="en-US" sz="2000" dirty="0" smtClean="0"/>
              <a:t> </a:t>
            </a:r>
            <a:r>
              <a:rPr lang="en-US" sz="2000" dirty="0" err="1" smtClean="0"/>
              <a:t>para</a:t>
            </a:r>
            <a:r>
              <a:rPr lang="en-US" sz="2000" dirty="0" smtClean="0"/>
              <a:t> el </a:t>
            </a:r>
            <a:r>
              <a:rPr lang="en-US" sz="2000" dirty="0" err="1" smtClean="0"/>
              <a:t>incremento</a:t>
            </a:r>
            <a:r>
              <a:rPr lang="en-US" sz="2000" dirty="0" smtClean="0"/>
              <a:t> de </a:t>
            </a:r>
            <a:r>
              <a:rPr lang="en-US" sz="2000" dirty="0" err="1" smtClean="0"/>
              <a:t>fundamentos</a:t>
            </a:r>
            <a:r>
              <a:rPr lang="en-US" sz="2000" dirty="0" smtClean="0"/>
              <a:t> </a:t>
            </a:r>
            <a:r>
              <a:rPr lang="en-US" sz="2000" dirty="0" err="1" smtClean="0"/>
              <a:t>que</a:t>
            </a:r>
            <a:r>
              <a:rPr lang="en-US" sz="2000" dirty="0" smtClean="0"/>
              <a:t> </a:t>
            </a:r>
            <a:r>
              <a:rPr lang="en-US" sz="2000" dirty="0" err="1" smtClean="0"/>
              <a:t>validen</a:t>
            </a:r>
            <a:r>
              <a:rPr lang="en-US" sz="2000" dirty="0" smtClean="0"/>
              <a:t> </a:t>
            </a:r>
            <a:r>
              <a:rPr lang="en-US" sz="2000" dirty="0" err="1" smtClean="0"/>
              <a:t>las</a:t>
            </a:r>
            <a:r>
              <a:rPr lang="en-US" sz="2000" dirty="0" smtClean="0"/>
              <a:t> </a:t>
            </a:r>
            <a:r>
              <a:rPr lang="en-US" sz="2000" dirty="0" err="1" smtClean="0"/>
              <a:t>nuevas</a:t>
            </a:r>
            <a:r>
              <a:rPr lang="en-US" sz="2000" dirty="0" smtClean="0"/>
              <a:t> ideas y </a:t>
            </a:r>
            <a:r>
              <a:rPr lang="en-US" sz="2000" dirty="0" err="1" smtClean="0"/>
              <a:t>propuestas</a:t>
            </a:r>
            <a:r>
              <a:rPr lang="en-US" sz="2000" dirty="0" smtClean="0"/>
              <a:t>. </a:t>
            </a:r>
            <a:endParaRPr lang="en-US" sz="2000" dirty="0"/>
          </a:p>
        </p:txBody>
      </p:sp>
      <p:pic>
        <p:nvPicPr>
          <p:cNvPr id="4" name="Picture 3" descr="splash.gif"/>
          <p:cNvPicPr>
            <a:picLocks noChangeAspect="1"/>
          </p:cNvPicPr>
          <p:nvPr/>
        </p:nvPicPr>
        <p:blipFill>
          <a:blip r:embed="rId2" cstate="print"/>
          <a:stretch>
            <a:fillRect/>
          </a:stretch>
        </p:blipFill>
        <p:spPr>
          <a:xfrm>
            <a:off x="6215074" y="5355483"/>
            <a:ext cx="2928926" cy="892917"/>
          </a:xfrm>
          <a:prstGeom prst="rect">
            <a:avLst/>
          </a:prstGeom>
        </p:spPr>
      </p:pic>
      <p:pic>
        <p:nvPicPr>
          <p:cNvPr id="5" name="Picture 4" descr="pitcure.tiff"/>
          <p:cNvPicPr>
            <a:picLocks noChangeAspect="1"/>
          </p:cNvPicPr>
          <p:nvPr/>
        </p:nvPicPr>
        <p:blipFill>
          <a:blip r:embed="rId3" cstate="print"/>
          <a:stretch>
            <a:fillRect/>
          </a:stretch>
        </p:blipFill>
        <p:spPr>
          <a:xfrm>
            <a:off x="0" y="5334000"/>
            <a:ext cx="6215074" cy="900332"/>
          </a:xfrm>
          <a:prstGeom prst="rect">
            <a:avLst/>
          </a:prstGeom>
        </p:spPr>
      </p:pic>
      <p:sp>
        <p:nvSpPr>
          <p:cNvPr id="6" name="Footer Placeholder 4"/>
          <p:cNvSpPr txBox="1">
            <a:spLocks/>
          </p:cNvSpPr>
          <p:nvPr/>
        </p:nvSpPr>
        <p:spPr>
          <a:xfrm>
            <a:off x="685800" y="76200"/>
            <a:ext cx="7924800" cy="365125"/>
          </a:xfrm>
          <a:prstGeom prst="rect">
            <a:avLst/>
          </a:prstGeom>
        </p:spPr>
        <p:txBody>
          <a:bodyPr vert="horz" lIns="91440" tIns="45720" rIns="91440" bIns="45720" rtlCol="0" anchor="ctr"/>
          <a:lstStyle/>
          <a:p>
            <a:pPr algn="ctr"/>
            <a:r>
              <a:rPr lang="es-MX" sz="1200" dirty="0">
                <a:solidFill>
                  <a:srgbClr val="FFFFFF"/>
                </a:solidFill>
              </a:rPr>
              <a:t>UNIVERSIDAD DE </a:t>
            </a:r>
            <a:r>
              <a:rPr lang="es-MX" sz="1200" dirty="0" smtClean="0">
                <a:solidFill>
                  <a:srgbClr val="FFFFFF"/>
                </a:solidFill>
              </a:rPr>
              <a:t>MONTERREY </a:t>
            </a:r>
            <a:r>
              <a:rPr lang="en-US" sz="1200" dirty="0" smtClean="0">
                <a:solidFill>
                  <a:srgbClr val="FFFFFF"/>
                </a:solidFill>
              </a:rPr>
              <a:t>–</a:t>
            </a:r>
            <a:r>
              <a:rPr lang="es-MX" sz="1200" dirty="0" smtClean="0">
                <a:solidFill>
                  <a:srgbClr val="FFFFFF"/>
                </a:solidFill>
              </a:rPr>
              <a:t> ISPEF </a:t>
            </a:r>
            <a:r>
              <a:rPr lang="en-US" sz="1200" dirty="0" smtClean="0">
                <a:solidFill>
                  <a:srgbClr val="FFFFFF"/>
                </a:solidFill>
              </a:rPr>
              <a:t>–</a:t>
            </a:r>
            <a:r>
              <a:rPr lang="es-MX" sz="1200" dirty="0" smtClean="0">
                <a:solidFill>
                  <a:srgbClr val="FFFFFF"/>
                </a:solidFill>
              </a:rPr>
              <a:t> UNIVERSIDAD DE FLORENCIA</a:t>
            </a:r>
            <a:endParaRPr lang="en-US" sz="1200" dirty="0" smtClean="0">
              <a:solidFill>
                <a:srgbClr val="FFFFFF"/>
              </a:solidFill>
            </a:endParaRPr>
          </a:p>
          <a:p>
            <a:pPr algn="ctr"/>
            <a:r>
              <a:rPr lang="es-MX" sz="1200" dirty="0">
                <a:solidFill>
                  <a:srgbClr val="FFFFFF"/>
                </a:solidFill>
              </a:rPr>
              <a:t>Problemas de Aprendizaje: Lógica Emocional, Inteligencias Múltiples y Estilos Cognitivos en el Desarrollo Educativo de Aprendizaje</a:t>
            </a:r>
            <a:endParaRPr lang="en-US" sz="1200" dirty="0">
              <a:solidFill>
                <a:srgbClr val="FFFFFF"/>
              </a:solidFill>
            </a:endParaRPr>
          </a:p>
        </p:txBody>
      </p:sp>
      <p:sp>
        <p:nvSpPr>
          <p:cNvPr id="8" name="Footer Placeholder 4"/>
          <p:cNvSpPr txBox="1">
            <a:spLocks/>
          </p:cNvSpPr>
          <p:nvPr/>
        </p:nvSpPr>
        <p:spPr>
          <a:xfrm>
            <a:off x="381000" y="6324600"/>
            <a:ext cx="8458200" cy="640080"/>
          </a:xfrm>
          <a:prstGeom prst="rect">
            <a:avLst/>
          </a:prstGeom>
        </p:spPr>
        <p:txBody>
          <a:bodyPr vert="horz" lIns="91440" tIns="45720" rIns="91440" bIns="45720" rtlCol="0" anchor="ctr"/>
          <a:lstStyle/>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Mónica</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García</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Fernández</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247452; Mariana Gabriela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Peña</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García</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167040;   </a:t>
            </a: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Daniela Villarreal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Zambrano</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159260; Edith Garza Villarreal 130677                                                                                                             Prof.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Fausto</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Presutti</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endParaRPr kumimoji="0" lang="en-US" sz="10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cion.tiff"/>
          <p:cNvPicPr>
            <a:picLocks noChangeAspect="1"/>
          </p:cNvPicPr>
          <p:nvPr/>
        </p:nvPicPr>
        <p:blipFill>
          <a:blip r:embed="rId2" cstate="print"/>
          <a:stretch>
            <a:fillRect/>
          </a:stretch>
        </p:blipFill>
        <p:spPr>
          <a:xfrm>
            <a:off x="838200" y="914400"/>
            <a:ext cx="6651545" cy="5317396"/>
          </a:xfrm>
          <a:prstGeom prst="rect">
            <a:avLst/>
          </a:prstGeom>
        </p:spPr>
      </p:pic>
      <p:sp>
        <p:nvSpPr>
          <p:cNvPr id="4" name="Footer Placeholder 4"/>
          <p:cNvSpPr txBox="1">
            <a:spLocks/>
          </p:cNvSpPr>
          <p:nvPr/>
        </p:nvSpPr>
        <p:spPr>
          <a:xfrm>
            <a:off x="685800" y="168275"/>
            <a:ext cx="7924800" cy="365125"/>
          </a:xfrm>
          <a:prstGeom prst="rect">
            <a:avLst/>
          </a:prstGeom>
        </p:spPr>
        <p:txBody>
          <a:bodyPr vert="horz" lIns="91440" tIns="45720" rIns="91440" bIns="45720" rtlCol="0" anchor="ctr"/>
          <a:lstStyle/>
          <a:p>
            <a:pPr algn="ctr"/>
            <a:r>
              <a:rPr lang="es-MX" sz="1200" dirty="0">
                <a:solidFill>
                  <a:srgbClr val="FFFFFF"/>
                </a:solidFill>
              </a:rPr>
              <a:t>UNIVERSIDAD DE </a:t>
            </a:r>
            <a:r>
              <a:rPr lang="es-MX" sz="1200" dirty="0" smtClean="0">
                <a:solidFill>
                  <a:srgbClr val="FFFFFF"/>
                </a:solidFill>
              </a:rPr>
              <a:t>MONTERREY </a:t>
            </a:r>
            <a:r>
              <a:rPr lang="en-US" sz="1200" dirty="0" smtClean="0">
                <a:solidFill>
                  <a:srgbClr val="FFFFFF"/>
                </a:solidFill>
              </a:rPr>
              <a:t>–</a:t>
            </a:r>
            <a:r>
              <a:rPr lang="es-MX" sz="1200" dirty="0" smtClean="0">
                <a:solidFill>
                  <a:srgbClr val="FFFFFF"/>
                </a:solidFill>
              </a:rPr>
              <a:t> ISPEF </a:t>
            </a:r>
            <a:r>
              <a:rPr lang="en-US" sz="1200" dirty="0" smtClean="0">
                <a:solidFill>
                  <a:srgbClr val="FFFFFF"/>
                </a:solidFill>
              </a:rPr>
              <a:t>–</a:t>
            </a:r>
            <a:r>
              <a:rPr lang="es-MX" sz="1200" dirty="0" smtClean="0">
                <a:solidFill>
                  <a:srgbClr val="FFFFFF"/>
                </a:solidFill>
              </a:rPr>
              <a:t> UNIVERSIDAD DE FLORENCIA</a:t>
            </a:r>
            <a:endParaRPr lang="en-US" sz="1200" dirty="0" smtClean="0">
              <a:solidFill>
                <a:srgbClr val="FFFFFF"/>
              </a:solidFill>
            </a:endParaRPr>
          </a:p>
          <a:p>
            <a:pPr algn="ctr"/>
            <a:r>
              <a:rPr lang="es-MX" sz="1200" dirty="0">
                <a:solidFill>
                  <a:srgbClr val="FFFFFF"/>
                </a:solidFill>
              </a:rPr>
              <a:t>Problemas de Aprendizaje: Lógica Emocional, Inteligencias Múltiples y Estilos Cognitivos en el Desarrollo Educativo de Aprendizaje</a:t>
            </a:r>
            <a:endParaRPr lang="en-US" sz="1200" dirty="0">
              <a:solidFill>
                <a:srgbClr val="FFFFFF"/>
              </a:solidFill>
            </a:endParaRPr>
          </a:p>
        </p:txBody>
      </p:sp>
      <p:sp>
        <p:nvSpPr>
          <p:cNvPr id="6" name="Footer Placeholder 4"/>
          <p:cNvSpPr txBox="1">
            <a:spLocks/>
          </p:cNvSpPr>
          <p:nvPr/>
        </p:nvSpPr>
        <p:spPr>
          <a:xfrm>
            <a:off x="381000" y="6324600"/>
            <a:ext cx="8458200" cy="640080"/>
          </a:xfrm>
          <a:prstGeom prst="rect">
            <a:avLst/>
          </a:prstGeom>
        </p:spPr>
        <p:txBody>
          <a:bodyPr vert="horz" lIns="91440" tIns="45720" rIns="91440" bIns="45720" rtlCol="0" anchor="ctr"/>
          <a:lstStyle/>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Mónica</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García</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Fernández</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247452; Mariana Gabriela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Peña</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García</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167040;   </a:t>
            </a: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Daniela Villarreal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Zambrano</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159260; Edith Garza Villarreal 130677                                                                                                             Prof.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Fausto</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kumimoji="0" lang="en-US" sz="1000" b="0"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Presutti</a:t>
            </a:r>
            <a:r>
              <a:rPr kumimoji="0" lang="en-US" sz="1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endParaRPr kumimoji="0" lang="en-US" sz="10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685800" y="1752600"/>
            <a:ext cx="8077200" cy="25146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23556" name="Title 5"/>
          <p:cNvSpPr>
            <a:spLocks noGrp="1"/>
          </p:cNvSpPr>
          <p:nvPr>
            <p:ph type="title"/>
          </p:nvPr>
        </p:nvSpPr>
        <p:spPr>
          <a:xfrm>
            <a:off x="741363" y="5295900"/>
            <a:ext cx="7716837" cy="723900"/>
          </a:xfrm>
        </p:spPr>
        <p:txBody>
          <a:bodyPr>
            <a:noAutofit/>
          </a:bodyPr>
          <a:lstStyle/>
          <a:p>
            <a:pPr marL="342900" algn="ctr" defTabSz="914400">
              <a:lnSpc>
                <a:spcPct val="120000"/>
              </a:lnSpc>
              <a:spcBef>
                <a:spcPts val="0"/>
              </a:spcBef>
              <a:defRPr/>
            </a:pPr>
            <a:r>
              <a:rPr lang="es-MX" sz="4800" i="1" dirty="0" smtClean="0">
                <a:solidFill>
                  <a:srgbClr val="60299E"/>
                </a:solidFill>
              </a:rPr>
              <a:t>PARTE 4 </a:t>
            </a:r>
            <a:r>
              <a:rPr lang="en-US" sz="4800" i="1" dirty="0" smtClean="0">
                <a:solidFill>
                  <a:srgbClr val="60299E"/>
                </a:solidFill>
              </a:rPr>
              <a:t>–</a:t>
            </a:r>
            <a:r>
              <a:rPr lang="es-MX" sz="4800" i="1" dirty="0" smtClean="0">
                <a:solidFill>
                  <a:srgbClr val="60299E"/>
                </a:solidFill>
              </a:rPr>
              <a:t> Publicaciones de Educación y Didáctica del I.S.P.E.F.</a:t>
            </a:r>
            <a:r>
              <a:rPr lang="en-US" sz="4800" dirty="0" smtClean="0">
                <a:solidFill>
                  <a:srgbClr val="404040"/>
                </a:solidFill>
                <a:effectLst>
                  <a:outerShdw blurRad="38100" dist="38100" dir="2700000" algn="tl">
                    <a:srgbClr val="000000">
                      <a:alpha val="43137"/>
                    </a:srgbClr>
                  </a:outerShdw>
                </a:effectLst>
              </a:rPr>
              <a:t/>
            </a:r>
            <a:br>
              <a:rPr lang="en-US" sz="4800" dirty="0" smtClean="0">
                <a:solidFill>
                  <a:srgbClr val="404040"/>
                </a:solidFill>
                <a:effectLst>
                  <a:outerShdw blurRad="38100" dist="38100" dir="2700000" algn="tl">
                    <a:srgbClr val="000000">
                      <a:alpha val="43137"/>
                    </a:srgbClr>
                  </a:outerShdw>
                </a:effectLst>
              </a:rPr>
            </a:br>
            <a:r>
              <a:rPr lang="en-US" sz="4800" dirty="0" smtClean="0">
                <a:solidFill>
                  <a:srgbClr val="404040"/>
                </a:solidFill>
                <a:effectLst>
                  <a:outerShdw blurRad="38100" dist="38100" dir="2700000" algn="tl">
                    <a:srgbClr val="000000">
                      <a:alpha val="43137"/>
                    </a:srgbClr>
                  </a:outerShdw>
                </a:effectLst>
              </a:rPr>
              <a:t/>
            </a:r>
            <a:br>
              <a:rPr lang="en-US" sz="4800" dirty="0" smtClean="0">
                <a:solidFill>
                  <a:srgbClr val="404040"/>
                </a:solidFill>
                <a:effectLst>
                  <a:outerShdw blurRad="38100" dist="38100" dir="2700000" algn="tl">
                    <a:srgbClr val="000000">
                      <a:alpha val="43137"/>
                    </a:srgbClr>
                  </a:outerShdw>
                </a:effectLst>
              </a:rPr>
            </a:br>
            <a:endParaRPr lang="en-US" sz="4800" i="1" dirty="0" smtClean="0">
              <a:solidFill>
                <a:srgbClr val="404040"/>
              </a:solidFill>
              <a:effectLst>
                <a:outerShdw blurRad="38100" dist="38100" dir="2700000" algn="tl">
                  <a:srgbClr val="000000">
                    <a:alpha val="43137"/>
                  </a:srgbClr>
                </a:outerShdw>
              </a:effectLst>
              <a:cs typeface="Arial Black"/>
            </a:endParaRPr>
          </a:p>
        </p:txBody>
      </p:sp>
      <p:sp>
        <p:nvSpPr>
          <p:cNvPr id="5" name="Slide Number Placeholder 4"/>
          <p:cNvSpPr>
            <a:spLocks noGrp="1"/>
          </p:cNvSpPr>
          <p:nvPr>
            <p:ph type="sldNum" sz="quarter" idx="12"/>
          </p:nvPr>
        </p:nvSpPr>
        <p:spPr>
          <a:xfrm>
            <a:off x="7467600" y="6243637"/>
            <a:ext cx="1385887" cy="233363"/>
          </a:xfrm>
        </p:spPr>
        <p:txBody>
          <a:bodyPr/>
          <a:lstStyle/>
          <a:p>
            <a:pPr>
              <a:defRPr/>
            </a:pPr>
            <a:fld id="{333F29E1-5357-8043-8F70-D645B4BF7FA1}" type="slidenum">
              <a:rPr lang="en-US">
                <a:solidFill>
                  <a:schemeClr val="tx1">
                    <a:lumMod val="75000"/>
                    <a:lumOff val="25000"/>
                  </a:schemeClr>
                </a:solidFill>
              </a:rPr>
              <a:pPr>
                <a:defRPr/>
              </a:pPr>
              <a:t>68</a:t>
            </a:fld>
            <a:endParaRPr lang="en-US" dirty="0">
              <a:solidFill>
                <a:schemeClr val="tx1">
                  <a:lumMod val="75000"/>
                  <a:lumOff val="25000"/>
                </a:schemeClr>
              </a:solidFill>
            </a:endParaRPr>
          </a:p>
        </p:txBody>
      </p:sp>
      <p:sp>
        <p:nvSpPr>
          <p:cNvPr id="9" name="Footer Placeholder 4"/>
          <p:cNvSpPr txBox="1">
            <a:spLocks/>
          </p:cNvSpPr>
          <p:nvPr/>
        </p:nvSpPr>
        <p:spPr>
          <a:xfrm>
            <a:off x="533400" y="6172200"/>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 Edith Garza Villarreal 130677                                                                    Prof.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
        <p:nvSpPr>
          <p:cNvPr id="23558"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0" y="2590800"/>
            <a:ext cx="8651630" cy="1828800"/>
          </a:xfrm>
        </p:spPr>
        <p:txBody>
          <a:bodyPr>
            <a:normAutofit/>
          </a:bodyPr>
          <a:lstStyle/>
          <a:p>
            <a:r>
              <a:rPr lang="es-MX" sz="3600" dirty="0" smtClean="0">
                <a:solidFill>
                  <a:srgbClr val="60299E"/>
                </a:solidFill>
              </a:rPr>
              <a:t>Acceso a la página de internet del i.s.p.e.f.</a:t>
            </a:r>
            <a:endParaRPr lang="es-MX" sz="3600" dirty="0">
              <a:solidFill>
                <a:srgbClr val="60299E"/>
              </a:solidFill>
            </a:endParaRPr>
          </a:p>
        </p:txBody>
      </p:sp>
      <p:sp>
        <p:nvSpPr>
          <p:cNvPr id="8" name="7 Subtítulo"/>
          <p:cNvSpPr>
            <a:spLocks noGrp="1"/>
          </p:cNvSpPr>
          <p:nvPr>
            <p:ph type="subTitle" idx="1"/>
          </p:nvPr>
        </p:nvSpPr>
        <p:spPr>
          <a:xfrm>
            <a:off x="1371600" y="4232034"/>
            <a:ext cx="6400800" cy="2473566"/>
          </a:xfrm>
        </p:spPr>
        <p:txBody>
          <a:bodyPr>
            <a:normAutofit fontScale="92500" lnSpcReduction="20000"/>
          </a:bodyPr>
          <a:lstStyle/>
          <a:p>
            <a:r>
              <a:rPr lang="es-MX" dirty="0" smtClean="0"/>
              <a:t> Problemas del Aprendizaje</a:t>
            </a:r>
          </a:p>
          <a:p>
            <a:r>
              <a:rPr lang="es-MX" dirty="0" smtClean="0"/>
              <a:t>Prof. Fausto </a:t>
            </a:r>
            <a:r>
              <a:rPr lang="es-MX" dirty="0" err="1" smtClean="0"/>
              <a:t>Presutti</a:t>
            </a:r>
            <a:endParaRPr lang="es-MX" dirty="0" smtClean="0"/>
          </a:p>
          <a:p>
            <a:endParaRPr lang="es-MX" dirty="0" smtClean="0"/>
          </a:p>
          <a:p>
            <a:r>
              <a:rPr lang="es-MX" dirty="0" smtClean="0"/>
              <a:t>Daniela Villarreal</a:t>
            </a:r>
          </a:p>
          <a:p>
            <a:r>
              <a:rPr lang="es-MX" dirty="0" smtClean="0"/>
              <a:t>Mónica García</a:t>
            </a:r>
          </a:p>
          <a:p>
            <a:r>
              <a:rPr lang="es-MX" dirty="0" smtClean="0"/>
              <a:t>Mariana Peña</a:t>
            </a:r>
          </a:p>
          <a:p>
            <a:r>
              <a:rPr lang="es-MX" dirty="0" smtClean="0"/>
              <a:t>Edith Garza</a:t>
            </a:r>
          </a:p>
          <a:p>
            <a:r>
              <a:rPr lang="es-MX" dirty="0" smtClean="0"/>
              <a:t>Florencia, Italia; 21 de julio de 2010</a:t>
            </a:r>
          </a:p>
          <a:p>
            <a:endParaRPr lang="es-MX" dirty="0" smtClean="0"/>
          </a:p>
          <a:p>
            <a:endParaRPr lang="es-MX" dirty="0"/>
          </a:p>
        </p:txBody>
      </p:sp>
      <p:pic>
        <p:nvPicPr>
          <p:cNvPr id="7" name="Picture 4" descr="logo_udem.jpg"/>
          <p:cNvPicPr>
            <a:picLocks noChangeAspect="1"/>
          </p:cNvPicPr>
          <p:nvPr/>
        </p:nvPicPr>
        <p:blipFill>
          <a:blip r:embed="rId2" cstate="print"/>
          <a:srcRect l="20000" r="18182"/>
          <a:stretch>
            <a:fillRect/>
          </a:stretch>
        </p:blipFill>
        <p:spPr>
          <a:xfrm>
            <a:off x="0" y="0"/>
            <a:ext cx="1676400" cy="1479176"/>
          </a:xfrm>
          <a:prstGeom prst="rect">
            <a:avLst/>
          </a:prstGeom>
        </p:spPr>
      </p:pic>
      <p:pic>
        <p:nvPicPr>
          <p:cNvPr id="1029" name="Picture 5"/>
          <p:cNvPicPr>
            <a:picLocks noChangeAspect="1" noChangeArrowheads="1"/>
          </p:cNvPicPr>
          <p:nvPr/>
        </p:nvPicPr>
        <p:blipFill>
          <a:blip r:embed="rId3" cstate="print"/>
          <a:srcRect/>
          <a:stretch>
            <a:fillRect/>
          </a:stretch>
        </p:blipFill>
        <p:spPr bwMode="auto">
          <a:xfrm>
            <a:off x="0" y="1371600"/>
            <a:ext cx="9144000" cy="1152128"/>
          </a:xfrm>
          <a:prstGeom prst="rect">
            <a:avLst/>
          </a:prstGeom>
          <a:noFill/>
          <a:ln w="9525">
            <a:noFill/>
            <a:miter lim="800000"/>
            <a:headEnd/>
            <a:tailEnd/>
          </a:ln>
        </p:spPr>
      </p:pic>
      <p:pic>
        <p:nvPicPr>
          <p:cNvPr id="1030" name="Picture 6"/>
          <p:cNvPicPr>
            <a:picLocks noChangeAspect="1" noChangeArrowheads="1"/>
          </p:cNvPicPr>
          <p:nvPr/>
        </p:nvPicPr>
        <p:blipFill>
          <a:blip r:embed="rId4" cstate="print"/>
          <a:srcRect/>
          <a:stretch>
            <a:fillRect/>
          </a:stretch>
        </p:blipFill>
        <p:spPr bwMode="auto">
          <a:xfrm>
            <a:off x="7559824" y="0"/>
            <a:ext cx="1584176" cy="1365548"/>
          </a:xfrm>
          <a:prstGeom prst="rect">
            <a:avLst/>
          </a:prstGeom>
          <a:noFill/>
          <a:ln w="9525">
            <a:noFill/>
            <a:miter lim="800000"/>
            <a:headEnd/>
            <a:tailEnd/>
          </a:ln>
        </p:spPr>
      </p:pic>
      <p:sp>
        <p:nvSpPr>
          <p:cNvPr id="9" name="Footer Placeholder 4"/>
          <p:cNvSpPr txBox="1">
            <a:spLocks/>
          </p:cNvSpPr>
          <p:nvPr/>
        </p:nvSpPr>
        <p:spPr bwMode="auto">
          <a:xfrm>
            <a:off x="838200" y="228600"/>
            <a:ext cx="7924800" cy="609600"/>
          </a:xfrm>
          <a:prstGeom prst="rect">
            <a:avLst/>
          </a:prstGeom>
          <a:noFill/>
          <a:ln w="9525">
            <a:noFill/>
            <a:miter lim="800000"/>
            <a:headEnd/>
            <a:tailEnd/>
          </a:ln>
        </p:spPr>
        <p:txBody>
          <a:bodyPr anchor="ctr">
            <a:prstTxWarp prst="textNoShape">
              <a:avLst/>
            </a:prstTxWarp>
          </a:bodyPr>
          <a:lstStyle/>
          <a:p>
            <a:pPr algn="ctr"/>
            <a:r>
              <a:rPr lang="es-MX" sz="1200" dirty="0" smtClean="0">
                <a:latin typeface="Arial Rounded MT Bold" charset="0"/>
              </a:rPr>
              <a:t>ISPEF </a:t>
            </a:r>
            <a:r>
              <a:rPr lang="en-US" sz="1200" dirty="0" smtClean="0">
                <a:latin typeface="Arial Rounded MT Bold" charset="0"/>
              </a:rPr>
              <a:t>–</a:t>
            </a:r>
            <a:r>
              <a:rPr lang="es-MX" sz="1200" dirty="0" smtClean="0">
                <a:latin typeface="Arial Rounded MT Bold" charset="0"/>
              </a:rPr>
              <a:t>  UNIVERSIDAD DE MONTERREY </a:t>
            </a:r>
            <a:r>
              <a:rPr lang="en-US" sz="1200" dirty="0" smtClean="0">
                <a:latin typeface="Arial Rounded MT Bold" charset="0"/>
              </a:rPr>
              <a:t>–</a:t>
            </a:r>
            <a:r>
              <a:rPr lang="es-MX" sz="1200" dirty="0" smtClean="0">
                <a:latin typeface="Arial Rounded MT Bold" charset="0"/>
              </a:rPr>
              <a:t> UNIVERSIDAD DE FLORENCIA</a:t>
            </a:r>
            <a:endParaRPr lang="en-US" sz="1200" dirty="0" smtClean="0">
              <a:latin typeface="Arial Rounded MT Bold" charset="0"/>
            </a:endParaRPr>
          </a:p>
          <a:p>
            <a:pPr algn="ctr"/>
            <a:r>
              <a:rPr lang="es-MX" sz="1200" dirty="0" smtClean="0">
                <a:latin typeface="Arial Rounded MT Bold" charset="0"/>
              </a:rPr>
              <a:t>DIVISIÓN DE EDUCACIÓN Y HUMANIDADES</a:t>
            </a:r>
            <a:endParaRPr lang="en-US" sz="1200" dirty="0" smtClean="0">
              <a:latin typeface="Arial Rounded MT Bold" charset="0"/>
            </a:endParaRPr>
          </a:p>
          <a:p>
            <a:pPr algn="ctr"/>
            <a:r>
              <a:rPr lang="es-MX" sz="1200" dirty="0" smtClean="0">
                <a:latin typeface="Arial Rounded MT Bold" charset="0"/>
              </a:rPr>
              <a:t>DEPARTAMENTO DE HUMANIDADES</a:t>
            </a:r>
            <a:endParaRPr lang="en-US" sz="1200" dirty="0" smtClean="0">
              <a:latin typeface="Arial Rounded MT Bold" charset="0"/>
            </a:endParaRPr>
          </a:p>
          <a:p>
            <a:pPr algn="ctr"/>
            <a:r>
              <a:rPr lang="es-MX" sz="1200" dirty="0" smtClean="0">
                <a:latin typeface="Arial Rounded MT Bold" charset="0"/>
              </a:rPr>
              <a:t> </a:t>
            </a:r>
            <a:endParaRPr lang="en-US" sz="1200" dirty="0">
              <a:latin typeface="Arial Rounded MT Bold"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5800" y="331694"/>
            <a:ext cx="7556313" cy="1116106"/>
          </a:xfrm>
        </p:spPr>
        <p:txBody>
          <a:bodyPr>
            <a:normAutofit/>
          </a:bodyPr>
          <a:lstStyle/>
          <a:p>
            <a:r>
              <a:rPr lang="es-MX" sz="4400" dirty="0" smtClean="0"/>
              <a:t>INTRODUCCIÓN</a:t>
            </a:r>
            <a:endParaRPr lang="es-MX" sz="4400" dirty="0"/>
          </a:p>
        </p:txBody>
      </p:sp>
      <p:sp>
        <p:nvSpPr>
          <p:cNvPr id="3" name="2 Marcador de contenido"/>
          <p:cNvSpPr>
            <a:spLocks noGrp="1"/>
          </p:cNvSpPr>
          <p:nvPr>
            <p:ph idx="1"/>
          </p:nvPr>
        </p:nvSpPr>
        <p:spPr>
          <a:xfrm>
            <a:off x="541512" y="1196970"/>
            <a:ext cx="7992888" cy="5508630"/>
          </a:xfrm>
        </p:spPr>
        <p:txBody>
          <a:bodyPr>
            <a:normAutofit fontScale="70000" lnSpcReduction="20000"/>
          </a:bodyPr>
          <a:lstStyle/>
          <a:p>
            <a:r>
              <a:rPr lang="es-MX" dirty="0" smtClean="0">
                <a:solidFill>
                  <a:schemeClr val="tx1"/>
                </a:solidFill>
              </a:rPr>
              <a:t>En el presente trabajo se verá reflejada una experiencia educativa que fue destinada a un grupo de jóvenes estudiantes de la Universidad de Monterrey (UDEM), las cuales realizan un viaje de estudios a la Universidad de Florencia  (ISPEF) en  Italia. </a:t>
            </a:r>
          </a:p>
          <a:p>
            <a:r>
              <a:rPr lang="es-MX" dirty="0" smtClean="0">
                <a:solidFill>
                  <a:schemeClr val="tx1"/>
                </a:solidFill>
              </a:rPr>
              <a:t>En el grupo total de intercambio se encuentran estudiantes de las carreras de: </a:t>
            </a:r>
          </a:p>
          <a:p>
            <a:pPr marL="531813" indent="-176213">
              <a:buFont typeface="Wingdings" pitchFamily="2" charset="2"/>
              <a:buChar char="ü"/>
            </a:pPr>
            <a:r>
              <a:rPr lang="es-MX" dirty="0" smtClean="0">
                <a:solidFill>
                  <a:schemeClr val="tx1"/>
                </a:solidFill>
              </a:rPr>
              <a:t> Lic. en Ciencias de la Educación</a:t>
            </a:r>
          </a:p>
          <a:p>
            <a:pPr marL="531813" indent="-176213">
              <a:buFont typeface="Wingdings" pitchFamily="2" charset="2"/>
              <a:buChar char="ü"/>
            </a:pPr>
            <a:r>
              <a:rPr lang="es-MX" dirty="0" smtClean="0">
                <a:solidFill>
                  <a:schemeClr val="tx1"/>
                </a:solidFill>
              </a:rPr>
              <a:t>Lic. en Psicopedagogía</a:t>
            </a:r>
          </a:p>
          <a:p>
            <a:pPr marL="531813" indent="-176213">
              <a:buFont typeface="Wingdings" pitchFamily="2" charset="2"/>
              <a:buChar char="ü"/>
            </a:pPr>
            <a:r>
              <a:rPr lang="es-MX" dirty="0" smtClean="0">
                <a:solidFill>
                  <a:schemeClr val="tx1"/>
                </a:solidFill>
              </a:rPr>
              <a:t>Lic. en Psicología</a:t>
            </a:r>
          </a:p>
          <a:p>
            <a:pPr marL="531813" indent="-176213">
              <a:buFont typeface="Wingdings" pitchFamily="2" charset="2"/>
              <a:buChar char="ü"/>
            </a:pPr>
            <a:r>
              <a:rPr lang="es-MX" dirty="0" smtClean="0">
                <a:solidFill>
                  <a:schemeClr val="tx1"/>
                </a:solidFill>
              </a:rPr>
              <a:t>Estudios Internacionales</a:t>
            </a:r>
          </a:p>
          <a:p>
            <a:r>
              <a:rPr lang="es-MX" dirty="0" smtClean="0">
                <a:solidFill>
                  <a:schemeClr val="tx1"/>
                </a:solidFill>
              </a:rPr>
              <a:t> El profesor a cargo de la materia Fausto </a:t>
            </a:r>
            <a:r>
              <a:rPr lang="es-MX" dirty="0" err="1" smtClean="0">
                <a:solidFill>
                  <a:schemeClr val="tx1"/>
                </a:solidFill>
              </a:rPr>
              <a:t>Presutti</a:t>
            </a:r>
            <a:r>
              <a:rPr lang="es-MX" dirty="0" smtClean="0">
                <a:solidFill>
                  <a:schemeClr val="tx1"/>
                </a:solidFill>
              </a:rPr>
              <a:t>, arregló una visita con una asociación llamada “</a:t>
            </a:r>
            <a:r>
              <a:rPr lang="es-MX" dirty="0" err="1" smtClean="0">
                <a:solidFill>
                  <a:schemeClr val="tx1"/>
                </a:solidFill>
              </a:rPr>
              <a:t>Barchetta</a:t>
            </a:r>
            <a:r>
              <a:rPr lang="es-MX" dirty="0" smtClean="0">
                <a:solidFill>
                  <a:schemeClr val="tx1"/>
                </a:solidFill>
              </a:rPr>
              <a:t> </a:t>
            </a:r>
            <a:r>
              <a:rPr lang="es-MX" dirty="0" err="1" smtClean="0">
                <a:solidFill>
                  <a:schemeClr val="tx1"/>
                </a:solidFill>
              </a:rPr>
              <a:t>Blu</a:t>
            </a:r>
            <a:r>
              <a:rPr lang="es-MX" dirty="0" smtClean="0">
                <a:solidFill>
                  <a:schemeClr val="tx1"/>
                </a:solidFill>
              </a:rPr>
              <a:t>”, la cual se encuentra en Venecia. </a:t>
            </a:r>
          </a:p>
          <a:p>
            <a:r>
              <a:rPr lang="es-MX" dirty="0" smtClean="0">
                <a:solidFill>
                  <a:schemeClr val="tx1"/>
                </a:solidFill>
              </a:rPr>
              <a:t> Las jóvenes  que asisten son </a:t>
            </a:r>
            <a:r>
              <a:rPr lang="es-MX" dirty="0" err="1" smtClean="0">
                <a:solidFill>
                  <a:schemeClr val="tx1"/>
                </a:solidFill>
              </a:rPr>
              <a:t>lic.</a:t>
            </a:r>
            <a:r>
              <a:rPr lang="es-MX" dirty="0" smtClean="0">
                <a:solidFill>
                  <a:schemeClr val="tx1"/>
                </a:solidFill>
              </a:rPr>
              <a:t> en Ciencias de la Educación y son:  </a:t>
            </a:r>
            <a:r>
              <a:rPr lang="en-US" dirty="0" smtClean="0">
                <a:solidFill>
                  <a:schemeClr val="tx1"/>
                </a:solidFill>
              </a:rPr>
              <a:t>Daniela Villarreal, Mariana Peña, Beatriz </a:t>
            </a:r>
            <a:r>
              <a:rPr lang="en-US" dirty="0" err="1" smtClean="0">
                <a:solidFill>
                  <a:schemeClr val="tx1"/>
                </a:solidFill>
              </a:rPr>
              <a:t>Elizondo</a:t>
            </a:r>
            <a:r>
              <a:rPr lang="en-US" dirty="0" smtClean="0">
                <a:solidFill>
                  <a:schemeClr val="tx1"/>
                </a:solidFill>
              </a:rPr>
              <a:t>, Aurora </a:t>
            </a:r>
            <a:r>
              <a:rPr lang="en-US" dirty="0" err="1" smtClean="0">
                <a:solidFill>
                  <a:schemeClr val="tx1"/>
                </a:solidFill>
              </a:rPr>
              <a:t>Frías</a:t>
            </a:r>
            <a:r>
              <a:rPr lang="en-US" dirty="0" smtClean="0">
                <a:solidFill>
                  <a:schemeClr val="tx1"/>
                </a:solidFill>
              </a:rPr>
              <a:t>, Jessica </a:t>
            </a:r>
            <a:r>
              <a:rPr lang="en-US" dirty="0" err="1" smtClean="0">
                <a:solidFill>
                  <a:schemeClr val="tx1"/>
                </a:solidFill>
              </a:rPr>
              <a:t>Terrazas</a:t>
            </a:r>
            <a:r>
              <a:rPr lang="en-US" dirty="0" smtClean="0">
                <a:solidFill>
                  <a:schemeClr val="tx1"/>
                </a:solidFill>
              </a:rPr>
              <a:t>, </a:t>
            </a:r>
            <a:r>
              <a:rPr lang="en-US" dirty="0" err="1" smtClean="0">
                <a:solidFill>
                  <a:schemeClr val="tx1"/>
                </a:solidFill>
              </a:rPr>
              <a:t>Mónica</a:t>
            </a:r>
            <a:r>
              <a:rPr lang="en-US" dirty="0" smtClean="0">
                <a:solidFill>
                  <a:schemeClr val="tx1"/>
                </a:solidFill>
              </a:rPr>
              <a:t> García y </a:t>
            </a:r>
            <a:r>
              <a:rPr lang="en-US" dirty="0" err="1" smtClean="0">
                <a:solidFill>
                  <a:schemeClr val="tx1"/>
                </a:solidFill>
              </a:rPr>
              <a:t>como</a:t>
            </a:r>
            <a:r>
              <a:rPr lang="en-US" dirty="0" smtClean="0">
                <a:solidFill>
                  <a:schemeClr val="tx1"/>
                </a:solidFill>
              </a:rPr>
              <a:t> </a:t>
            </a:r>
            <a:r>
              <a:rPr lang="en-US" dirty="0" err="1" smtClean="0">
                <a:solidFill>
                  <a:schemeClr val="tx1"/>
                </a:solidFill>
              </a:rPr>
              <a:t>acompañante</a:t>
            </a:r>
            <a:r>
              <a:rPr lang="en-US" dirty="0" smtClean="0">
                <a:solidFill>
                  <a:schemeClr val="tx1"/>
                </a:solidFill>
              </a:rPr>
              <a:t> la </a:t>
            </a:r>
            <a:r>
              <a:rPr lang="en-US" dirty="0" err="1" smtClean="0">
                <a:solidFill>
                  <a:schemeClr val="tx1"/>
                </a:solidFill>
              </a:rPr>
              <a:t>profesora</a:t>
            </a:r>
            <a:r>
              <a:rPr lang="en-US" dirty="0" smtClean="0">
                <a:solidFill>
                  <a:schemeClr val="tx1"/>
                </a:solidFill>
              </a:rPr>
              <a:t> Josefina Ibarra. </a:t>
            </a:r>
          </a:p>
          <a:p>
            <a:endParaRPr lang="es-MX" dirty="0" smtClean="0"/>
          </a:p>
          <a:p>
            <a:pPr>
              <a:buNone/>
            </a:pPr>
            <a:endParaRPr lang="es-MX" dirty="0"/>
          </a:p>
        </p:txBody>
      </p:sp>
      <p:sp>
        <p:nvSpPr>
          <p:cNvPr id="6" name="3 Marcador de pie de página"/>
          <p:cNvSpPr txBox="1">
            <a:spLocks/>
          </p:cNvSpPr>
          <p:nvPr/>
        </p:nvSpPr>
        <p:spPr>
          <a:xfrm>
            <a:off x="3491880" y="116632"/>
            <a:ext cx="5472608" cy="365125"/>
          </a:xfrm>
          <a:prstGeom prst="rect">
            <a:avLst/>
          </a:prstGeom>
        </p:spPr>
        <p:txBody>
          <a:bodyPr vert="horz" lIns="91440" tIns="45720" rIns="91440" bIns="4572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endParaRPr>
          </a:p>
        </p:txBody>
      </p:sp>
      <p:sp>
        <p:nvSpPr>
          <p:cNvPr id="9" name="Footer Placeholder 4"/>
          <p:cNvSpPr txBox="1">
            <a:spLocks/>
          </p:cNvSpPr>
          <p:nvPr/>
        </p:nvSpPr>
        <p:spPr>
          <a:xfrm>
            <a:off x="533400" y="6172200"/>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a:t>
            </a:r>
            <a:r>
              <a:rPr lang="en-US" sz="1000" dirty="0" smtClean="0">
                <a:solidFill>
                  <a:srgbClr val="404040"/>
                </a:solidFill>
                <a:latin typeface="Arial Rounded MT Bold" charset="0"/>
              </a:rPr>
              <a:t> 									Prof</a:t>
            </a:r>
            <a:r>
              <a:rPr lang="en-US" sz="1000" dirty="0">
                <a:solidFill>
                  <a:srgbClr val="404040"/>
                </a:solidFill>
                <a:latin typeface="Arial Rounded MT Bold" charset="0"/>
              </a:rPr>
              <a:t>.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
        <p:nvSpPr>
          <p:cNvPr id="10"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Introducción</a:t>
            </a:r>
            <a:endParaRPr lang="es-MX" dirty="0"/>
          </a:p>
        </p:txBody>
      </p:sp>
      <p:sp>
        <p:nvSpPr>
          <p:cNvPr id="3" name="2 Marcador de contenido"/>
          <p:cNvSpPr>
            <a:spLocks noGrp="1"/>
          </p:cNvSpPr>
          <p:nvPr>
            <p:ph idx="1"/>
          </p:nvPr>
        </p:nvSpPr>
        <p:spPr/>
        <p:txBody>
          <a:bodyPr/>
          <a:lstStyle/>
          <a:p>
            <a:r>
              <a:rPr lang="es-MX" dirty="0" smtClean="0"/>
              <a:t>En la siguiente presentación se podrán ver los pasos a seguir para poder comprar un libro dentro de la pagina del ISPEF. </a:t>
            </a:r>
          </a:p>
          <a:p>
            <a:r>
              <a:rPr lang="es-MX" dirty="0" smtClean="0"/>
              <a:t>Todo esto anterior, es con el objetivo de contar con información que nos permita incrementar credibilidad en nuestros proyectos, así como completar con información valiosa nuestros trabajos.  </a:t>
            </a:r>
            <a:endParaRPr lang="es-MX" dirty="0"/>
          </a:p>
        </p:txBody>
      </p:sp>
      <p:sp>
        <p:nvSpPr>
          <p:cNvPr id="6" name="Footer Placeholder 4"/>
          <p:cNvSpPr txBox="1">
            <a:spLocks/>
          </p:cNvSpPr>
          <p:nvPr/>
        </p:nvSpPr>
        <p:spPr bwMode="auto">
          <a:xfrm>
            <a:off x="838200" y="228600"/>
            <a:ext cx="7924800" cy="609600"/>
          </a:xfrm>
          <a:prstGeom prst="rect">
            <a:avLst/>
          </a:prstGeom>
          <a:noFill/>
          <a:ln w="9525">
            <a:noFill/>
            <a:miter lim="800000"/>
            <a:headEnd/>
            <a:tailEnd/>
          </a:ln>
        </p:spPr>
        <p:txBody>
          <a:bodyPr anchor="ctr">
            <a:prstTxWarp prst="textNoShape">
              <a:avLst/>
            </a:prstTxWarp>
          </a:bodyPr>
          <a:lstStyle/>
          <a:p>
            <a:pPr algn="ctr"/>
            <a:r>
              <a:rPr lang="es-MX" sz="1200" dirty="0" smtClean="0">
                <a:latin typeface="Arial Rounded MT Bold" charset="0"/>
              </a:rPr>
              <a:t>ISPEF </a:t>
            </a:r>
            <a:r>
              <a:rPr lang="en-US" sz="1200" dirty="0" smtClean="0">
                <a:latin typeface="Arial Rounded MT Bold" charset="0"/>
              </a:rPr>
              <a:t>–</a:t>
            </a:r>
            <a:r>
              <a:rPr lang="es-MX" sz="1200" dirty="0" smtClean="0">
                <a:latin typeface="Arial Rounded MT Bold" charset="0"/>
              </a:rPr>
              <a:t>  UNIVERSIDAD DE MONTERREY </a:t>
            </a:r>
            <a:r>
              <a:rPr lang="en-US" sz="1200" dirty="0" smtClean="0">
                <a:latin typeface="Arial Rounded MT Bold" charset="0"/>
              </a:rPr>
              <a:t>–</a:t>
            </a:r>
            <a:r>
              <a:rPr lang="es-MX" sz="1200" dirty="0" smtClean="0">
                <a:latin typeface="Arial Rounded MT Bold" charset="0"/>
              </a:rPr>
              <a:t> UNIVERSIDAD DE FLORENCIA</a:t>
            </a:r>
            <a:endParaRPr lang="en-US" sz="1200" dirty="0" smtClean="0">
              <a:latin typeface="Arial Rounded MT Bold" charset="0"/>
            </a:endParaRPr>
          </a:p>
          <a:p>
            <a:pPr algn="ctr"/>
            <a:r>
              <a:rPr lang="es-MX" sz="1200" dirty="0" smtClean="0">
                <a:latin typeface="Arial Rounded MT Bold" charset="0"/>
              </a:rPr>
              <a:t>DIVISIÓN DE EDUCACIÓN Y HUMANIDADES</a:t>
            </a:r>
            <a:endParaRPr lang="en-US" sz="1200" dirty="0" smtClean="0">
              <a:latin typeface="Arial Rounded MT Bold" charset="0"/>
            </a:endParaRPr>
          </a:p>
          <a:p>
            <a:pPr algn="ctr"/>
            <a:r>
              <a:rPr lang="es-MX" sz="1200" dirty="0" smtClean="0">
                <a:latin typeface="Arial Rounded MT Bold" charset="0"/>
              </a:rPr>
              <a:t>DEPARTAMENTO DE HUMANIDADES</a:t>
            </a:r>
            <a:endParaRPr lang="en-US" sz="1200" dirty="0" smtClean="0">
              <a:latin typeface="Arial Rounded MT Bold" charset="0"/>
            </a:endParaRPr>
          </a:p>
          <a:p>
            <a:pPr algn="ctr"/>
            <a:r>
              <a:rPr lang="es-MX" sz="1200" dirty="0" smtClean="0">
                <a:latin typeface="Arial Rounded MT Bold" charset="0"/>
              </a:rPr>
              <a:t> </a:t>
            </a:r>
            <a:endParaRPr lang="en-US" sz="1200" dirty="0">
              <a:latin typeface="Arial Rounded MT Bold" charset="0"/>
            </a:endParaRPr>
          </a:p>
        </p:txBody>
      </p:sp>
      <p:sp>
        <p:nvSpPr>
          <p:cNvPr id="7" name="Footer Placeholder 4"/>
          <p:cNvSpPr txBox="1">
            <a:spLocks/>
          </p:cNvSpPr>
          <p:nvPr/>
        </p:nvSpPr>
        <p:spPr>
          <a:xfrm>
            <a:off x="533400" y="6172200"/>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 Edith Garza Villarreal 130677                                                                    Prof.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7504" y="533400"/>
            <a:ext cx="9361040" cy="1143000"/>
          </a:xfrm>
        </p:spPr>
        <p:txBody>
          <a:bodyPr>
            <a:noAutofit/>
          </a:bodyPr>
          <a:lstStyle/>
          <a:p>
            <a:pPr algn="l"/>
            <a:r>
              <a:rPr lang="es-MX" sz="2800" dirty="0" smtClean="0"/>
              <a:t>Paso 1: Teclear la pagina:</a:t>
            </a:r>
            <a:br>
              <a:rPr lang="es-MX" sz="2800" dirty="0" smtClean="0"/>
            </a:br>
            <a:r>
              <a:rPr lang="es-MX" sz="2800" dirty="0" smtClean="0"/>
              <a:t>www.ispef.org   www.ispef.it</a:t>
            </a:r>
            <a:endParaRPr lang="es-MX" sz="2800" dirty="0"/>
          </a:p>
        </p:txBody>
      </p:sp>
      <p:pic>
        <p:nvPicPr>
          <p:cNvPr id="2050" name="Picture 2"/>
          <p:cNvPicPr>
            <a:picLocks noChangeAspect="1" noChangeArrowheads="1"/>
          </p:cNvPicPr>
          <p:nvPr/>
        </p:nvPicPr>
        <p:blipFill>
          <a:blip r:embed="rId2" cstate="print"/>
          <a:srcRect/>
          <a:stretch>
            <a:fillRect/>
          </a:stretch>
        </p:blipFill>
        <p:spPr bwMode="auto">
          <a:xfrm>
            <a:off x="0" y="1524000"/>
            <a:ext cx="9144000" cy="4824536"/>
          </a:xfrm>
          <a:prstGeom prst="rect">
            <a:avLst/>
          </a:prstGeom>
          <a:noFill/>
          <a:ln w="9525">
            <a:noFill/>
            <a:miter lim="800000"/>
            <a:headEnd/>
            <a:tailEnd/>
          </a:ln>
        </p:spPr>
      </p:pic>
      <p:sp>
        <p:nvSpPr>
          <p:cNvPr id="7" name="Footer Placeholder 4"/>
          <p:cNvSpPr txBox="1">
            <a:spLocks/>
          </p:cNvSpPr>
          <p:nvPr/>
        </p:nvSpPr>
        <p:spPr bwMode="auto">
          <a:xfrm>
            <a:off x="838200" y="228600"/>
            <a:ext cx="7924800" cy="609600"/>
          </a:xfrm>
          <a:prstGeom prst="rect">
            <a:avLst/>
          </a:prstGeom>
          <a:noFill/>
          <a:ln w="9525">
            <a:noFill/>
            <a:miter lim="800000"/>
            <a:headEnd/>
            <a:tailEnd/>
          </a:ln>
        </p:spPr>
        <p:txBody>
          <a:bodyPr anchor="ctr">
            <a:prstTxWarp prst="textNoShape">
              <a:avLst/>
            </a:prstTxWarp>
          </a:bodyPr>
          <a:lstStyle/>
          <a:p>
            <a:pPr algn="ctr"/>
            <a:r>
              <a:rPr lang="es-MX" sz="1200" dirty="0" smtClean="0">
                <a:latin typeface="Arial Rounded MT Bold" charset="0"/>
              </a:rPr>
              <a:t>ISPEF </a:t>
            </a:r>
            <a:r>
              <a:rPr lang="en-US" sz="1200" dirty="0" smtClean="0">
                <a:latin typeface="Arial Rounded MT Bold" charset="0"/>
              </a:rPr>
              <a:t>–</a:t>
            </a:r>
            <a:r>
              <a:rPr lang="es-MX" sz="1200" dirty="0" smtClean="0">
                <a:latin typeface="Arial Rounded MT Bold" charset="0"/>
              </a:rPr>
              <a:t>  UNIVERSIDAD DE MONTERREY </a:t>
            </a:r>
            <a:r>
              <a:rPr lang="en-US" sz="1200" dirty="0" smtClean="0">
                <a:latin typeface="Arial Rounded MT Bold" charset="0"/>
              </a:rPr>
              <a:t>–</a:t>
            </a:r>
            <a:r>
              <a:rPr lang="es-MX" sz="1200" dirty="0" smtClean="0">
                <a:latin typeface="Arial Rounded MT Bold" charset="0"/>
              </a:rPr>
              <a:t> UNIVERSIDAD DE FLORENCIA</a:t>
            </a:r>
            <a:endParaRPr lang="en-US" sz="1200" dirty="0" smtClean="0">
              <a:latin typeface="Arial Rounded MT Bold" charset="0"/>
            </a:endParaRPr>
          </a:p>
          <a:p>
            <a:pPr algn="ctr"/>
            <a:r>
              <a:rPr lang="es-MX" sz="1200" dirty="0" smtClean="0">
                <a:latin typeface="Arial Rounded MT Bold" charset="0"/>
              </a:rPr>
              <a:t>DIVISIÓN DE EDUCACIÓN Y HUMANIDADES</a:t>
            </a:r>
            <a:endParaRPr lang="en-US" sz="1200" dirty="0" smtClean="0">
              <a:latin typeface="Arial Rounded MT Bold" charset="0"/>
            </a:endParaRPr>
          </a:p>
          <a:p>
            <a:pPr algn="ctr"/>
            <a:r>
              <a:rPr lang="es-MX" sz="1200" dirty="0" smtClean="0">
                <a:latin typeface="Arial Rounded MT Bold" charset="0"/>
              </a:rPr>
              <a:t>DEPARTAMENTO DE HUMANIDADES</a:t>
            </a:r>
            <a:endParaRPr lang="en-US" sz="1200" dirty="0" smtClean="0">
              <a:latin typeface="Arial Rounded MT Bold" charset="0"/>
            </a:endParaRPr>
          </a:p>
          <a:p>
            <a:pPr algn="ctr"/>
            <a:r>
              <a:rPr lang="es-MX" sz="1200" dirty="0" smtClean="0">
                <a:latin typeface="Arial Rounded MT Bold" charset="0"/>
              </a:rPr>
              <a:t> </a:t>
            </a:r>
            <a:endParaRPr lang="en-US" sz="1200" dirty="0">
              <a:latin typeface="Arial Rounded MT Bold" charset="0"/>
            </a:endParaRPr>
          </a:p>
        </p:txBody>
      </p:sp>
      <p:sp>
        <p:nvSpPr>
          <p:cNvPr id="9" name="Footer Placeholder 4"/>
          <p:cNvSpPr txBox="1">
            <a:spLocks/>
          </p:cNvSpPr>
          <p:nvPr/>
        </p:nvSpPr>
        <p:spPr>
          <a:xfrm>
            <a:off x="533400" y="6294437"/>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 Edith Garza Villarreal 130677                                                                    Prof.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8600" y="381000"/>
            <a:ext cx="9448800" cy="1143000"/>
          </a:xfrm>
        </p:spPr>
        <p:txBody>
          <a:bodyPr>
            <a:normAutofit/>
          </a:bodyPr>
          <a:lstStyle/>
          <a:p>
            <a:r>
              <a:rPr lang="es-MX" sz="3200" dirty="0" smtClean="0"/>
              <a:t>Para comprar el libro o ver las reseñas de los libros</a:t>
            </a:r>
            <a:endParaRPr lang="es-MX" sz="3200" dirty="0"/>
          </a:p>
        </p:txBody>
      </p:sp>
      <p:sp>
        <p:nvSpPr>
          <p:cNvPr id="3" name="2 Marcador de contenido"/>
          <p:cNvSpPr>
            <a:spLocks noGrp="1"/>
          </p:cNvSpPr>
          <p:nvPr>
            <p:ph idx="1"/>
          </p:nvPr>
        </p:nvSpPr>
        <p:spPr>
          <a:xfrm>
            <a:off x="457200" y="1295400"/>
            <a:ext cx="7467600" cy="4525963"/>
          </a:xfrm>
        </p:spPr>
        <p:txBody>
          <a:bodyPr/>
          <a:lstStyle/>
          <a:p>
            <a:r>
              <a:rPr lang="es-MX" dirty="0" smtClean="0"/>
              <a:t>Paso 2: Dar clic en la palabra libros, ubicado bajo el logo de la ISPEF. </a:t>
            </a:r>
          </a:p>
          <a:p>
            <a:pPr>
              <a:buNone/>
            </a:pPr>
            <a:endParaRPr lang="es-MX" dirty="0"/>
          </a:p>
        </p:txBody>
      </p:sp>
      <p:pic>
        <p:nvPicPr>
          <p:cNvPr id="4" name="Picture 2"/>
          <p:cNvPicPr>
            <a:picLocks noChangeAspect="1" noChangeArrowheads="1"/>
          </p:cNvPicPr>
          <p:nvPr/>
        </p:nvPicPr>
        <p:blipFill>
          <a:blip r:embed="rId2" cstate="print"/>
          <a:srcRect/>
          <a:stretch>
            <a:fillRect/>
          </a:stretch>
        </p:blipFill>
        <p:spPr bwMode="auto">
          <a:xfrm>
            <a:off x="0" y="2300536"/>
            <a:ext cx="9144000" cy="4176464"/>
          </a:xfrm>
          <a:prstGeom prst="rect">
            <a:avLst/>
          </a:prstGeom>
          <a:noFill/>
          <a:ln w="9525">
            <a:noFill/>
            <a:miter lim="800000"/>
            <a:headEnd/>
            <a:tailEnd/>
          </a:ln>
        </p:spPr>
      </p:pic>
      <p:cxnSp>
        <p:nvCxnSpPr>
          <p:cNvPr id="6" name="5 Conector recto de flecha"/>
          <p:cNvCxnSpPr/>
          <p:nvPr/>
        </p:nvCxnSpPr>
        <p:spPr>
          <a:xfrm rot="10800000" flipV="1">
            <a:off x="1331640" y="2564904"/>
            <a:ext cx="864096" cy="711696"/>
          </a:xfrm>
          <a:prstGeom prst="straightConnector1">
            <a:avLst/>
          </a:prstGeom>
          <a:ln>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9" name="Footer Placeholder 4"/>
          <p:cNvSpPr txBox="1">
            <a:spLocks/>
          </p:cNvSpPr>
          <p:nvPr/>
        </p:nvSpPr>
        <p:spPr bwMode="auto">
          <a:xfrm>
            <a:off x="838200" y="228600"/>
            <a:ext cx="7924800" cy="609600"/>
          </a:xfrm>
          <a:prstGeom prst="rect">
            <a:avLst/>
          </a:prstGeom>
          <a:noFill/>
          <a:ln w="9525">
            <a:noFill/>
            <a:miter lim="800000"/>
            <a:headEnd/>
            <a:tailEnd/>
          </a:ln>
        </p:spPr>
        <p:txBody>
          <a:bodyPr anchor="ctr">
            <a:prstTxWarp prst="textNoShape">
              <a:avLst/>
            </a:prstTxWarp>
          </a:bodyPr>
          <a:lstStyle/>
          <a:p>
            <a:pPr algn="ctr"/>
            <a:r>
              <a:rPr lang="es-MX" sz="1200" dirty="0" smtClean="0">
                <a:latin typeface="Arial Rounded MT Bold" charset="0"/>
              </a:rPr>
              <a:t>ISPEF </a:t>
            </a:r>
            <a:r>
              <a:rPr lang="en-US" sz="1200" dirty="0" smtClean="0">
                <a:latin typeface="Arial Rounded MT Bold" charset="0"/>
              </a:rPr>
              <a:t>–</a:t>
            </a:r>
            <a:r>
              <a:rPr lang="es-MX" sz="1200" dirty="0" smtClean="0">
                <a:latin typeface="Arial Rounded MT Bold" charset="0"/>
              </a:rPr>
              <a:t>  UNIVERSIDAD DE MONTERREY </a:t>
            </a:r>
            <a:r>
              <a:rPr lang="en-US" sz="1200" dirty="0" smtClean="0">
                <a:latin typeface="Arial Rounded MT Bold" charset="0"/>
              </a:rPr>
              <a:t>–</a:t>
            </a:r>
            <a:r>
              <a:rPr lang="es-MX" sz="1200" dirty="0" smtClean="0">
                <a:latin typeface="Arial Rounded MT Bold" charset="0"/>
              </a:rPr>
              <a:t> UNIVERSIDAD DE FLORENCIA</a:t>
            </a:r>
            <a:endParaRPr lang="en-US" sz="1200" dirty="0" smtClean="0">
              <a:latin typeface="Arial Rounded MT Bold" charset="0"/>
            </a:endParaRPr>
          </a:p>
          <a:p>
            <a:pPr algn="ctr"/>
            <a:r>
              <a:rPr lang="es-MX" sz="1200" dirty="0" smtClean="0">
                <a:latin typeface="Arial Rounded MT Bold" charset="0"/>
              </a:rPr>
              <a:t>DIVISIÓN DE EDUCACIÓN Y HUMANIDADES</a:t>
            </a:r>
            <a:endParaRPr lang="en-US" sz="1200" dirty="0" smtClean="0">
              <a:latin typeface="Arial Rounded MT Bold" charset="0"/>
            </a:endParaRPr>
          </a:p>
          <a:p>
            <a:pPr algn="ctr"/>
            <a:r>
              <a:rPr lang="es-MX" sz="1200" dirty="0" smtClean="0">
                <a:latin typeface="Arial Rounded MT Bold" charset="0"/>
              </a:rPr>
              <a:t>DEPARTAMENTO DE HUMANIDADES</a:t>
            </a:r>
            <a:endParaRPr lang="en-US" sz="1200" dirty="0" smtClean="0">
              <a:latin typeface="Arial Rounded MT Bold" charset="0"/>
            </a:endParaRPr>
          </a:p>
          <a:p>
            <a:pPr algn="ctr"/>
            <a:r>
              <a:rPr lang="es-MX" sz="1200" dirty="0" smtClean="0">
                <a:latin typeface="Arial Rounded MT Bold" charset="0"/>
              </a:rPr>
              <a:t> </a:t>
            </a:r>
            <a:endParaRPr lang="en-US" sz="1200" dirty="0">
              <a:latin typeface="Arial Rounded MT Bold" charset="0"/>
            </a:endParaRPr>
          </a:p>
        </p:txBody>
      </p:sp>
      <p:sp>
        <p:nvSpPr>
          <p:cNvPr id="12" name="Footer Placeholder 4"/>
          <p:cNvSpPr txBox="1">
            <a:spLocks/>
          </p:cNvSpPr>
          <p:nvPr/>
        </p:nvSpPr>
        <p:spPr>
          <a:xfrm>
            <a:off x="533400" y="6324600"/>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 Edith Garza Villarreal 130677                                                                    Prof.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a:stretch>
            <a:fillRect/>
          </a:stretch>
        </p:blipFill>
        <p:spPr bwMode="auto">
          <a:xfrm>
            <a:off x="0" y="3285646"/>
            <a:ext cx="6300192" cy="2353154"/>
          </a:xfrm>
          <a:prstGeom prst="rect">
            <a:avLst/>
          </a:prstGeom>
          <a:noFill/>
          <a:ln w="9525">
            <a:noFill/>
            <a:miter lim="800000"/>
            <a:headEnd/>
            <a:tailEnd/>
          </a:ln>
        </p:spPr>
      </p:pic>
      <p:sp>
        <p:nvSpPr>
          <p:cNvPr id="6" name="5 Marcador de contenido"/>
          <p:cNvSpPr>
            <a:spLocks noGrp="1"/>
          </p:cNvSpPr>
          <p:nvPr>
            <p:ph idx="1"/>
          </p:nvPr>
        </p:nvSpPr>
        <p:spPr>
          <a:xfrm>
            <a:off x="6192688" y="1700808"/>
            <a:ext cx="3059832" cy="4709160"/>
          </a:xfrm>
        </p:spPr>
        <p:txBody>
          <a:bodyPr/>
          <a:lstStyle/>
          <a:p>
            <a:r>
              <a:rPr lang="es-MX" dirty="0" smtClean="0"/>
              <a:t>Paso 3: Si quiere buscar el libro, escriba el nombre en Búsqueda Rápida</a:t>
            </a:r>
            <a:endParaRPr lang="es-MX" dirty="0"/>
          </a:p>
        </p:txBody>
      </p:sp>
      <p:pic>
        <p:nvPicPr>
          <p:cNvPr id="4100" name="Picture 4"/>
          <p:cNvPicPr>
            <a:picLocks noChangeAspect="1" noChangeArrowheads="1"/>
          </p:cNvPicPr>
          <p:nvPr/>
        </p:nvPicPr>
        <p:blipFill>
          <a:blip r:embed="rId3" cstate="print"/>
          <a:srcRect/>
          <a:stretch>
            <a:fillRect/>
          </a:stretch>
        </p:blipFill>
        <p:spPr bwMode="auto">
          <a:xfrm>
            <a:off x="35496" y="1196752"/>
            <a:ext cx="6300192" cy="2088232"/>
          </a:xfrm>
          <a:prstGeom prst="rect">
            <a:avLst/>
          </a:prstGeom>
          <a:noFill/>
          <a:ln w="9525">
            <a:noFill/>
            <a:miter lim="800000"/>
            <a:headEnd/>
            <a:tailEnd/>
          </a:ln>
        </p:spPr>
      </p:pic>
      <p:cxnSp>
        <p:nvCxnSpPr>
          <p:cNvPr id="8" name="7 Conector recto de flecha"/>
          <p:cNvCxnSpPr/>
          <p:nvPr/>
        </p:nvCxnSpPr>
        <p:spPr>
          <a:xfrm rot="10800000" flipV="1">
            <a:off x="899592" y="2996952"/>
            <a:ext cx="5616624" cy="504056"/>
          </a:xfrm>
          <a:prstGeom prst="straightConnector1">
            <a:avLst/>
          </a:prstGeom>
          <a:ln>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10" name="1 Título"/>
          <p:cNvSpPr txBox="1">
            <a:spLocks/>
          </p:cNvSpPr>
          <p:nvPr/>
        </p:nvSpPr>
        <p:spPr>
          <a:xfrm>
            <a:off x="287016" y="260648"/>
            <a:ext cx="8856984" cy="1143000"/>
          </a:xfrm>
          <a:prstGeom prst="rect">
            <a:avLst/>
          </a:prstGeom>
        </p:spPr>
        <p:txBody>
          <a:bodyPr vert="horz" anchor="ctr">
            <a:normAutofit fontScale="97500"/>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2800" b="1" i="0" u="none" strike="noStrike" kern="1200" cap="none" spc="0" normalizeH="0" baseline="0" noProof="0" dirty="0" smtClean="0">
                <a:ln w="6350">
                  <a:noFill/>
                </a:ln>
                <a:solidFill>
                  <a:srgbClr val="60299E"/>
                </a:solidFill>
                <a:effectLst>
                  <a:outerShdw blurRad="114300" dist="101600" dir="2700000" algn="tl" rotWithShape="0">
                    <a:srgbClr val="000000">
                      <a:alpha val="40000"/>
                    </a:srgbClr>
                  </a:outerShdw>
                </a:effectLst>
                <a:uLnTx/>
                <a:uFillTx/>
                <a:latin typeface="+mj-lt"/>
                <a:ea typeface="+mj-ea"/>
                <a:cs typeface="+mj-cs"/>
              </a:rPr>
              <a:t>Para comprar el libro o ver las reseñas de los libros</a:t>
            </a:r>
            <a:endParaRPr kumimoji="0" lang="es-MX" sz="2800" b="1" i="0" u="none" strike="noStrike" kern="1200" cap="none" spc="0" normalizeH="0" baseline="0" noProof="0" dirty="0">
              <a:ln w="6350">
                <a:noFill/>
              </a:ln>
              <a:solidFill>
                <a:srgbClr val="60299E"/>
              </a:solidFill>
              <a:effectLst>
                <a:outerShdw blurRad="114300" dist="101600" dir="2700000" algn="tl" rotWithShape="0">
                  <a:srgbClr val="000000">
                    <a:alpha val="40000"/>
                  </a:srgbClr>
                </a:outerShdw>
              </a:effectLst>
              <a:uLnTx/>
              <a:uFillTx/>
              <a:latin typeface="+mj-lt"/>
              <a:ea typeface="+mj-ea"/>
              <a:cs typeface="+mj-cs"/>
            </a:endParaRPr>
          </a:p>
        </p:txBody>
      </p:sp>
      <p:sp>
        <p:nvSpPr>
          <p:cNvPr id="9" name="Footer Placeholder 4"/>
          <p:cNvSpPr txBox="1">
            <a:spLocks/>
          </p:cNvSpPr>
          <p:nvPr/>
        </p:nvSpPr>
        <p:spPr bwMode="auto">
          <a:xfrm>
            <a:off x="838200" y="228600"/>
            <a:ext cx="7924800" cy="609600"/>
          </a:xfrm>
          <a:prstGeom prst="rect">
            <a:avLst/>
          </a:prstGeom>
          <a:noFill/>
          <a:ln w="9525">
            <a:noFill/>
            <a:miter lim="800000"/>
            <a:headEnd/>
            <a:tailEnd/>
          </a:ln>
        </p:spPr>
        <p:txBody>
          <a:bodyPr anchor="ctr">
            <a:prstTxWarp prst="textNoShape">
              <a:avLst/>
            </a:prstTxWarp>
          </a:bodyPr>
          <a:lstStyle/>
          <a:p>
            <a:pPr algn="ctr"/>
            <a:r>
              <a:rPr lang="es-MX" sz="1200" dirty="0" smtClean="0">
                <a:latin typeface="Arial Rounded MT Bold" charset="0"/>
              </a:rPr>
              <a:t>ISPEF </a:t>
            </a:r>
            <a:r>
              <a:rPr lang="en-US" sz="1200" dirty="0" smtClean="0">
                <a:latin typeface="Arial Rounded MT Bold" charset="0"/>
              </a:rPr>
              <a:t>–</a:t>
            </a:r>
            <a:r>
              <a:rPr lang="es-MX" sz="1200" dirty="0" smtClean="0">
                <a:latin typeface="Arial Rounded MT Bold" charset="0"/>
              </a:rPr>
              <a:t>  UNIVERSIDAD DE MONTERREY </a:t>
            </a:r>
            <a:r>
              <a:rPr lang="en-US" sz="1200" dirty="0" smtClean="0">
                <a:latin typeface="Arial Rounded MT Bold" charset="0"/>
              </a:rPr>
              <a:t>–</a:t>
            </a:r>
            <a:r>
              <a:rPr lang="es-MX" sz="1200" dirty="0" smtClean="0">
                <a:latin typeface="Arial Rounded MT Bold" charset="0"/>
              </a:rPr>
              <a:t> UNIVERSIDAD DE FLORENCIA</a:t>
            </a:r>
            <a:endParaRPr lang="en-US" sz="1200" dirty="0" smtClean="0">
              <a:latin typeface="Arial Rounded MT Bold" charset="0"/>
            </a:endParaRPr>
          </a:p>
          <a:p>
            <a:pPr algn="ctr"/>
            <a:r>
              <a:rPr lang="es-MX" sz="1200" dirty="0" smtClean="0">
                <a:latin typeface="Arial Rounded MT Bold" charset="0"/>
              </a:rPr>
              <a:t>DIVISIÓN DE EDUCACIÓN Y HUMANIDADES</a:t>
            </a:r>
            <a:endParaRPr lang="en-US" sz="1200" dirty="0" smtClean="0">
              <a:latin typeface="Arial Rounded MT Bold" charset="0"/>
            </a:endParaRPr>
          </a:p>
          <a:p>
            <a:pPr algn="ctr"/>
            <a:r>
              <a:rPr lang="es-MX" sz="1200" dirty="0" smtClean="0">
                <a:latin typeface="Arial Rounded MT Bold" charset="0"/>
              </a:rPr>
              <a:t>DEPARTAMENTO DE HUMANIDADES</a:t>
            </a:r>
            <a:endParaRPr lang="en-US" sz="1200" dirty="0" smtClean="0">
              <a:latin typeface="Arial Rounded MT Bold" charset="0"/>
            </a:endParaRPr>
          </a:p>
          <a:p>
            <a:pPr algn="ctr"/>
            <a:r>
              <a:rPr lang="es-MX" sz="1200" dirty="0" smtClean="0">
                <a:latin typeface="Arial Rounded MT Bold" charset="0"/>
              </a:rPr>
              <a:t> </a:t>
            </a:r>
            <a:endParaRPr lang="en-US" sz="1200" dirty="0">
              <a:latin typeface="Arial Rounded MT Bold" charset="0"/>
            </a:endParaRPr>
          </a:p>
        </p:txBody>
      </p:sp>
      <p:sp>
        <p:nvSpPr>
          <p:cNvPr id="11" name="Footer Placeholder 4"/>
          <p:cNvSpPr txBox="1">
            <a:spLocks/>
          </p:cNvSpPr>
          <p:nvPr/>
        </p:nvSpPr>
        <p:spPr>
          <a:xfrm>
            <a:off x="533400" y="6172200"/>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 Edith Garza Villarreal 130677                                                                    Prof.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Título"/>
          <p:cNvSpPr>
            <a:spLocks noGrp="1"/>
          </p:cNvSpPr>
          <p:nvPr>
            <p:ph type="title"/>
          </p:nvPr>
        </p:nvSpPr>
        <p:spPr>
          <a:xfrm>
            <a:off x="0" y="609600"/>
            <a:ext cx="9144000" cy="1143000"/>
          </a:xfrm>
        </p:spPr>
        <p:txBody>
          <a:bodyPr>
            <a:normAutofit/>
          </a:bodyPr>
          <a:lstStyle/>
          <a:p>
            <a:r>
              <a:rPr lang="es-MX" sz="3200" dirty="0" smtClean="0"/>
              <a:t>Para comprar el libro o ver las reseñas de los libros</a:t>
            </a:r>
            <a:endParaRPr lang="es-MX" sz="3200" dirty="0"/>
          </a:p>
        </p:txBody>
      </p:sp>
      <p:sp>
        <p:nvSpPr>
          <p:cNvPr id="3" name="2 Marcador de contenido"/>
          <p:cNvSpPr>
            <a:spLocks noGrp="1"/>
          </p:cNvSpPr>
          <p:nvPr>
            <p:ph idx="1"/>
          </p:nvPr>
        </p:nvSpPr>
        <p:spPr>
          <a:xfrm>
            <a:off x="0" y="1484784"/>
            <a:ext cx="9144000" cy="1584176"/>
          </a:xfrm>
        </p:spPr>
        <p:txBody>
          <a:bodyPr>
            <a:noAutofit/>
          </a:bodyPr>
          <a:lstStyle/>
          <a:p>
            <a:r>
              <a:rPr lang="es-MX" sz="1800" dirty="0" smtClean="0"/>
              <a:t>Paso 4: Aparecerán las portadas de algunos libros recientes o del que busque, escogerá uno si es el que busca y podrá ver las reseñas de estos libros. </a:t>
            </a:r>
          </a:p>
          <a:p>
            <a:r>
              <a:rPr lang="es-MX" sz="1800" dirty="0" smtClean="0"/>
              <a:t>Paso 5: Si decide comprarlo deberá dale clic a la portada del libro que desee. </a:t>
            </a:r>
            <a:endParaRPr lang="es-MX" sz="1800" dirty="0"/>
          </a:p>
        </p:txBody>
      </p:sp>
      <p:pic>
        <p:nvPicPr>
          <p:cNvPr id="3074" name="Picture 2"/>
          <p:cNvPicPr>
            <a:picLocks noChangeAspect="1" noChangeArrowheads="1"/>
          </p:cNvPicPr>
          <p:nvPr/>
        </p:nvPicPr>
        <p:blipFill>
          <a:blip r:embed="rId2" cstate="print"/>
          <a:srcRect/>
          <a:stretch>
            <a:fillRect/>
          </a:stretch>
        </p:blipFill>
        <p:spPr bwMode="auto">
          <a:xfrm>
            <a:off x="611560" y="2438400"/>
            <a:ext cx="7776864" cy="3789040"/>
          </a:xfrm>
          <a:prstGeom prst="rect">
            <a:avLst/>
          </a:prstGeom>
          <a:noFill/>
          <a:ln w="9525">
            <a:noFill/>
            <a:miter lim="800000"/>
            <a:headEnd/>
            <a:tailEnd/>
          </a:ln>
        </p:spPr>
      </p:pic>
      <p:cxnSp>
        <p:nvCxnSpPr>
          <p:cNvPr id="5" name="4 Conector recto de flecha"/>
          <p:cNvCxnSpPr/>
          <p:nvPr/>
        </p:nvCxnSpPr>
        <p:spPr>
          <a:xfrm rot="16200000" flipH="1">
            <a:off x="5112060" y="2364668"/>
            <a:ext cx="2448272" cy="1224136"/>
          </a:xfrm>
          <a:prstGeom prst="straightConnector1">
            <a:avLst/>
          </a:prstGeom>
          <a:ln>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8" name="Footer Placeholder 4"/>
          <p:cNvSpPr txBox="1">
            <a:spLocks/>
          </p:cNvSpPr>
          <p:nvPr/>
        </p:nvSpPr>
        <p:spPr bwMode="auto">
          <a:xfrm>
            <a:off x="838200" y="228600"/>
            <a:ext cx="7924800" cy="609600"/>
          </a:xfrm>
          <a:prstGeom prst="rect">
            <a:avLst/>
          </a:prstGeom>
          <a:noFill/>
          <a:ln w="9525">
            <a:noFill/>
            <a:miter lim="800000"/>
            <a:headEnd/>
            <a:tailEnd/>
          </a:ln>
        </p:spPr>
        <p:txBody>
          <a:bodyPr anchor="ctr">
            <a:prstTxWarp prst="textNoShape">
              <a:avLst/>
            </a:prstTxWarp>
          </a:bodyPr>
          <a:lstStyle/>
          <a:p>
            <a:pPr algn="ctr"/>
            <a:r>
              <a:rPr lang="es-MX" sz="1200" dirty="0" smtClean="0">
                <a:latin typeface="Arial Rounded MT Bold" charset="0"/>
              </a:rPr>
              <a:t>ISPEF </a:t>
            </a:r>
            <a:r>
              <a:rPr lang="en-US" sz="1200" dirty="0" smtClean="0">
                <a:latin typeface="Arial Rounded MT Bold" charset="0"/>
              </a:rPr>
              <a:t>–</a:t>
            </a:r>
            <a:r>
              <a:rPr lang="es-MX" sz="1200" dirty="0" smtClean="0">
                <a:latin typeface="Arial Rounded MT Bold" charset="0"/>
              </a:rPr>
              <a:t>  UNIVERSIDAD DE MONTERREY </a:t>
            </a:r>
            <a:r>
              <a:rPr lang="en-US" sz="1200" dirty="0" smtClean="0">
                <a:latin typeface="Arial Rounded MT Bold" charset="0"/>
              </a:rPr>
              <a:t>–</a:t>
            </a:r>
            <a:r>
              <a:rPr lang="es-MX" sz="1200" dirty="0" smtClean="0">
                <a:latin typeface="Arial Rounded MT Bold" charset="0"/>
              </a:rPr>
              <a:t> UNIVERSIDAD DE FLORENCIA</a:t>
            </a:r>
            <a:endParaRPr lang="en-US" sz="1200" dirty="0" smtClean="0">
              <a:latin typeface="Arial Rounded MT Bold" charset="0"/>
            </a:endParaRPr>
          </a:p>
          <a:p>
            <a:pPr algn="ctr"/>
            <a:r>
              <a:rPr lang="es-MX" sz="1200" dirty="0" smtClean="0">
                <a:latin typeface="Arial Rounded MT Bold" charset="0"/>
              </a:rPr>
              <a:t>DIVISIÓN DE EDUCACIÓN Y HUMANIDADES</a:t>
            </a:r>
            <a:endParaRPr lang="en-US" sz="1200" dirty="0" smtClean="0">
              <a:latin typeface="Arial Rounded MT Bold" charset="0"/>
            </a:endParaRPr>
          </a:p>
          <a:p>
            <a:pPr algn="ctr"/>
            <a:r>
              <a:rPr lang="es-MX" sz="1200" dirty="0" smtClean="0">
                <a:latin typeface="Arial Rounded MT Bold" charset="0"/>
              </a:rPr>
              <a:t>DEPARTAMENTO DE HUMANIDADES</a:t>
            </a:r>
            <a:endParaRPr lang="en-US" sz="1200" dirty="0" smtClean="0">
              <a:latin typeface="Arial Rounded MT Bold" charset="0"/>
            </a:endParaRPr>
          </a:p>
          <a:p>
            <a:pPr algn="ctr"/>
            <a:r>
              <a:rPr lang="es-MX" sz="1200" dirty="0" smtClean="0">
                <a:latin typeface="Arial Rounded MT Bold" charset="0"/>
              </a:rPr>
              <a:t> </a:t>
            </a:r>
            <a:endParaRPr lang="en-US" sz="1200" dirty="0">
              <a:latin typeface="Arial Rounded MT Bold" charset="0"/>
            </a:endParaRPr>
          </a:p>
        </p:txBody>
      </p:sp>
      <p:sp>
        <p:nvSpPr>
          <p:cNvPr id="9" name="Footer Placeholder 4"/>
          <p:cNvSpPr txBox="1">
            <a:spLocks/>
          </p:cNvSpPr>
          <p:nvPr/>
        </p:nvSpPr>
        <p:spPr>
          <a:xfrm>
            <a:off x="533400" y="6172200"/>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 Edith Garza Villarreal 130677                                                                    Prof.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Título"/>
          <p:cNvSpPr>
            <a:spLocks noGrp="1"/>
          </p:cNvSpPr>
          <p:nvPr>
            <p:ph type="title"/>
          </p:nvPr>
        </p:nvSpPr>
        <p:spPr>
          <a:xfrm>
            <a:off x="152400" y="457200"/>
            <a:ext cx="8991600" cy="1143000"/>
          </a:xfrm>
        </p:spPr>
        <p:txBody>
          <a:bodyPr>
            <a:normAutofit/>
          </a:bodyPr>
          <a:lstStyle/>
          <a:p>
            <a:r>
              <a:rPr lang="es-MX" sz="3200" dirty="0" smtClean="0"/>
              <a:t>Para comprar el libro o ver las reseñas de los libros</a:t>
            </a:r>
            <a:endParaRPr lang="es-MX" sz="3200" dirty="0"/>
          </a:p>
        </p:txBody>
      </p:sp>
      <p:pic>
        <p:nvPicPr>
          <p:cNvPr id="5123" name="Picture 3"/>
          <p:cNvPicPr>
            <a:picLocks noChangeAspect="1" noChangeArrowheads="1"/>
          </p:cNvPicPr>
          <p:nvPr/>
        </p:nvPicPr>
        <p:blipFill>
          <a:blip r:embed="rId2" cstate="print"/>
          <a:srcRect/>
          <a:stretch>
            <a:fillRect/>
          </a:stretch>
        </p:blipFill>
        <p:spPr bwMode="auto">
          <a:xfrm>
            <a:off x="35496" y="2133600"/>
            <a:ext cx="8988477" cy="4051920"/>
          </a:xfrm>
          <a:prstGeom prst="rect">
            <a:avLst/>
          </a:prstGeom>
          <a:noFill/>
          <a:ln w="9525">
            <a:noFill/>
            <a:miter lim="800000"/>
            <a:headEnd/>
            <a:tailEnd/>
          </a:ln>
        </p:spPr>
      </p:pic>
      <p:sp>
        <p:nvSpPr>
          <p:cNvPr id="11" name="10 CuadroTexto"/>
          <p:cNvSpPr txBox="1"/>
          <p:nvPr/>
        </p:nvSpPr>
        <p:spPr>
          <a:xfrm>
            <a:off x="0" y="1179493"/>
            <a:ext cx="8460432" cy="954107"/>
          </a:xfrm>
          <a:prstGeom prst="rect">
            <a:avLst/>
          </a:prstGeom>
          <a:noFill/>
        </p:spPr>
        <p:txBody>
          <a:bodyPr wrap="square" rtlCol="0">
            <a:spAutoFit/>
          </a:bodyPr>
          <a:lstStyle/>
          <a:p>
            <a:r>
              <a:rPr lang="es-MX" sz="2800" dirty="0" smtClean="0"/>
              <a:t>Paso 6: Si desea buscar un libro con más detalle, también aparece la Búsqueda Avanzada. </a:t>
            </a:r>
            <a:endParaRPr lang="es-MX" sz="2800" dirty="0"/>
          </a:p>
        </p:txBody>
      </p:sp>
      <p:cxnSp>
        <p:nvCxnSpPr>
          <p:cNvPr id="12" name="11 Conector recto de flecha"/>
          <p:cNvCxnSpPr/>
          <p:nvPr/>
        </p:nvCxnSpPr>
        <p:spPr>
          <a:xfrm rot="10800000" flipV="1">
            <a:off x="1066800" y="2133600"/>
            <a:ext cx="5257800" cy="4051920"/>
          </a:xfrm>
          <a:prstGeom prst="straightConnector1">
            <a:avLst/>
          </a:prstGeom>
          <a:ln>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8" name="Footer Placeholder 4"/>
          <p:cNvSpPr txBox="1">
            <a:spLocks/>
          </p:cNvSpPr>
          <p:nvPr/>
        </p:nvSpPr>
        <p:spPr bwMode="auto">
          <a:xfrm>
            <a:off x="838200" y="228600"/>
            <a:ext cx="7924800" cy="609600"/>
          </a:xfrm>
          <a:prstGeom prst="rect">
            <a:avLst/>
          </a:prstGeom>
          <a:noFill/>
          <a:ln w="9525">
            <a:noFill/>
            <a:miter lim="800000"/>
            <a:headEnd/>
            <a:tailEnd/>
          </a:ln>
        </p:spPr>
        <p:txBody>
          <a:bodyPr anchor="ctr">
            <a:prstTxWarp prst="textNoShape">
              <a:avLst/>
            </a:prstTxWarp>
          </a:bodyPr>
          <a:lstStyle/>
          <a:p>
            <a:pPr algn="ctr"/>
            <a:r>
              <a:rPr lang="es-MX" sz="1200" dirty="0" smtClean="0">
                <a:latin typeface="Arial Rounded MT Bold" charset="0"/>
              </a:rPr>
              <a:t>ISPEF </a:t>
            </a:r>
            <a:r>
              <a:rPr lang="en-US" sz="1200" dirty="0" smtClean="0">
                <a:latin typeface="Arial Rounded MT Bold" charset="0"/>
              </a:rPr>
              <a:t>–</a:t>
            </a:r>
            <a:r>
              <a:rPr lang="es-MX" sz="1200" dirty="0" smtClean="0">
                <a:latin typeface="Arial Rounded MT Bold" charset="0"/>
              </a:rPr>
              <a:t>  UNIVERSIDAD DE MONTERREY </a:t>
            </a:r>
            <a:r>
              <a:rPr lang="en-US" sz="1200" dirty="0" smtClean="0">
                <a:latin typeface="Arial Rounded MT Bold" charset="0"/>
              </a:rPr>
              <a:t>–</a:t>
            </a:r>
            <a:r>
              <a:rPr lang="es-MX" sz="1200" dirty="0" smtClean="0">
                <a:latin typeface="Arial Rounded MT Bold" charset="0"/>
              </a:rPr>
              <a:t> UNIVERSIDAD DE FLORENCIA</a:t>
            </a:r>
            <a:endParaRPr lang="en-US" sz="1200" dirty="0" smtClean="0">
              <a:latin typeface="Arial Rounded MT Bold" charset="0"/>
            </a:endParaRPr>
          </a:p>
          <a:p>
            <a:pPr algn="ctr"/>
            <a:r>
              <a:rPr lang="es-MX" sz="1200" dirty="0" smtClean="0">
                <a:latin typeface="Arial Rounded MT Bold" charset="0"/>
              </a:rPr>
              <a:t>DIVISIÓN DE EDUCACIÓN Y HUMANIDADES</a:t>
            </a:r>
            <a:endParaRPr lang="en-US" sz="1200" dirty="0" smtClean="0">
              <a:latin typeface="Arial Rounded MT Bold" charset="0"/>
            </a:endParaRPr>
          </a:p>
          <a:p>
            <a:pPr algn="ctr"/>
            <a:r>
              <a:rPr lang="es-MX" sz="1200" dirty="0" smtClean="0">
                <a:latin typeface="Arial Rounded MT Bold" charset="0"/>
              </a:rPr>
              <a:t>DEPARTAMENTO DE HUMANIDADES</a:t>
            </a:r>
            <a:endParaRPr lang="en-US" sz="1200" dirty="0" smtClean="0">
              <a:latin typeface="Arial Rounded MT Bold" charset="0"/>
            </a:endParaRPr>
          </a:p>
          <a:p>
            <a:pPr algn="ctr"/>
            <a:r>
              <a:rPr lang="es-MX" sz="1200" dirty="0" smtClean="0">
                <a:latin typeface="Arial Rounded MT Bold" charset="0"/>
              </a:rPr>
              <a:t> </a:t>
            </a:r>
            <a:endParaRPr lang="en-US" sz="1200" dirty="0">
              <a:latin typeface="Arial Rounded MT Bold" charset="0"/>
            </a:endParaRPr>
          </a:p>
        </p:txBody>
      </p:sp>
      <p:sp>
        <p:nvSpPr>
          <p:cNvPr id="17" name="Footer Placeholder 4"/>
          <p:cNvSpPr txBox="1">
            <a:spLocks/>
          </p:cNvSpPr>
          <p:nvPr/>
        </p:nvSpPr>
        <p:spPr>
          <a:xfrm>
            <a:off x="533400" y="6172200"/>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 Edith Garza Villarreal 130677                                                                    Prof.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990600"/>
            <a:ext cx="9144000" cy="1815882"/>
          </a:xfrm>
          <a:prstGeom prst="rect">
            <a:avLst/>
          </a:prstGeom>
        </p:spPr>
        <p:txBody>
          <a:bodyPr wrap="square">
            <a:spAutoFit/>
          </a:bodyPr>
          <a:lstStyle/>
          <a:p>
            <a:r>
              <a:rPr lang="es-MX" sz="2800" dirty="0" smtClean="0"/>
              <a:t>Paso 7: Aparecerá la portada del libro que se buscaba, así como las reseñas (Descripción), los autores, la cantidad de páginas y su costo. </a:t>
            </a:r>
          </a:p>
          <a:p>
            <a:r>
              <a:rPr lang="es-MX" sz="2800" dirty="0" smtClean="0"/>
              <a:t>Por lo que usted decidirá si compra el producto. </a:t>
            </a:r>
            <a:endParaRPr lang="es-MX" sz="2800" dirty="0"/>
          </a:p>
        </p:txBody>
      </p:sp>
      <p:sp>
        <p:nvSpPr>
          <p:cNvPr id="6" name="1 Título"/>
          <p:cNvSpPr>
            <a:spLocks noGrp="1"/>
          </p:cNvSpPr>
          <p:nvPr>
            <p:ph type="title"/>
          </p:nvPr>
        </p:nvSpPr>
        <p:spPr>
          <a:xfrm>
            <a:off x="76200" y="274638"/>
            <a:ext cx="9144000" cy="1143000"/>
          </a:xfrm>
        </p:spPr>
        <p:txBody>
          <a:bodyPr>
            <a:normAutofit/>
          </a:bodyPr>
          <a:lstStyle/>
          <a:p>
            <a:r>
              <a:rPr lang="es-MX" sz="3200" dirty="0" smtClean="0"/>
              <a:t>Para comprar el libro o ver las reseñas de los libros</a:t>
            </a:r>
            <a:endParaRPr lang="es-MX" sz="3200" dirty="0"/>
          </a:p>
        </p:txBody>
      </p:sp>
      <p:pic>
        <p:nvPicPr>
          <p:cNvPr id="6146" name="Picture 2"/>
          <p:cNvPicPr>
            <a:picLocks noChangeAspect="1" noChangeArrowheads="1"/>
          </p:cNvPicPr>
          <p:nvPr/>
        </p:nvPicPr>
        <p:blipFill>
          <a:blip r:embed="rId2" cstate="print"/>
          <a:srcRect/>
          <a:stretch>
            <a:fillRect/>
          </a:stretch>
        </p:blipFill>
        <p:spPr bwMode="auto">
          <a:xfrm>
            <a:off x="0" y="2357400"/>
            <a:ext cx="9144000" cy="3738600"/>
          </a:xfrm>
          <a:prstGeom prst="rect">
            <a:avLst/>
          </a:prstGeom>
          <a:noFill/>
          <a:ln w="9525">
            <a:noFill/>
            <a:miter lim="800000"/>
            <a:headEnd/>
            <a:tailEnd/>
          </a:ln>
        </p:spPr>
      </p:pic>
      <p:cxnSp>
        <p:nvCxnSpPr>
          <p:cNvPr id="8" name="7 Conector recto de flecha"/>
          <p:cNvCxnSpPr/>
          <p:nvPr/>
        </p:nvCxnSpPr>
        <p:spPr>
          <a:xfrm rot="5400000">
            <a:off x="3687688" y="2522984"/>
            <a:ext cx="2344688" cy="1296144"/>
          </a:xfrm>
          <a:prstGeom prst="straightConnector1">
            <a:avLst/>
          </a:prstGeom>
          <a:ln>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9" name="Footer Placeholder 4"/>
          <p:cNvSpPr txBox="1">
            <a:spLocks/>
          </p:cNvSpPr>
          <p:nvPr/>
        </p:nvSpPr>
        <p:spPr bwMode="auto">
          <a:xfrm>
            <a:off x="838200" y="228600"/>
            <a:ext cx="7924800" cy="609600"/>
          </a:xfrm>
          <a:prstGeom prst="rect">
            <a:avLst/>
          </a:prstGeom>
          <a:noFill/>
          <a:ln w="9525">
            <a:noFill/>
            <a:miter lim="800000"/>
            <a:headEnd/>
            <a:tailEnd/>
          </a:ln>
        </p:spPr>
        <p:txBody>
          <a:bodyPr anchor="ctr">
            <a:prstTxWarp prst="textNoShape">
              <a:avLst/>
            </a:prstTxWarp>
          </a:bodyPr>
          <a:lstStyle/>
          <a:p>
            <a:pPr algn="ctr"/>
            <a:r>
              <a:rPr lang="es-MX" sz="1200" dirty="0" smtClean="0">
                <a:latin typeface="Arial Rounded MT Bold" charset="0"/>
              </a:rPr>
              <a:t>ISPEF </a:t>
            </a:r>
            <a:r>
              <a:rPr lang="en-US" sz="1200" dirty="0" smtClean="0">
                <a:latin typeface="Arial Rounded MT Bold" charset="0"/>
              </a:rPr>
              <a:t>–</a:t>
            </a:r>
            <a:r>
              <a:rPr lang="es-MX" sz="1200" dirty="0" smtClean="0">
                <a:latin typeface="Arial Rounded MT Bold" charset="0"/>
              </a:rPr>
              <a:t>  UNIVERSIDAD DE MONTERREY </a:t>
            </a:r>
            <a:r>
              <a:rPr lang="en-US" sz="1200" dirty="0" smtClean="0">
                <a:latin typeface="Arial Rounded MT Bold" charset="0"/>
              </a:rPr>
              <a:t>–</a:t>
            </a:r>
            <a:r>
              <a:rPr lang="es-MX" sz="1200" dirty="0" smtClean="0">
                <a:latin typeface="Arial Rounded MT Bold" charset="0"/>
              </a:rPr>
              <a:t> UNIVERSIDAD DE FLORENCIA</a:t>
            </a:r>
            <a:endParaRPr lang="en-US" sz="1200" dirty="0" smtClean="0">
              <a:latin typeface="Arial Rounded MT Bold" charset="0"/>
            </a:endParaRPr>
          </a:p>
          <a:p>
            <a:pPr algn="ctr"/>
            <a:r>
              <a:rPr lang="es-MX" sz="1200" dirty="0" smtClean="0">
                <a:latin typeface="Arial Rounded MT Bold" charset="0"/>
              </a:rPr>
              <a:t>DIVISIÓN DE EDUCACIÓN Y HUMANIDADES</a:t>
            </a:r>
            <a:endParaRPr lang="en-US" sz="1200" dirty="0" smtClean="0">
              <a:latin typeface="Arial Rounded MT Bold" charset="0"/>
            </a:endParaRPr>
          </a:p>
          <a:p>
            <a:pPr algn="ctr"/>
            <a:r>
              <a:rPr lang="es-MX" sz="1200" dirty="0" smtClean="0">
                <a:latin typeface="Arial Rounded MT Bold" charset="0"/>
              </a:rPr>
              <a:t>DEPARTAMENTO DE HUMANIDADES</a:t>
            </a:r>
            <a:endParaRPr lang="en-US" sz="1200" dirty="0" smtClean="0">
              <a:latin typeface="Arial Rounded MT Bold" charset="0"/>
            </a:endParaRPr>
          </a:p>
          <a:p>
            <a:pPr algn="ctr"/>
            <a:r>
              <a:rPr lang="es-MX" sz="1200" dirty="0" smtClean="0">
                <a:latin typeface="Arial Rounded MT Bold" charset="0"/>
              </a:rPr>
              <a:t> </a:t>
            </a:r>
            <a:endParaRPr lang="en-US" sz="1200" dirty="0">
              <a:latin typeface="Arial Rounded MT Bold" charset="0"/>
            </a:endParaRPr>
          </a:p>
        </p:txBody>
      </p:sp>
      <p:sp>
        <p:nvSpPr>
          <p:cNvPr id="11" name="Footer Placeholder 4"/>
          <p:cNvSpPr txBox="1">
            <a:spLocks/>
          </p:cNvSpPr>
          <p:nvPr/>
        </p:nvSpPr>
        <p:spPr>
          <a:xfrm>
            <a:off x="533400" y="6172200"/>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 Edith Garza Villarreal 130677                                                                    Prof.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0" y="1676400"/>
            <a:ext cx="9144000" cy="4581128"/>
          </a:xfrm>
          <a:prstGeom prst="rect">
            <a:avLst/>
          </a:prstGeom>
          <a:noFill/>
          <a:ln w="9525">
            <a:noFill/>
            <a:miter lim="800000"/>
            <a:headEnd/>
            <a:tailEnd/>
          </a:ln>
        </p:spPr>
      </p:pic>
      <p:sp>
        <p:nvSpPr>
          <p:cNvPr id="7" name="1 Título"/>
          <p:cNvSpPr>
            <a:spLocks noGrp="1"/>
          </p:cNvSpPr>
          <p:nvPr>
            <p:ph type="title"/>
          </p:nvPr>
        </p:nvSpPr>
        <p:spPr>
          <a:xfrm>
            <a:off x="228600" y="269776"/>
            <a:ext cx="8991600" cy="1143000"/>
          </a:xfrm>
        </p:spPr>
        <p:txBody>
          <a:bodyPr>
            <a:normAutofit/>
          </a:bodyPr>
          <a:lstStyle/>
          <a:p>
            <a:r>
              <a:rPr lang="es-MX" sz="3200" dirty="0" smtClean="0"/>
              <a:t>Para comprar el libro o ver las reseñas de los libros</a:t>
            </a:r>
            <a:endParaRPr lang="es-MX" sz="3200" dirty="0"/>
          </a:p>
        </p:txBody>
      </p:sp>
      <p:sp>
        <p:nvSpPr>
          <p:cNvPr id="8" name="7 CuadroTexto"/>
          <p:cNvSpPr txBox="1"/>
          <p:nvPr/>
        </p:nvSpPr>
        <p:spPr>
          <a:xfrm>
            <a:off x="0" y="959768"/>
            <a:ext cx="9144000" cy="707886"/>
          </a:xfrm>
          <a:prstGeom prst="rect">
            <a:avLst/>
          </a:prstGeom>
          <a:noFill/>
        </p:spPr>
        <p:txBody>
          <a:bodyPr wrap="square" rtlCol="0">
            <a:spAutoFit/>
          </a:bodyPr>
          <a:lstStyle/>
          <a:p>
            <a:r>
              <a:rPr lang="es-MX" sz="2000" dirty="0" smtClean="0"/>
              <a:t>Paso 8: Si desea una explicación más detallada del libro, solo dé clic sobre la portada y le aparecerá la reseña completa del libro</a:t>
            </a:r>
            <a:endParaRPr lang="es-MX" sz="2000" dirty="0"/>
          </a:p>
        </p:txBody>
      </p:sp>
      <p:cxnSp>
        <p:nvCxnSpPr>
          <p:cNvPr id="9" name="8 Conector recto de flecha"/>
          <p:cNvCxnSpPr/>
          <p:nvPr/>
        </p:nvCxnSpPr>
        <p:spPr>
          <a:xfrm rot="5400000">
            <a:off x="3383868" y="1859868"/>
            <a:ext cx="1944216" cy="1296144"/>
          </a:xfrm>
          <a:prstGeom prst="straightConnector1">
            <a:avLst/>
          </a:prstGeom>
          <a:ln>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12" name="Footer Placeholder 4"/>
          <p:cNvSpPr txBox="1">
            <a:spLocks/>
          </p:cNvSpPr>
          <p:nvPr/>
        </p:nvSpPr>
        <p:spPr bwMode="auto">
          <a:xfrm>
            <a:off x="838200" y="228600"/>
            <a:ext cx="7924800" cy="609600"/>
          </a:xfrm>
          <a:prstGeom prst="rect">
            <a:avLst/>
          </a:prstGeom>
          <a:noFill/>
          <a:ln w="9525">
            <a:noFill/>
            <a:miter lim="800000"/>
            <a:headEnd/>
            <a:tailEnd/>
          </a:ln>
        </p:spPr>
        <p:txBody>
          <a:bodyPr anchor="ctr">
            <a:prstTxWarp prst="textNoShape">
              <a:avLst/>
            </a:prstTxWarp>
          </a:bodyPr>
          <a:lstStyle/>
          <a:p>
            <a:pPr algn="ctr"/>
            <a:r>
              <a:rPr lang="es-MX" sz="1200" dirty="0" smtClean="0">
                <a:latin typeface="Arial Rounded MT Bold" charset="0"/>
              </a:rPr>
              <a:t>ISPEF </a:t>
            </a:r>
            <a:r>
              <a:rPr lang="en-US" sz="1200" dirty="0" smtClean="0">
                <a:latin typeface="Arial Rounded MT Bold" charset="0"/>
              </a:rPr>
              <a:t>–</a:t>
            </a:r>
            <a:r>
              <a:rPr lang="es-MX" sz="1200" dirty="0" smtClean="0">
                <a:latin typeface="Arial Rounded MT Bold" charset="0"/>
              </a:rPr>
              <a:t>  UNIVERSIDAD DE MONTERREY </a:t>
            </a:r>
            <a:r>
              <a:rPr lang="en-US" sz="1200" dirty="0" smtClean="0">
                <a:latin typeface="Arial Rounded MT Bold" charset="0"/>
              </a:rPr>
              <a:t>–</a:t>
            </a:r>
            <a:r>
              <a:rPr lang="es-MX" sz="1200" dirty="0" smtClean="0">
                <a:latin typeface="Arial Rounded MT Bold" charset="0"/>
              </a:rPr>
              <a:t> UNIVERSIDAD DE FLORENCIA</a:t>
            </a:r>
            <a:endParaRPr lang="en-US" sz="1200" dirty="0" smtClean="0">
              <a:latin typeface="Arial Rounded MT Bold" charset="0"/>
            </a:endParaRPr>
          </a:p>
          <a:p>
            <a:pPr algn="ctr"/>
            <a:r>
              <a:rPr lang="es-MX" sz="1200" dirty="0" smtClean="0">
                <a:latin typeface="Arial Rounded MT Bold" charset="0"/>
              </a:rPr>
              <a:t>DIVISIÓN DE EDUCACIÓN Y HUMANIDADES</a:t>
            </a:r>
            <a:endParaRPr lang="en-US" sz="1200" dirty="0" smtClean="0">
              <a:latin typeface="Arial Rounded MT Bold" charset="0"/>
            </a:endParaRPr>
          </a:p>
          <a:p>
            <a:pPr algn="ctr"/>
            <a:r>
              <a:rPr lang="es-MX" sz="1200" dirty="0" smtClean="0">
                <a:latin typeface="Arial Rounded MT Bold" charset="0"/>
              </a:rPr>
              <a:t>DEPARTAMENTO DE HUMANIDADES</a:t>
            </a:r>
            <a:endParaRPr lang="en-US" sz="1200" dirty="0" smtClean="0">
              <a:latin typeface="Arial Rounded MT Bold" charset="0"/>
            </a:endParaRPr>
          </a:p>
          <a:p>
            <a:pPr algn="ctr"/>
            <a:r>
              <a:rPr lang="es-MX" sz="1200" dirty="0" smtClean="0">
                <a:latin typeface="Arial Rounded MT Bold" charset="0"/>
              </a:rPr>
              <a:t> </a:t>
            </a:r>
            <a:endParaRPr lang="en-US" sz="1200" dirty="0">
              <a:latin typeface="Arial Rounded MT Bold" charset="0"/>
            </a:endParaRPr>
          </a:p>
        </p:txBody>
      </p:sp>
      <p:sp>
        <p:nvSpPr>
          <p:cNvPr id="13" name="Footer Placeholder 4"/>
          <p:cNvSpPr txBox="1">
            <a:spLocks/>
          </p:cNvSpPr>
          <p:nvPr/>
        </p:nvSpPr>
        <p:spPr>
          <a:xfrm>
            <a:off x="533400" y="6172200"/>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 Edith Garza Villarreal 130677                                                                    Prof.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685800" y="1752600"/>
            <a:ext cx="8077200" cy="25146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23556" name="Title 5"/>
          <p:cNvSpPr>
            <a:spLocks noGrp="1"/>
          </p:cNvSpPr>
          <p:nvPr>
            <p:ph type="title"/>
          </p:nvPr>
        </p:nvSpPr>
        <p:spPr>
          <a:xfrm>
            <a:off x="741363" y="4876800"/>
            <a:ext cx="7716837" cy="723900"/>
          </a:xfrm>
        </p:spPr>
        <p:txBody>
          <a:bodyPr>
            <a:noAutofit/>
          </a:bodyPr>
          <a:lstStyle/>
          <a:p>
            <a:pPr marL="342900" algn="ctr" defTabSz="914400">
              <a:lnSpc>
                <a:spcPct val="120000"/>
              </a:lnSpc>
              <a:spcBef>
                <a:spcPts val="0"/>
              </a:spcBef>
              <a:defRPr/>
            </a:pPr>
            <a:r>
              <a:rPr lang="es-MX" sz="4800" i="1" dirty="0" smtClean="0">
                <a:solidFill>
                  <a:srgbClr val="60299E"/>
                </a:solidFill>
              </a:rPr>
              <a:t>PARTE 5 </a:t>
            </a:r>
            <a:r>
              <a:rPr lang="en-US" sz="4800" i="1" dirty="0" smtClean="0">
                <a:solidFill>
                  <a:srgbClr val="60299E"/>
                </a:solidFill>
              </a:rPr>
              <a:t>– </a:t>
            </a:r>
            <a:r>
              <a:rPr lang="en-US" sz="4800" i="1" dirty="0" err="1" smtClean="0">
                <a:solidFill>
                  <a:srgbClr val="60299E"/>
                </a:solidFill>
              </a:rPr>
              <a:t>Conclusiones</a:t>
            </a:r>
            <a:r>
              <a:rPr lang="en-US" sz="4800" i="1" dirty="0" smtClean="0">
                <a:solidFill>
                  <a:srgbClr val="60299E"/>
                </a:solidFill>
              </a:rPr>
              <a:t> </a:t>
            </a:r>
            <a:r>
              <a:rPr lang="en-US" sz="4800" i="1" dirty="0" err="1" smtClean="0">
                <a:solidFill>
                  <a:srgbClr val="60299E"/>
                </a:solidFill>
              </a:rPr>
              <a:t>Grupales</a:t>
            </a:r>
            <a:r>
              <a:rPr lang="en-US" sz="4800" i="1" dirty="0" smtClean="0">
                <a:solidFill>
                  <a:srgbClr val="60299E"/>
                </a:solidFill>
              </a:rPr>
              <a:t> Finales</a:t>
            </a:r>
            <a:r>
              <a:rPr lang="en-US" sz="4800" dirty="0" smtClean="0">
                <a:solidFill>
                  <a:srgbClr val="404040"/>
                </a:solidFill>
                <a:effectLst>
                  <a:outerShdw blurRad="38100" dist="38100" dir="2700000" algn="tl">
                    <a:srgbClr val="000000">
                      <a:alpha val="43137"/>
                    </a:srgbClr>
                  </a:outerShdw>
                </a:effectLst>
              </a:rPr>
              <a:t/>
            </a:r>
            <a:br>
              <a:rPr lang="en-US" sz="4800" dirty="0" smtClean="0">
                <a:solidFill>
                  <a:srgbClr val="404040"/>
                </a:solidFill>
                <a:effectLst>
                  <a:outerShdw blurRad="38100" dist="38100" dir="2700000" algn="tl">
                    <a:srgbClr val="000000">
                      <a:alpha val="43137"/>
                    </a:srgbClr>
                  </a:outerShdw>
                </a:effectLst>
              </a:rPr>
            </a:br>
            <a:r>
              <a:rPr lang="en-US" sz="4800" dirty="0" smtClean="0">
                <a:solidFill>
                  <a:srgbClr val="404040"/>
                </a:solidFill>
                <a:effectLst>
                  <a:outerShdw blurRad="38100" dist="38100" dir="2700000" algn="tl">
                    <a:srgbClr val="000000">
                      <a:alpha val="43137"/>
                    </a:srgbClr>
                  </a:outerShdw>
                </a:effectLst>
              </a:rPr>
              <a:t/>
            </a:r>
            <a:br>
              <a:rPr lang="en-US" sz="4800" dirty="0" smtClean="0">
                <a:solidFill>
                  <a:srgbClr val="404040"/>
                </a:solidFill>
                <a:effectLst>
                  <a:outerShdw blurRad="38100" dist="38100" dir="2700000" algn="tl">
                    <a:srgbClr val="000000">
                      <a:alpha val="43137"/>
                    </a:srgbClr>
                  </a:outerShdw>
                </a:effectLst>
              </a:rPr>
            </a:br>
            <a:endParaRPr lang="en-US" sz="4800" i="1" dirty="0" smtClean="0">
              <a:solidFill>
                <a:srgbClr val="404040"/>
              </a:solidFill>
              <a:effectLst>
                <a:outerShdw blurRad="38100" dist="38100" dir="2700000" algn="tl">
                  <a:srgbClr val="000000">
                    <a:alpha val="43137"/>
                  </a:srgbClr>
                </a:outerShdw>
              </a:effectLst>
              <a:cs typeface="Arial Black"/>
            </a:endParaRPr>
          </a:p>
        </p:txBody>
      </p:sp>
      <p:sp>
        <p:nvSpPr>
          <p:cNvPr id="5" name="Slide Number Placeholder 4"/>
          <p:cNvSpPr>
            <a:spLocks noGrp="1"/>
          </p:cNvSpPr>
          <p:nvPr>
            <p:ph type="sldNum" sz="quarter" idx="12"/>
          </p:nvPr>
        </p:nvSpPr>
        <p:spPr>
          <a:xfrm>
            <a:off x="7467600" y="6243637"/>
            <a:ext cx="1385887" cy="233363"/>
          </a:xfrm>
        </p:spPr>
        <p:txBody>
          <a:bodyPr/>
          <a:lstStyle/>
          <a:p>
            <a:pPr>
              <a:defRPr/>
            </a:pPr>
            <a:fld id="{333F29E1-5357-8043-8F70-D645B4BF7FA1}" type="slidenum">
              <a:rPr lang="en-US">
                <a:solidFill>
                  <a:schemeClr val="tx1">
                    <a:lumMod val="75000"/>
                    <a:lumOff val="25000"/>
                  </a:schemeClr>
                </a:solidFill>
              </a:rPr>
              <a:pPr>
                <a:defRPr/>
              </a:pPr>
              <a:t>78</a:t>
            </a:fld>
            <a:endParaRPr lang="en-US" dirty="0">
              <a:solidFill>
                <a:schemeClr val="tx1">
                  <a:lumMod val="75000"/>
                  <a:lumOff val="25000"/>
                </a:schemeClr>
              </a:solidFill>
            </a:endParaRPr>
          </a:p>
        </p:txBody>
      </p:sp>
      <p:sp>
        <p:nvSpPr>
          <p:cNvPr id="9" name="Footer Placeholder 4"/>
          <p:cNvSpPr txBox="1">
            <a:spLocks/>
          </p:cNvSpPr>
          <p:nvPr/>
        </p:nvSpPr>
        <p:spPr>
          <a:xfrm>
            <a:off x="533400" y="6172200"/>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 Edith Garza Villarreal 130677                                                                    Prof.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
        <p:nvSpPr>
          <p:cNvPr id="23558"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3400" y="533400"/>
            <a:ext cx="7467600" cy="1143000"/>
          </a:xfrm>
        </p:spPr>
        <p:txBody>
          <a:bodyPr/>
          <a:lstStyle/>
          <a:p>
            <a:r>
              <a:rPr lang="es-MX" dirty="0" smtClean="0"/>
              <a:t>Conclusión Grupal Final</a:t>
            </a:r>
            <a:endParaRPr lang="es-MX" dirty="0"/>
          </a:p>
        </p:txBody>
      </p:sp>
      <p:sp>
        <p:nvSpPr>
          <p:cNvPr id="3" name="2 Marcador de contenido"/>
          <p:cNvSpPr>
            <a:spLocks noGrp="1"/>
          </p:cNvSpPr>
          <p:nvPr>
            <p:ph idx="1"/>
          </p:nvPr>
        </p:nvSpPr>
        <p:spPr/>
        <p:txBody>
          <a:bodyPr/>
          <a:lstStyle/>
          <a:p>
            <a:r>
              <a:rPr lang="es-MX" dirty="0" smtClean="0"/>
              <a:t>Al haber realizado este trabajo, observamos como equipo que es de gran importancia saber cómo buscar los libros adecuados para terminar nuestros trabajos. Así mismo, al ser nosotras de otra parte del mundo, tenemos la facilidad de accesar a estos libros que están a bajo costo y que nos ayudarán a mejorar nuestros aprendizajes. </a:t>
            </a:r>
            <a:endParaRPr lang="es-MX" dirty="0"/>
          </a:p>
        </p:txBody>
      </p:sp>
      <p:sp>
        <p:nvSpPr>
          <p:cNvPr id="6" name="Footer Placeholder 4"/>
          <p:cNvSpPr txBox="1">
            <a:spLocks/>
          </p:cNvSpPr>
          <p:nvPr/>
        </p:nvSpPr>
        <p:spPr bwMode="auto">
          <a:xfrm>
            <a:off x="838200" y="228600"/>
            <a:ext cx="7924800" cy="609600"/>
          </a:xfrm>
          <a:prstGeom prst="rect">
            <a:avLst/>
          </a:prstGeom>
          <a:noFill/>
          <a:ln w="9525">
            <a:noFill/>
            <a:miter lim="800000"/>
            <a:headEnd/>
            <a:tailEnd/>
          </a:ln>
        </p:spPr>
        <p:txBody>
          <a:bodyPr anchor="ctr">
            <a:prstTxWarp prst="textNoShape">
              <a:avLst/>
            </a:prstTxWarp>
          </a:bodyPr>
          <a:lstStyle/>
          <a:p>
            <a:pPr algn="ctr"/>
            <a:r>
              <a:rPr lang="es-MX" sz="1200" dirty="0" smtClean="0">
                <a:latin typeface="Arial Rounded MT Bold" charset="0"/>
              </a:rPr>
              <a:t>ISPEF </a:t>
            </a:r>
            <a:r>
              <a:rPr lang="en-US" sz="1200" dirty="0" smtClean="0">
                <a:latin typeface="Arial Rounded MT Bold" charset="0"/>
              </a:rPr>
              <a:t>–</a:t>
            </a:r>
            <a:r>
              <a:rPr lang="es-MX" sz="1200" dirty="0" smtClean="0">
                <a:latin typeface="Arial Rounded MT Bold" charset="0"/>
              </a:rPr>
              <a:t>  UNIVERSIDAD DE MONTERREY </a:t>
            </a:r>
            <a:r>
              <a:rPr lang="en-US" sz="1200" dirty="0" smtClean="0">
                <a:latin typeface="Arial Rounded MT Bold" charset="0"/>
              </a:rPr>
              <a:t>–</a:t>
            </a:r>
            <a:r>
              <a:rPr lang="es-MX" sz="1200" dirty="0" smtClean="0">
                <a:latin typeface="Arial Rounded MT Bold" charset="0"/>
              </a:rPr>
              <a:t> UNIVERSIDAD DE FLORENCIA</a:t>
            </a:r>
            <a:endParaRPr lang="en-US" sz="1200" dirty="0" smtClean="0">
              <a:latin typeface="Arial Rounded MT Bold" charset="0"/>
            </a:endParaRPr>
          </a:p>
          <a:p>
            <a:pPr algn="ctr"/>
            <a:r>
              <a:rPr lang="es-MX" sz="1200" dirty="0" smtClean="0">
                <a:latin typeface="Arial Rounded MT Bold" charset="0"/>
              </a:rPr>
              <a:t>DIVISIÓN DE EDUCACIÓN Y HUMANIDADES</a:t>
            </a:r>
            <a:endParaRPr lang="en-US" sz="1200" dirty="0" smtClean="0">
              <a:latin typeface="Arial Rounded MT Bold" charset="0"/>
            </a:endParaRPr>
          </a:p>
          <a:p>
            <a:pPr algn="ctr"/>
            <a:r>
              <a:rPr lang="es-MX" sz="1200" dirty="0" smtClean="0">
                <a:latin typeface="Arial Rounded MT Bold" charset="0"/>
              </a:rPr>
              <a:t>DEPARTAMENTO DE HUMANIDADES</a:t>
            </a:r>
            <a:endParaRPr lang="en-US" sz="1200" dirty="0" smtClean="0">
              <a:latin typeface="Arial Rounded MT Bold" charset="0"/>
            </a:endParaRPr>
          </a:p>
          <a:p>
            <a:pPr algn="ctr"/>
            <a:r>
              <a:rPr lang="es-MX" sz="1200" dirty="0" smtClean="0">
                <a:latin typeface="Arial Rounded MT Bold" charset="0"/>
              </a:rPr>
              <a:t> </a:t>
            </a:r>
            <a:endParaRPr lang="en-US" sz="1200" dirty="0">
              <a:latin typeface="Arial Rounded MT Bold" charset="0"/>
            </a:endParaRPr>
          </a:p>
        </p:txBody>
      </p:sp>
      <p:sp>
        <p:nvSpPr>
          <p:cNvPr id="7" name="Footer Placeholder 4"/>
          <p:cNvSpPr txBox="1">
            <a:spLocks/>
          </p:cNvSpPr>
          <p:nvPr/>
        </p:nvSpPr>
        <p:spPr>
          <a:xfrm>
            <a:off x="533400" y="6172200"/>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 Edith Garza Villarreal 130677                                                                    Prof.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89456" y="710453"/>
            <a:ext cx="2958544" cy="1116106"/>
          </a:xfrm>
        </p:spPr>
        <p:txBody>
          <a:bodyPr anchor="t">
            <a:normAutofit fontScale="90000"/>
          </a:bodyPr>
          <a:lstStyle/>
          <a:p>
            <a:r>
              <a:rPr lang="en-US" sz="4000" dirty="0" smtClean="0"/>
              <a:t>TREN FLORENCIA - VENECIA</a:t>
            </a:r>
            <a:endParaRPr lang="en-US" sz="4000" dirty="0"/>
          </a:p>
        </p:txBody>
      </p:sp>
      <p:pic>
        <p:nvPicPr>
          <p:cNvPr id="22" name="Content Placeholder 21" descr="DSC03609.JPG"/>
          <p:cNvPicPr>
            <a:picLocks noGrp="1" noChangeAspect="1"/>
          </p:cNvPicPr>
          <p:nvPr>
            <p:ph sz="half" idx="1"/>
          </p:nvPr>
        </p:nvPicPr>
        <p:blipFill>
          <a:blip r:embed="rId3" cstate="print"/>
          <a:srcRect l="-19784" r="-19784"/>
          <a:stretch>
            <a:fillRect/>
          </a:stretch>
        </p:blipFill>
        <p:spPr>
          <a:xfrm>
            <a:off x="2583419" y="1011787"/>
            <a:ext cx="5300949" cy="2849261"/>
          </a:xfrm>
        </p:spPr>
      </p:pic>
      <p:pic>
        <p:nvPicPr>
          <p:cNvPr id="21" name="Content Placeholder 20" descr="DSC03610.JPG"/>
          <p:cNvPicPr>
            <a:picLocks noGrp="1" noChangeAspect="1"/>
          </p:cNvPicPr>
          <p:nvPr>
            <p:ph sz="half" idx="13"/>
          </p:nvPr>
        </p:nvPicPr>
        <p:blipFill>
          <a:blip r:embed="rId4" cstate="print"/>
          <a:srcRect l="-40863" r="-40863"/>
          <a:stretch>
            <a:fillRect/>
          </a:stretch>
        </p:blipFill>
        <p:spPr/>
      </p:pic>
      <p:pic>
        <p:nvPicPr>
          <p:cNvPr id="23" name="Content Placeholder 22" descr="DSC03608.JPG"/>
          <p:cNvPicPr>
            <a:picLocks noGrp="1" noChangeAspect="1"/>
          </p:cNvPicPr>
          <p:nvPr>
            <p:ph sz="half" idx="14"/>
          </p:nvPr>
        </p:nvPicPr>
        <p:blipFill>
          <a:blip r:embed="rId5" cstate="print"/>
          <a:srcRect t="-7561" b="-7561"/>
          <a:stretch>
            <a:fillRect/>
          </a:stretch>
        </p:blipFill>
        <p:spPr/>
      </p:pic>
      <p:sp>
        <p:nvSpPr>
          <p:cNvPr id="8" name="Footer Placeholder 4"/>
          <p:cNvSpPr txBox="1">
            <a:spLocks/>
          </p:cNvSpPr>
          <p:nvPr/>
        </p:nvSpPr>
        <p:spPr>
          <a:xfrm>
            <a:off x="533400" y="6294437"/>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a:t>
            </a:r>
            <a:r>
              <a:rPr lang="en-US" sz="1000" dirty="0" smtClean="0">
                <a:solidFill>
                  <a:srgbClr val="404040"/>
                </a:solidFill>
                <a:latin typeface="Arial Rounded MT Bold" charset="0"/>
              </a:rPr>
              <a:t> 										Prof</a:t>
            </a:r>
            <a:r>
              <a:rPr lang="en-US" sz="1000" dirty="0">
                <a:solidFill>
                  <a:srgbClr val="404040"/>
                </a:solidFill>
                <a:latin typeface="Arial Rounded MT Bold" charset="0"/>
              </a:rPr>
              <a:t>.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
        <p:nvSpPr>
          <p:cNvPr id="9"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76519" y="636494"/>
            <a:ext cx="7853081" cy="1116106"/>
          </a:xfrm>
        </p:spPr>
        <p:txBody>
          <a:bodyPr>
            <a:normAutofit fontScale="90000"/>
          </a:bodyPr>
          <a:lstStyle/>
          <a:p>
            <a:pPr algn="ctr"/>
            <a:r>
              <a:rPr lang="es-MX" dirty="0" smtClean="0"/>
              <a:t>ESPERANDO</a:t>
            </a:r>
            <a:r>
              <a:rPr lang="en-US" dirty="0" smtClean="0"/>
              <a:t> MARINA ZULIAN </a:t>
            </a:r>
            <a:r>
              <a:rPr lang="es-MX" dirty="0" smtClean="0"/>
              <a:t>FUNDADORA</a:t>
            </a:r>
            <a:r>
              <a:rPr lang="en-US" dirty="0" smtClean="0"/>
              <a:t>  DE BARCHETTA BLU</a:t>
            </a:r>
            <a:endParaRPr lang="en-US" dirty="0"/>
          </a:p>
        </p:txBody>
      </p:sp>
      <p:pic>
        <p:nvPicPr>
          <p:cNvPr id="10" name="Content Placeholder 9" descr="DSC03615.JPG"/>
          <p:cNvPicPr>
            <a:picLocks noGrp="1" noChangeAspect="1"/>
          </p:cNvPicPr>
          <p:nvPr>
            <p:ph idx="1"/>
          </p:nvPr>
        </p:nvPicPr>
        <p:blipFill>
          <a:blip r:embed="rId2" cstate="print"/>
          <a:srcRect l="-3067"/>
          <a:stretch>
            <a:fillRect/>
          </a:stretch>
        </p:blipFill>
        <p:spPr>
          <a:xfrm>
            <a:off x="201706" y="1897622"/>
            <a:ext cx="3600400" cy="4314417"/>
          </a:xfrm>
        </p:spPr>
      </p:pic>
      <p:pic>
        <p:nvPicPr>
          <p:cNvPr id="7" name="Content Placeholder 3" descr="mappa  barchetta blu.gif"/>
          <p:cNvPicPr>
            <a:picLocks noChangeAspect="1"/>
          </p:cNvPicPr>
          <p:nvPr/>
        </p:nvPicPr>
        <p:blipFill>
          <a:blip r:embed="rId3" cstate="print"/>
          <a:srcRect l="-39" r="1378"/>
          <a:stretch>
            <a:fillRect/>
          </a:stretch>
        </p:blipFill>
        <p:spPr>
          <a:xfrm>
            <a:off x="3995936" y="1897622"/>
            <a:ext cx="4563616" cy="4525963"/>
          </a:xfrm>
          <a:prstGeom prst="rect">
            <a:avLst/>
          </a:prstGeom>
        </p:spPr>
      </p:pic>
      <p:sp>
        <p:nvSpPr>
          <p:cNvPr id="9" name="Footer Placeholder 4"/>
          <p:cNvSpPr txBox="1">
            <a:spLocks/>
          </p:cNvSpPr>
          <p:nvPr/>
        </p:nvSpPr>
        <p:spPr>
          <a:xfrm>
            <a:off x="533400" y="6294437"/>
            <a:ext cx="8458200" cy="639763"/>
          </a:xfrm>
          <a:prstGeom prst="rect">
            <a:avLst/>
          </a:prstGeom>
        </p:spPr>
        <p:txBody>
          <a:bodyPr anchor="ctr">
            <a:prstTxWarp prst="textNoShape">
              <a:avLst/>
            </a:prstTxWarp>
          </a:bodyPr>
          <a:lstStyle/>
          <a:p>
            <a:pPr>
              <a:lnSpc>
                <a:spcPts val="1200"/>
              </a:lnSpc>
            </a:pPr>
            <a:r>
              <a:rPr lang="en-US" sz="1000" dirty="0" err="1">
                <a:solidFill>
                  <a:srgbClr val="404040"/>
                </a:solidFill>
                <a:latin typeface="Arial Rounded MT Bold" charset="0"/>
              </a:rPr>
              <a:t>Mónica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a:t>
            </a:r>
            <a:r>
              <a:rPr lang="en-US" sz="1000" dirty="0" err="1">
                <a:solidFill>
                  <a:srgbClr val="404040"/>
                </a:solidFill>
                <a:latin typeface="Arial Rounded MT Bold" charset="0"/>
              </a:rPr>
              <a:t>Fernández</a:t>
            </a:r>
            <a:r>
              <a:rPr lang="en-US" sz="1000" dirty="0">
                <a:solidFill>
                  <a:srgbClr val="404040"/>
                </a:solidFill>
                <a:latin typeface="Arial Rounded MT Bold" charset="0"/>
              </a:rPr>
              <a:t> 247452; Mariana Gabriela </a:t>
            </a:r>
            <a:r>
              <a:rPr lang="en-US" sz="1000" dirty="0" err="1">
                <a:solidFill>
                  <a:srgbClr val="404040"/>
                </a:solidFill>
                <a:latin typeface="Arial Rounded MT Bold" charset="0"/>
              </a:rPr>
              <a:t>Peña</a:t>
            </a:r>
            <a:r>
              <a:rPr lang="en-US" sz="1000" dirty="0">
                <a:solidFill>
                  <a:srgbClr val="404040"/>
                </a:solidFill>
                <a:latin typeface="Arial Rounded MT Bold" charset="0"/>
              </a:rPr>
              <a:t> </a:t>
            </a:r>
            <a:r>
              <a:rPr lang="en-US" sz="1000" dirty="0" err="1">
                <a:solidFill>
                  <a:srgbClr val="404040"/>
                </a:solidFill>
                <a:latin typeface="Arial Rounded MT Bold" charset="0"/>
              </a:rPr>
              <a:t>García</a:t>
            </a:r>
            <a:r>
              <a:rPr lang="en-US" sz="1000" dirty="0">
                <a:solidFill>
                  <a:srgbClr val="404040"/>
                </a:solidFill>
                <a:latin typeface="Arial Rounded MT Bold" charset="0"/>
              </a:rPr>
              <a:t> 167040;   </a:t>
            </a:r>
          </a:p>
          <a:p>
            <a:pPr>
              <a:lnSpc>
                <a:spcPts val="1200"/>
              </a:lnSpc>
            </a:pPr>
            <a:r>
              <a:rPr lang="en-US" sz="1000" dirty="0">
                <a:solidFill>
                  <a:srgbClr val="404040"/>
                </a:solidFill>
                <a:latin typeface="Arial Rounded MT Bold" charset="0"/>
              </a:rPr>
              <a:t>Daniela Villarreal </a:t>
            </a:r>
            <a:r>
              <a:rPr lang="en-US" sz="1000" dirty="0" err="1">
                <a:solidFill>
                  <a:srgbClr val="404040"/>
                </a:solidFill>
                <a:latin typeface="Arial Rounded MT Bold" charset="0"/>
              </a:rPr>
              <a:t>Zambrano</a:t>
            </a:r>
            <a:r>
              <a:rPr lang="en-US" sz="1000" dirty="0">
                <a:solidFill>
                  <a:srgbClr val="404040"/>
                </a:solidFill>
                <a:latin typeface="Arial Rounded MT Bold" charset="0"/>
              </a:rPr>
              <a:t> 159260;</a:t>
            </a:r>
            <a:r>
              <a:rPr lang="en-US" sz="1000" dirty="0" smtClean="0">
                <a:solidFill>
                  <a:srgbClr val="404040"/>
                </a:solidFill>
                <a:latin typeface="Arial Rounded MT Bold" charset="0"/>
              </a:rPr>
              <a:t> 										Prof</a:t>
            </a:r>
            <a:r>
              <a:rPr lang="en-US" sz="1000" dirty="0">
                <a:solidFill>
                  <a:srgbClr val="404040"/>
                </a:solidFill>
                <a:latin typeface="Arial Rounded MT Bold" charset="0"/>
              </a:rPr>
              <a:t>. </a:t>
            </a:r>
            <a:r>
              <a:rPr lang="en-US" sz="1000" dirty="0" err="1">
                <a:solidFill>
                  <a:srgbClr val="404040"/>
                </a:solidFill>
                <a:latin typeface="Arial Rounded MT Bold" charset="0"/>
              </a:rPr>
              <a:t>Fausto</a:t>
            </a:r>
            <a:r>
              <a:rPr lang="en-US" sz="1000" dirty="0">
                <a:solidFill>
                  <a:srgbClr val="404040"/>
                </a:solidFill>
                <a:latin typeface="Arial Rounded MT Bold" charset="0"/>
              </a:rPr>
              <a:t> </a:t>
            </a:r>
            <a:r>
              <a:rPr lang="en-US" sz="1000" dirty="0" err="1">
                <a:solidFill>
                  <a:srgbClr val="404040"/>
                </a:solidFill>
                <a:latin typeface="Arial Rounded MT Bold" charset="0"/>
              </a:rPr>
              <a:t>Presutti</a:t>
            </a:r>
            <a:r>
              <a:rPr lang="en-US" sz="1000" dirty="0">
                <a:solidFill>
                  <a:srgbClr val="404040"/>
                </a:solidFill>
                <a:latin typeface="Arial Rounded MT Bold" charset="0"/>
              </a:rPr>
              <a:t> </a:t>
            </a:r>
          </a:p>
        </p:txBody>
      </p:sp>
      <p:sp>
        <p:nvSpPr>
          <p:cNvPr id="11" name="Footer Placeholder 4"/>
          <p:cNvSpPr txBox="1">
            <a:spLocks/>
          </p:cNvSpPr>
          <p:nvPr/>
        </p:nvSpPr>
        <p:spPr bwMode="auto">
          <a:xfrm>
            <a:off x="685800" y="152400"/>
            <a:ext cx="7924800" cy="365125"/>
          </a:xfrm>
          <a:prstGeom prst="rect">
            <a:avLst/>
          </a:prstGeom>
          <a:noFill/>
          <a:ln w="9525">
            <a:noFill/>
            <a:miter lim="800000"/>
            <a:headEnd/>
            <a:tailEnd/>
          </a:ln>
        </p:spPr>
        <p:txBody>
          <a:bodyPr anchor="ctr">
            <a:prstTxWarp prst="textNoShape">
              <a:avLst/>
            </a:prstTxWarp>
          </a:bodyPr>
          <a:lstStyle/>
          <a:p>
            <a:pPr algn="ctr"/>
            <a:r>
              <a:rPr lang="es-MX" sz="1200" dirty="0">
                <a:solidFill>
                  <a:srgbClr val="404040"/>
                </a:solidFill>
                <a:latin typeface="Arial Rounded MT Bold" charset="0"/>
              </a:rPr>
              <a:t>UNIVERSIDAD DE MONTERREY </a:t>
            </a:r>
            <a:r>
              <a:rPr lang="en-US" sz="1200" dirty="0">
                <a:solidFill>
                  <a:srgbClr val="404040"/>
                </a:solidFill>
                <a:latin typeface="Arial Rounded MT Bold" charset="0"/>
              </a:rPr>
              <a:t>–</a:t>
            </a:r>
            <a:r>
              <a:rPr lang="es-MX" sz="1200" dirty="0">
                <a:solidFill>
                  <a:srgbClr val="404040"/>
                </a:solidFill>
                <a:latin typeface="Arial Rounded MT Bold" charset="0"/>
              </a:rPr>
              <a:t> ISPEF </a:t>
            </a:r>
            <a:r>
              <a:rPr lang="en-US" sz="1200" dirty="0">
                <a:solidFill>
                  <a:srgbClr val="404040"/>
                </a:solidFill>
                <a:latin typeface="Arial Rounded MT Bold" charset="0"/>
              </a:rPr>
              <a:t>–</a:t>
            </a:r>
            <a:r>
              <a:rPr lang="es-MX" sz="1200" dirty="0">
                <a:solidFill>
                  <a:srgbClr val="404040"/>
                </a:solidFill>
                <a:latin typeface="Arial Rounded MT Bold" charset="0"/>
              </a:rPr>
              <a:t> UNIVERSIDAD DE FLORENCIA</a:t>
            </a:r>
            <a:endParaRPr lang="en-US" sz="1200" dirty="0">
              <a:solidFill>
                <a:srgbClr val="404040"/>
              </a:solidFill>
              <a:latin typeface="Arial Rounded MT Bold" charset="0"/>
            </a:endParaRPr>
          </a:p>
          <a:p>
            <a:pPr algn="ctr"/>
            <a:r>
              <a:rPr lang="es-MX" sz="1200" dirty="0">
                <a:solidFill>
                  <a:srgbClr val="404040"/>
                </a:solidFill>
                <a:latin typeface="Arial Rounded MT Bold" charset="0"/>
              </a:rPr>
              <a:t>Problemas de Aprendizaje: Lógica Emocional, Inteligencias Múltiples y Estilos Cognitivos en el Desarrollo Educativo de Aprendizaje</a:t>
            </a:r>
            <a:endParaRPr lang="en-US" sz="1200" dirty="0">
              <a:solidFill>
                <a:srgbClr val="404040"/>
              </a:solidFill>
              <a:latin typeface="Arial Rounded MT Bold"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chnic">
  <a:themeElements>
    <a:clrScheme name="Infusion">
      <a:dk1>
        <a:sysClr val="windowText" lastClr="000000"/>
      </a:dk1>
      <a:lt1>
        <a:sysClr val="window" lastClr="FFFFFF"/>
      </a:lt1>
      <a:dk2>
        <a:srgbClr val="2F1F58"/>
      </a:dk2>
      <a:lt2>
        <a:srgbClr val="B7A9E0"/>
      </a:lt2>
      <a:accent1>
        <a:srgbClr val="8C73D0"/>
      </a:accent1>
      <a:accent2>
        <a:srgbClr val="C2E8C4"/>
      </a:accent2>
      <a:accent3>
        <a:srgbClr val="C5A6E8"/>
      </a:accent3>
      <a:accent4>
        <a:srgbClr val="B45EC7"/>
      </a:accent4>
      <a:accent5>
        <a:srgbClr val="9FDAFB"/>
      </a:accent5>
      <a:accent6>
        <a:srgbClr val="95C5B0"/>
      </a:accent6>
      <a:hlink>
        <a:srgbClr val="744AE0"/>
      </a:hlink>
      <a:folHlink>
        <a:srgbClr val="8D8AD1"/>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Technic.thmx</Template>
  <TotalTime>146</TotalTime>
  <Words>6562</Words>
  <Application>Microsoft Office PowerPoint</Application>
  <PresentationFormat>Presentazione su schermo (4:3)</PresentationFormat>
  <Paragraphs>722</Paragraphs>
  <Slides>79</Slides>
  <Notes>6</Notes>
  <HiddenSlides>0</HiddenSlides>
  <MMClips>0</MMClips>
  <ScaleCrop>false</ScaleCrop>
  <HeadingPairs>
    <vt:vector size="4" baseType="variant">
      <vt:variant>
        <vt:lpstr>Tema</vt:lpstr>
      </vt:variant>
      <vt:variant>
        <vt:i4>1</vt:i4>
      </vt:variant>
      <vt:variant>
        <vt:lpstr>Titoli diapositive</vt:lpstr>
      </vt:variant>
      <vt:variant>
        <vt:i4>79</vt:i4>
      </vt:variant>
    </vt:vector>
  </HeadingPairs>
  <TitlesOfParts>
    <vt:vector size="80" baseType="lpstr">
      <vt:lpstr>Technic</vt:lpstr>
      <vt:lpstr>Diapositiva 1</vt:lpstr>
      <vt:lpstr>Diapositiva 2</vt:lpstr>
      <vt:lpstr> Í N D I C E</vt:lpstr>
      <vt:lpstr> Í N D I C E</vt:lpstr>
      <vt:lpstr>PARTE 1 – EXPERIENCIA: Barchetta Blu</vt:lpstr>
      <vt:lpstr>DOCUMENTACIÓN VISITA A VENECIA</vt:lpstr>
      <vt:lpstr>INTRODUCCIÓN</vt:lpstr>
      <vt:lpstr>TREN FLORENCIA - VENECIA</vt:lpstr>
      <vt:lpstr>ESPERANDO MARINA ZULIAN FUNDADORA  DE BARCHETTA BLU</vt:lpstr>
      <vt:lpstr>ACOGIDA</vt:lpstr>
      <vt:lpstr>CONOCIENDO A BARCHETTA BLU</vt:lpstr>
      <vt:lpstr>HISTORIA DE BARCHETTA BLU </vt:lpstr>
      <vt:lpstr>HISTORIA DE BARCHETTA BLU</vt:lpstr>
      <vt:lpstr>CENTRO DE INFANCIA</vt:lpstr>
      <vt:lpstr>MAPA DE LAS INSTALACIONES</vt:lpstr>
      <vt:lpstr>AMBIENTES EDUCATIVOS</vt:lpstr>
      <vt:lpstr>AMBIENTES EDUCATIVOS</vt:lpstr>
      <vt:lpstr>AMBIENTES EDUCATIVOS</vt:lpstr>
      <vt:lpstr>AMBIENTES EDUCATIVOS</vt:lpstr>
      <vt:lpstr>AMBIENTES EDUCATIVOS</vt:lpstr>
      <vt:lpstr>AMBIENTES EDUCATIVOS</vt:lpstr>
      <vt:lpstr>AMBIENTES EDUCATIVOS</vt:lpstr>
      <vt:lpstr>AMBIENTES EDUCATIVOS</vt:lpstr>
      <vt:lpstr>ACTIVIDADES DEL CENTRO DE INFANCIA</vt:lpstr>
      <vt:lpstr>Diapositiva 25</vt:lpstr>
      <vt:lpstr>CENTROS DE INFANCIA EN CASA</vt:lpstr>
      <vt:lpstr>MÉTODOS EDUCATIVOS DE BARCHERTTA BLU</vt:lpstr>
      <vt:lpstr>SERVICIOS A LA COMUNIDAD Y CENTRO DE LAS FAMILIAS</vt:lpstr>
      <vt:lpstr>LUDOTECAS</vt:lpstr>
      <vt:lpstr>BIBLIOTECAS</vt:lpstr>
      <vt:lpstr>LABORATORIOS</vt:lpstr>
      <vt:lpstr>Ejemplo de taller realizado en la comunidad: PROYECTO MOMART </vt:lpstr>
      <vt:lpstr>FOLLETOS Y PANFLETOS DE LA BARCHETTA BLU</vt:lpstr>
      <vt:lpstr>CUENTOS DISEÑADOS POR LA BARCHETTA BLU</vt:lpstr>
      <vt:lpstr>MATERIALES DISEÑADOS POR LA BARCHETTA BLU</vt:lpstr>
      <vt:lpstr>DOMINÓ CON ALFABETO BRAILLE</vt:lpstr>
      <vt:lpstr>MEMORY DEI 6 SENSI</vt:lpstr>
      <vt:lpstr>FAMIGLIE IN GIOCO</vt:lpstr>
      <vt:lpstr>Diapositiva 39</vt:lpstr>
      <vt:lpstr>CONTEXTO EN EL QUE SE ENCUENTRA LA ASOCIACIÓN BARCHETTA BLU</vt:lpstr>
      <vt:lpstr>CAMINANDO POR VENECIA</vt:lpstr>
      <vt:lpstr>Plaza San Marcos</vt:lpstr>
      <vt:lpstr>Paseo en Góndola con Mauro</vt:lpstr>
      <vt:lpstr>Visita Romántica en Verona  “Casa de Julieta”</vt:lpstr>
      <vt:lpstr>Hard Rock !!!!!</vt:lpstr>
      <vt:lpstr>Visita a Murano</vt:lpstr>
      <vt:lpstr>Fiesta del Redentore</vt:lpstr>
      <vt:lpstr>Conclusión</vt:lpstr>
      <vt:lpstr>PARTE 2 – EXPERIENCIA: Test de Personalidad</vt:lpstr>
      <vt:lpstr>TEST DE PERSONALIDAD</vt:lpstr>
      <vt:lpstr>INTRODUCCIóN</vt:lpstr>
      <vt:lpstr>ÍNDICE</vt:lpstr>
      <vt:lpstr>ESPECIFICACIONES</vt:lpstr>
      <vt:lpstr>LA CASA</vt:lpstr>
      <vt:lpstr>EL ÁRBOL</vt:lpstr>
      <vt:lpstr>FIGURA HUMANA EN LA LLUVIA</vt:lpstr>
      <vt:lpstr>PARTE 3 – Red de Aprendizaje </vt:lpstr>
      <vt:lpstr>TRABAJO EN RED: BIBLIOTECA DEL INSTITUTO DE LOS INOCETES</vt:lpstr>
      <vt:lpstr>Introducción</vt:lpstr>
      <vt:lpstr>BIBLIOTECA INNOCENTI</vt:lpstr>
      <vt:lpstr>METODOLOGÍA DE BÚSQUEDA</vt:lpstr>
      <vt:lpstr>Diapositiva 62</vt:lpstr>
      <vt:lpstr>Diapositiva 63</vt:lpstr>
      <vt:lpstr>Diapositiva 64</vt:lpstr>
      <vt:lpstr>Diapositiva 65</vt:lpstr>
      <vt:lpstr>CONCLUSIONES</vt:lpstr>
      <vt:lpstr>Diapositiva 67</vt:lpstr>
      <vt:lpstr>PARTE 4 – Publicaciones de Educación y Didáctica del I.S.P.E.F.  </vt:lpstr>
      <vt:lpstr>Acceso a la página de internet del i.s.p.e.f.</vt:lpstr>
      <vt:lpstr>Introducción</vt:lpstr>
      <vt:lpstr>Paso 1: Teclear la pagina: www.ispef.org   www.ispef.it</vt:lpstr>
      <vt:lpstr>Para comprar el libro o ver las reseñas de los libros</vt:lpstr>
      <vt:lpstr>Diapositiva 73</vt:lpstr>
      <vt:lpstr>Para comprar el libro o ver las reseñas de los libros</vt:lpstr>
      <vt:lpstr>Para comprar el libro o ver las reseñas de los libros</vt:lpstr>
      <vt:lpstr>Para comprar el libro o ver las reseñas de los libros</vt:lpstr>
      <vt:lpstr>Para comprar el libro o ver las reseñas de los libros</vt:lpstr>
      <vt:lpstr>PARTE 5 – Conclusiones Grupales Finales  </vt:lpstr>
      <vt:lpstr>Conclusión Grupal Final</vt:lpstr>
    </vt:vector>
  </TitlesOfParts>
  <Company>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Rodrigo Salas Gutiérrez</dc:creator>
  <cp:lastModifiedBy>iyuyu</cp:lastModifiedBy>
  <cp:revision>11</cp:revision>
  <dcterms:created xsi:type="dcterms:W3CDTF">2010-07-22T08:31:23Z</dcterms:created>
  <dcterms:modified xsi:type="dcterms:W3CDTF">2010-08-03T05:06:01Z</dcterms:modified>
</cp:coreProperties>
</file>