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718" autoAdjust="0"/>
  </p:normalViewPr>
  <p:slideViewPr>
    <p:cSldViewPr>
      <p:cViewPr varScale="1">
        <p:scale>
          <a:sx n="66" d="100"/>
          <a:sy n="66" d="100"/>
        </p:scale>
        <p:origin x="-5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educatcarhou"/>
          <p:cNvPicPr>
            <a:picLocks noChangeAspect="1" noChangeArrowheads="1"/>
          </p:cNvPicPr>
          <p:nvPr/>
        </p:nvPicPr>
        <p:blipFill>
          <a:blip r:embed="rId2" cstate="print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1905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971800"/>
            <a:ext cx="7772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A446600B-B5C6-4E52-996B-5A297307B9CA}" type="datetimeFigureOut">
              <a:rPr lang="it-IT" smtClean="0"/>
              <a:pPr/>
              <a:t>19/07/2010</a:t>
            </a:fld>
            <a:endParaRPr lang="it-IT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2971800" y="6248400"/>
            <a:ext cx="28956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400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CCECFF"/>
                </a:solidFill>
              </a:defRPr>
            </a:lvl1pPr>
          </a:lstStyle>
          <a:p>
            <a:fld id="{BA187CC1-2858-4FA9-BD86-C10D3AD76828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6600B-B5C6-4E52-996B-5A297307B9CA}" type="datetimeFigureOut">
              <a:rPr lang="it-IT" smtClean="0"/>
              <a:pPr/>
              <a:t>19/07/2010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7CC1-2858-4FA9-BD86-C10D3AD76828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972300" y="381000"/>
            <a:ext cx="1943100" cy="5715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381000"/>
            <a:ext cx="5676900" cy="57150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6600B-B5C6-4E52-996B-5A297307B9CA}" type="datetimeFigureOut">
              <a:rPr lang="it-IT" smtClean="0"/>
              <a:pPr/>
              <a:t>19/07/2010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7CC1-2858-4FA9-BD86-C10D3AD76828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6600B-B5C6-4E52-996B-5A297307B9CA}" type="datetimeFigureOut">
              <a:rPr lang="it-IT" smtClean="0"/>
              <a:pPr/>
              <a:t>19/07/2010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7CC1-2858-4FA9-BD86-C10D3AD76828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6600B-B5C6-4E52-996B-5A297307B9CA}" type="datetimeFigureOut">
              <a:rPr lang="it-IT" smtClean="0"/>
              <a:pPr/>
              <a:t>19/07/2010</a:t>
            </a:fld>
            <a:endParaRPr lang="it-I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7CC1-2858-4FA9-BD86-C10D3AD76828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430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6600B-B5C6-4E52-996B-5A297307B9CA}" type="datetimeFigureOut">
              <a:rPr lang="it-IT" smtClean="0"/>
              <a:pPr/>
              <a:t>19/07/2010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7CC1-2858-4FA9-BD86-C10D3AD76828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6600B-B5C6-4E52-996B-5A297307B9CA}" type="datetimeFigureOut">
              <a:rPr lang="it-IT" smtClean="0"/>
              <a:pPr/>
              <a:t>19/07/2010</a:t>
            </a:fld>
            <a:endParaRPr lang="it-I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7CC1-2858-4FA9-BD86-C10D3AD76828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6600B-B5C6-4E52-996B-5A297307B9CA}" type="datetimeFigureOut">
              <a:rPr lang="it-IT" smtClean="0"/>
              <a:pPr/>
              <a:t>19/07/2010</a:t>
            </a:fld>
            <a:endParaRPr lang="it-I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7CC1-2858-4FA9-BD86-C10D3AD76828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6600B-B5C6-4E52-996B-5A297307B9CA}" type="datetimeFigureOut">
              <a:rPr lang="it-IT" smtClean="0"/>
              <a:pPr/>
              <a:t>19/07/2010</a:t>
            </a:fld>
            <a:endParaRPr lang="it-I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7CC1-2858-4FA9-BD86-C10D3AD76828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6600B-B5C6-4E52-996B-5A297307B9CA}" type="datetimeFigureOut">
              <a:rPr lang="it-IT" smtClean="0"/>
              <a:pPr/>
              <a:t>19/07/2010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7CC1-2858-4FA9-BD86-C10D3AD76828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446600B-B5C6-4E52-996B-5A297307B9CA}" type="datetimeFigureOut">
              <a:rPr lang="it-IT" smtClean="0"/>
              <a:pPr/>
              <a:t>19/07/2010</a:t>
            </a:fld>
            <a:endParaRPr lang="it-I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187CC1-2858-4FA9-BD86-C10D3AD76828}" type="slidenum">
              <a:rPr lang="it-IT" smtClean="0"/>
              <a:pPr/>
              <a:t>‹Nº›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8C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 descr="educatcarhou"/>
          <p:cNvPicPr>
            <a:picLocks noChangeAspect="1" noChangeArrowheads="1"/>
          </p:cNvPicPr>
          <p:nvPr/>
        </p:nvPicPr>
        <p:blipFill>
          <a:blip r:embed="rId13" cstate="print">
            <a:lum bright="-24000" contrast="-30000"/>
          </a:blip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4600" y="3810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los estilos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j-lt"/>
              </a:defRPr>
            </a:lvl1pPr>
          </a:lstStyle>
          <a:p>
            <a:fld id="{A446600B-B5C6-4E52-996B-5A297307B9CA}" type="datetimeFigureOut">
              <a:rPr lang="it-IT" smtClean="0"/>
              <a:pPr/>
              <a:t>19/07/2010</a:t>
            </a:fld>
            <a:endParaRPr lang="it-IT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j-lt"/>
              </a:defRPr>
            </a:lvl1pPr>
          </a:lstStyle>
          <a:p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j-lt"/>
                <a:cs typeface="Arial" charset="0"/>
              </a:defRPr>
            </a:lvl1pPr>
          </a:lstStyle>
          <a:p>
            <a:fld id="{BA187CC1-2858-4FA9-BD86-C10D3AD76828}" type="slidenum">
              <a:rPr lang="it-IT" smtClean="0"/>
              <a:pPr/>
              <a:t>‹Nº›</a:t>
            </a:fld>
            <a:endParaRPr lang="it-IT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Monotype Sorts" pitchFamily="2" charset="2"/>
        <a:buChar char="n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Monotype Sorts" pitchFamily="2" charset="2"/>
        <a:buChar char="n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Monotype Sorts" pitchFamily="2" charset="2"/>
        <a:buChar char="n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71600" y="1556792"/>
            <a:ext cx="6892280" cy="1728192"/>
          </a:xfrm>
        </p:spPr>
        <p:txBody>
          <a:bodyPr/>
          <a:lstStyle/>
          <a:p>
            <a:r>
              <a:rPr lang="it-IT" dirty="0" smtClean="0"/>
              <a:t>TEST DE PERSONALIDAD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635896" y="4509120"/>
            <a:ext cx="4536504" cy="2348880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Edith Garza</a:t>
            </a:r>
          </a:p>
          <a:p>
            <a:r>
              <a:rPr lang="it-IT" dirty="0" smtClean="0"/>
              <a:t>Elisa </a:t>
            </a:r>
            <a:r>
              <a:rPr lang="it-IT" dirty="0" err="1" smtClean="0"/>
              <a:t>Pellico</a:t>
            </a:r>
            <a:endParaRPr lang="it-IT" dirty="0" smtClean="0"/>
          </a:p>
          <a:p>
            <a:r>
              <a:rPr lang="it-IT" dirty="0" smtClean="0"/>
              <a:t>Alicia Guerra</a:t>
            </a:r>
          </a:p>
          <a:p>
            <a:r>
              <a:rPr lang="it-IT" dirty="0" smtClean="0"/>
              <a:t>Leobardo </a:t>
            </a:r>
            <a:r>
              <a:rPr lang="it-IT" dirty="0" smtClean="0"/>
              <a:t>Treviño</a:t>
            </a:r>
            <a:endParaRPr lang="it-IT" dirty="0" smtClean="0"/>
          </a:p>
          <a:p>
            <a:r>
              <a:rPr lang="it-IT" dirty="0" err="1" smtClean="0"/>
              <a:t>Karla</a:t>
            </a:r>
            <a:r>
              <a:rPr lang="it-IT" dirty="0" smtClean="0"/>
              <a:t> </a:t>
            </a:r>
            <a:r>
              <a:rPr lang="it-IT" dirty="0" err="1" smtClean="0"/>
              <a:t>Carillo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71800" y="381000"/>
            <a:ext cx="5256584" cy="838200"/>
          </a:xfrm>
        </p:spPr>
        <p:txBody>
          <a:bodyPr/>
          <a:lstStyle/>
          <a:p>
            <a:r>
              <a:rPr lang="it-IT" dirty="0" smtClean="0"/>
              <a:t>INTRODUCCIóN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1600" y="1340768"/>
            <a:ext cx="8420472" cy="44958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dirty="0" smtClean="0"/>
              <a:t>Tenemos una </a:t>
            </a:r>
            <a:r>
              <a:rPr lang="it-IT" dirty="0" smtClean="0"/>
              <a:t>bilógica:</a:t>
            </a:r>
            <a:endParaRPr lang="it-IT" dirty="0" smtClean="0"/>
          </a:p>
          <a:p>
            <a:pPr marL="1522413" lvl="1" indent="-514350">
              <a:buFont typeface="+mj-lt"/>
              <a:buAutoNum type="arabicPeriod"/>
            </a:pPr>
            <a:r>
              <a:rPr lang="it-IT" sz="2400" dirty="0" smtClean="0"/>
              <a:t>Lógica </a:t>
            </a:r>
            <a:r>
              <a:rPr lang="it-IT" sz="2400" dirty="0" smtClean="0"/>
              <a:t>de Conocimiento</a:t>
            </a:r>
          </a:p>
          <a:p>
            <a:pPr marL="1522413" lvl="1" indent="-514350">
              <a:buFont typeface="+mj-lt"/>
              <a:buAutoNum type="arabicPeriod"/>
            </a:pPr>
            <a:r>
              <a:rPr lang="it-IT" sz="2400" dirty="0" smtClean="0"/>
              <a:t>Lógica </a:t>
            </a:r>
            <a:r>
              <a:rPr lang="it-IT" sz="2400" dirty="0" smtClean="0"/>
              <a:t>de </a:t>
            </a:r>
            <a:r>
              <a:rPr lang="it-IT" sz="2400" dirty="0" smtClean="0"/>
              <a:t>Imaginación</a:t>
            </a:r>
            <a:endParaRPr lang="it-IT" sz="2400" dirty="0" smtClean="0"/>
          </a:p>
          <a:p>
            <a:pPr lvl="1">
              <a:buFont typeface="Wingdings" pitchFamily="2" charset="2"/>
              <a:buChar char="v"/>
            </a:pPr>
            <a:endParaRPr lang="it-IT" dirty="0" smtClean="0"/>
          </a:p>
          <a:p>
            <a:pPr>
              <a:buFont typeface="Wingdings" pitchFamily="2" charset="2"/>
              <a:buChar char="v"/>
            </a:pPr>
            <a:r>
              <a:rPr lang="it-IT" dirty="0" smtClean="0"/>
              <a:t>Existen dos modelos en la Ciencia de la Psicologia</a:t>
            </a:r>
            <a:r>
              <a:rPr lang="it-IT" dirty="0" smtClean="0"/>
              <a:t>:</a:t>
            </a:r>
          </a:p>
          <a:p>
            <a:pPr>
              <a:buFont typeface="Wingdings" pitchFamily="2" charset="2"/>
              <a:buChar char="v"/>
            </a:pPr>
            <a:endParaRPr lang="it-IT" dirty="0" smtClean="0"/>
          </a:p>
          <a:p>
            <a:pPr marL="1524000" lvl="1" indent="-536575">
              <a:buFont typeface="+mj-lt"/>
              <a:buAutoNum type="alphaLcParenR"/>
            </a:pPr>
            <a:r>
              <a:rPr lang="it-IT" sz="2400" dirty="0" smtClean="0"/>
              <a:t>Cultural – </a:t>
            </a:r>
            <a:r>
              <a:rPr lang="it-IT" sz="2400" dirty="0" err="1" smtClean="0"/>
              <a:t>Imaginaciòn</a:t>
            </a:r>
            <a:r>
              <a:rPr lang="it-IT" sz="2400" dirty="0" smtClean="0"/>
              <a:t> (</a:t>
            </a:r>
            <a:r>
              <a:rPr lang="it-IT" sz="2400" dirty="0" err="1" smtClean="0"/>
              <a:t>simbòlico</a:t>
            </a:r>
            <a:r>
              <a:rPr lang="it-IT" sz="2400" dirty="0" smtClean="0"/>
              <a:t>)</a:t>
            </a:r>
          </a:p>
          <a:p>
            <a:pPr marL="1524000" lvl="1" indent="-536575">
              <a:buFont typeface="+mj-lt"/>
              <a:buAutoNum type="alphaLcParenR"/>
            </a:pPr>
            <a:r>
              <a:rPr lang="it-IT" sz="2400" dirty="0" err="1" smtClean="0"/>
              <a:t>Conocimiento–</a:t>
            </a:r>
            <a:r>
              <a:rPr lang="it-IT" sz="2400" dirty="0" smtClean="0"/>
              <a:t> </a:t>
            </a:r>
            <a:r>
              <a:rPr lang="it-IT" sz="2400" dirty="0" err="1" smtClean="0"/>
              <a:t>Ciencia</a:t>
            </a:r>
            <a:endParaRPr lang="it-IT" sz="2400" dirty="0" smtClean="0"/>
          </a:p>
          <a:p>
            <a:pPr lvl="1">
              <a:buFont typeface="Wingdings" pitchFamily="2" charset="2"/>
              <a:buChar char="v"/>
            </a:pPr>
            <a:endParaRPr lang="it-IT" dirty="0"/>
          </a:p>
          <a:p>
            <a:pPr lvl="1">
              <a:buFont typeface="Wingdings" pitchFamily="2" charset="2"/>
              <a:buChar char="v"/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404664"/>
            <a:ext cx="5927576" cy="838200"/>
          </a:xfrm>
        </p:spPr>
        <p:txBody>
          <a:bodyPr/>
          <a:lstStyle/>
          <a:p>
            <a:r>
              <a:rPr lang="it-IT" dirty="0" smtClean="0"/>
              <a:t>ESPECIFICACIONES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/>
            <a:r>
              <a:rPr lang="it-IT" dirty="0" smtClean="0"/>
              <a:t>Los </a:t>
            </a:r>
            <a:r>
              <a:rPr lang="it-IT" dirty="0" smtClean="0"/>
              <a:t>t</a:t>
            </a:r>
            <a:r>
              <a:rPr lang="it-IT" dirty="0" smtClean="0"/>
              <a:t>ests </a:t>
            </a:r>
            <a:r>
              <a:rPr lang="it-IT" dirty="0" smtClean="0"/>
              <a:t>se </a:t>
            </a:r>
            <a:r>
              <a:rPr lang="it-IT" dirty="0" smtClean="0"/>
              <a:t>basan </a:t>
            </a:r>
            <a:r>
              <a:rPr lang="it-IT" dirty="0" smtClean="0"/>
              <a:t>en la Teoria de Freud: </a:t>
            </a:r>
            <a:r>
              <a:rPr lang="it-IT" u="sng" dirty="0" smtClean="0"/>
              <a:t>Ello, Yo y </a:t>
            </a:r>
            <a:r>
              <a:rPr lang="it-IT" u="sng" dirty="0" smtClean="0"/>
              <a:t>Superyo</a:t>
            </a:r>
          </a:p>
          <a:p>
            <a:pPr marL="514350" indent="-514350">
              <a:buNone/>
            </a:pPr>
            <a:endParaRPr lang="it-IT" u="sng" dirty="0" smtClean="0"/>
          </a:p>
          <a:p>
            <a:pPr marL="1349375" lvl="1" indent="-87313"/>
            <a:r>
              <a:rPr lang="it-IT" sz="2400" dirty="0" smtClean="0"/>
              <a:t>Se sabe que todos tenemos una </a:t>
            </a:r>
            <a:endParaRPr lang="it-IT" sz="2400" dirty="0" smtClean="0"/>
          </a:p>
          <a:p>
            <a:pPr marL="1349375" lvl="1" indent="-87313">
              <a:buNone/>
            </a:pPr>
            <a:r>
              <a:rPr lang="it-IT" sz="2400" dirty="0" smtClean="0"/>
              <a:t> </a:t>
            </a:r>
            <a:r>
              <a:rPr lang="it-IT" sz="2400" dirty="0" smtClean="0"/>
              <a:t> </a:t>
            </a:r>
            <a:r>
              <a:rPr lang="it-IT" sz="2400" dirty="0" smtClean="0"/>
              <a:t>personalidad </a:t>
            </a:r>
            <a:r>
              <a:rPr lang="it-IT" sz="2400" dirty="0" smtClean="0"/>
              <a:t>interior distinta al exterior</a:t>
            </a:r>
            <a:endParaRPr lang="it-IT" sz="2400" dirty="0"/>
          </a:p>
          <a:p>
            <a:pPr marL="914400" lvl="1" indent="-514350"/>
            <a:endParaRPr lang="it-IT" dirty="0" smtClean="0"/>
          </a:p>
          <a:p>
            <a:pPr marL="514350" indent="-514350"/>
            <a:r>
              <a:rPr lang="it-IT" dirty="0" smtClean="0"/>
              <a:t>Incluye</a:t>
            </a:r>
            <a:r>
              <a:rPr lang="it-IT" dirty="0" smtClean="0"/>
              <a:t>:</a:t>
            </a:r>
          </a:p>
          <a:p>
            <a:pPr marL="514350" indent="-514350">
              <a:buNone/>
            </a:pPr>
            <a:endParaRPr lang="it-IT" dirty="0"/>
          </a:p>
          <a:p>
            <a:pPr marL="1436688" indent="-174625">
              <a:buAutoNum type="arabicPeriod"/>
            </a:pPr>
            <a:r>
              <a:rPr lang="it-IT" sz="2600" dirty="0" smtClean="0"/>
              <a:t>LA CASA</a:t>
            </a:r>
          </a:p>
          <a:p>
            <a:pPr marL="1436688" indent="-174625">
              <a:buAutoNum type="arabicPeriod"/>
            </a:pPr>
            <a:r>
              <a:rPr lang="it-IT" sz="2600" dirty="0" smtClean="0"/>
              <a:t>EL ARBOL</a:t>
            </a:r>
          </a:p>
          <a:p>
            <a:pPr marL="1436688" indent="-174625">
              <a:buAutoNum type="arabicPeriod"/>
            </a:pPr>
            <a:r>
              <a:rPr lang="it-IT" sz="2600" dirty="0" smtClean="0"/>
              <a:t>LA FUIGURA HUMANA EN </a:t>
            </a:r>
            <a:r>
              <a:rPr lang="it-IT" sz="2600" dirty="0" smtClean="0"/>
              <a:t>LLUVIA</a:t>
            </a:r>
          </a:p>
          <a:p>
            <a:pPr marL="1436688" indent="-174625">
              <a:buNone/>
            </a:pPr>
            <a:endParaRPr lang="it-IT" sz="2600" dirty="0" smtClean="0"/>
          </a:p>
          <a:p>
            <a:pPr marL="514350" indent="-514350">
              <a:buNone/>
            </a:pPr>
            <a:endParaRPr lang="it-IT" dirty="0"/>
          </a:p>
          <a:p>
            <a:pPr marL="514350" indent="-514350">
              <a:buNone/>
            </a:pPr>
            <a:endParaRPr lang="it-IT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5148064" y="260648"/>
            <a:ext cx="3008313" cy="814412"/>
          </a:xfrm>
        </p:spPr>
        <p:txBody>
          <a:bodyPr/>
          <a:lstStyle/>
          <a:p>
            <a:r>
              <a:rPr lang="it-IT" sz="4800" dirty="0" smtClean="0"/>
              <a:t>LA CASA</a:t>
            </a:r>
            <a:endParaRPr lang="it-IT" sz="48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23528" y="332656"/>
            <a:ext cx="4176464" cy="6264696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sz="2000" dirty="0" smtClean="0"/>
              <a:t>Símbolo de la Familia</a:t>
            </a:r>
          </a:p>
          <a:p>
            <a:pP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Lógica de Conocimiento: No se puede interpretar</a:t>
            </a:r>
          </a:p>
          <a:p>
            <a:pP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Lógica Imaginativa / Simbólica: yo social y la familia</a:t>
            </a:r>
          </a:p>
          <a:p>
            <a:pPr>
              <a:buFont typeface="Wingdings" pitchFamily="2" charset="2"/>
              <a:buChar char="v"/>
            </a:pPr>
            <a:endParaRPr lang="it-IT" sz="2000" dirty="0" smtClean="0"/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Ejemplos</a:t>
            </a:r>
            <a:r>
              <a:rPr lang="it-IT" sz="2000" dirty="0" smtClean="0"/>
              <a:t>:</a:t>
            </a:r>
          </a:p>
          <a:p>
            <a:endParaRPr lang="it-IT" sz="1800" dirty="0" smtClean="0"/>
          </a:p>
          <a:p>
            <a:pPr marL="536575" lvl="1" indent="-274638">
              <a:buFont typeface="+mj-lt"/>
              <a:buAutoNum type="arabicPeriod"/>
            </a:pPr>
            <a:r>
              <a:rPr lang="it-IT" sz="1800" dirty="0" smtClean="0"/>
              <a:t>Arbol: represtenta protecciòn</a:t>
            </a:r>
          </a:p>
          <a:p>
            <a:pPr marL="536575" lvl="1" indent="-274638">
              <a:buFont typeface="+mj-lt"/>
              <a:buAutoNum type="arabicPeriod"/>
            </a:pPr>
            <a:r>
              <a:rPr lang="it-IT" sz="1800" dirty="0" smtClean="0"/>
              <a:t>Tejido en el techo: fantasia</a:t>
            </a:r>
          </a:p>
          <a:p>
            <a:pPr marL="536575" lvl="1" indent="-274638">
              <a:buFont typeface="+mj-lt"/>
              <a:buAutoNum type="arabicPeriod"/>
            </a:pPr>
            <a:r>
              <a:rPr lang="it-IT" sz="1800" dirty="0" smtClean="0"/>
              <a:t>Flores: afecto (dentro o fuera)</a:t>
            </a:r>
          </a:p>
          <a:p>
            <a:pPr marL="536575" lvl="1" indent="-274638">
              <a:buFont typeface="+mj-lt"/>
              <a:buAutoNum type="arabicPeriod"/>
            </a:pPr>
            <a:r>
              <a:rPr lang="it-IT" sz="1800" dirty="0" smtClean="0"/>
              <a:t>Sol: felicidad</a:t>
            </a:r>
          </a:p>
          <a:p>
            <a:pPr marL="536575" lvl="1" indent="-274638">
              <a:buFont typeface="+mj-lt"/>
              <a:buAutoNum type="arabicPeriod"/>
            </a:pPr>
            <a:r>
              <a:rPr lang="it-IT" sz="1800" dirty="0" smtClean="0"/>
              <a:t>Pajaros: libertad</a:t>
            </a:r>
          </a:p>
          <a:p>
            <a:pPr marL="536575" lvl="1" indent="-274638">
              <a:buFont typeface="+mj-lt"/>
              <a:buAutoNum type="arabicPeriod"/>
            </a:pPr>
            <a:r>
              <a:rPr lang="it-IT" sz="1800" dirty="0" smtClean="0"/>
              <a:t>Balcon</a:t>
            </a:r>
          </a:p>
          <a:p>
            <a:pPr marL="536575" lvl="1" indent="-274638">
              <a:buFont typeface="+mj-lt"/>
              <a:buAutoNum type="arabicPeriod"/>
            </a:pPr>
            <a:r>
              <a:rPr lang="it-IT" sz="1800" dirty="0" smtClean="0"/>
              <a:t>Juegos (ej. Columpio)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268760"/>
            <a:ext cx="4505638" cy="244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05064"/>
            <a:ext cx="1800200" cy="2469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149080"/>
            <a:ext cx="2337048" cy="2337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92080" y="548680"/>
            <a:ext cx="3440361" cy="657994"/>
          </a:xfrm>
        </p:spPr>
        <p:txBody>
          <a:bodyPr/>
          <a:lstStyle/>
          <a:p>
            <a:r>
              <a:rPr lang="it-IT" sz="4800" dirty="0" smtClean="0"/>
              <a:t>EL </a:t>
            </a:r>
            <a:r>
              <a:rPr lang="it-IT" sz="4800" dirty="0" smtClean="0"/>
              <a:t>Á</a:t>
            </a:r>
            <a:r>
              <a:rPr lang="it-IT" sz="4800" dirty="0" smtClean="0"/>
              <a:t>RBOL</a:t>
            </a:r>
            <a:endParaRPr lang="it-IT" sz="48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54229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sz="2400" dirty="0" smtClean="0"/>
              <a:t>Símbolo</a:t>
            </a:r>
            <a:r>
              <a:rPr lang="it-IT" sz="2400" dirty="0" smtClean="0"/>
              <a:t>: YO </a:t>
            </a:r>
            <a:r>
              <a:rPr lang="it-IT" sz="2400" dirty="0" smtClean="0"/>
              <a:t>REAL</a:t>
            </a:r>
          </a:p>
          <a:p>
            <a:pPr>
              <a:buFont typeface="Wingdings" pitchFamily="2" charset="2"/>
              <a:buChar char="v"/>
            </a:pPr>
            <a:endParaRPr lang="it-IT" sz="2400" dirty="0" smtClean="0"/>
          </a:p>
          <a:p>
            <a:pPr lvl="1"/>
            <a:r>
              <a:rPr lang="it-IT" sz="1800" dirty="0" smtClean="0"/>
              <a:t>El simbolo de la personalidad profunda de la persona</a:t>
            </a:r>
          </a:p>
          <a:p>
            <a:pPr lvl="1">
              <a:buFont typeface="Wingdings" pitchFamily="2" charset="2"/>
              <a:buChar char="v"/>
            </a:pPr>
            <a:endParaRPr lang="it-IT" sz="2000" dirty="0" smtClean="0"/>
          </a:p>
          <a:p>
            <a:pPr>
              <a:buFont typeface="Wingdings" pitchFamily="2" charset="2"/>
              <a:buChar char="v"/>
            </a:pPr>
            <a:r>
              <a:rPr lang="it-IT" sz="2400" dirty="0" smtClean="0"/>
              <a:t>Ejemplos</a:t>
            </a:r>
            <a:r>
              <a:rPr lang="it-IT" sz="2400" dirty="0" smtClean="0"/>
              <a:t>:</a:t>
            </a:r>
          </a:p>
          <a:p>
            <a:pPr>
              <a:buFont typeface="Wingdings" pitchFamily="2" charset="2"/>
              <a:buChar char="v"/>
            </a:pPr>
            <a:endParaRPr lang="it-IT" sz="20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Flores: Afecto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Hoyos en el tronco: Una marca del pasado 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Pajaros: libertad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Sol: felicidad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Frutos: realizaciòn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Animales en el tronco: vida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sz="1800" dirty="0" smtClean="0"/>
              <a:t>Nido</a:t>
            </a:r>
          </a:p>
          <a:p>
            <a:endParaRPr lang="es-ES" sz="20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12776"/>
            <a:ext cx="2175332" cy="2841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861048"/>
            <a:ext cx="2105292" cy="27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188640"/>
            <a:ext cx="3816424" cy="1162050"/>
          </a:xfrm>
        </p:spPr>
        <p:txBody>
          <a:bodyPr>
            <a:noAutofit/>
          </a:bodyPr>
          <a:lstStyle/>
          <a:p>
            <a:pPr algn="ctr"/>
            <a:r>
              <a:rPr lang="it-IT" sz="2800" dirty="0" smtClean="0"/>
              <a:t>FIGURA HUMANA EN LA LLUVIA</a:t>
            </a:r>
            <a:endParaRPr lang="it-IT" sz="28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332656"/>
            <a:ext cx="4258816" cy="5793507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it-IT" sz="2000" dirty="0" smtClean="0"/>
              <a:t>Símbolo </a:t>
            </a:r>
            <a:r>
              <a:rPr lang="it-IT" sz="2000" dirty="0" smtClean="0"/>
              <a:t>de la figura humana: YO REAL</a:t>
            </a:r>
          </a:p>
          <a:p>
            <a:pPr lvl="1"/>
            <a:r>
              <a:rPr lang="it-IT" sz="1800" dirty="0" smtClean="0"/>
              <a:t>Lo que esta dentro del Universo </a:t>
            </a:r>
            <a:r>
              <a:rPr lang="it-IT" sz="1800" dirty="0" smtClean="0"/>
              <a:t>Psíquico </a:t>
            </a:r>
            <a:r>
              <a:rPr lang="it-IT" sz="1800" dirty="0" smtClean="0"/>
              <a:t>de la peronsa</a:t>
            </a:r>
          </a:p>
          <a:p>
            <a:pPr lvl="1"/>
            <a:endParaRPr lang="it-IT" sz="1800" dirty="0" smtClean="0"/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Símbolo </a:t>
            </a:r>
            <a:r>
              <a:rPr lang="it-IT" sz="2000" dirty="0" smtClean="0"/>
              <a:t>de la lluvia: </a:t>
            </a:r>
            <a:r>
              <a:rPr lang="it-IT" sz="2000" dirty="0" smtClean="0"/>
              <a:t>ESTRÉS</a:t>
            </a:r>
            <a:endParaRPr lang="it-IT" sz="2000" dirty="0" smtClean="0"/>
          </a:p>
          <a:p>
            <a:pPr lvl="1"/>
            <a:r>
              <a:rPr lang="it-IT" sz="1800" dirty="0" smtClean="0"/>
              <a:t>El yo real en una </a:t>
            </a:r>
            <a:r>
              <a:rPr lang="it-IT" sz="1800" dirty="0" smtClean="0"/>
              <a:t>situación </a:t>
            </a:r>
            <a:r>
              <a:rPr lang="it-IT" sz="1800" dirty="0" smtClean="0"/>
              <a:t>de </a:t>
            </a:r>
            <a:r>
              <a:rPr lang="it-IT" sz="1800" dirty="0" smtClean="0"/>
              <a:t>estrés</a:t>
            </a:r>
            <a:endParaRPr lang="it-IT" sz="1800" dirty="0" smtClean="0"/>
          </a:p>
          <a:p>
            <a:pPr lvl="1"/>
            <a:endParaRPr lang="it-IT" sz="1800" dirty="0" smtClean="0"/>
          </a:p>
          <a:p>
            <a:pPr>
              <a:buFont typeface="Wingdings" pitchFamily="2" charset="2"/>
              <a:buChar char="v"/>
            </a:pPr>
            <a:r>
              <a:rPr lang="it-IT" sz="2000" dirty="0" smtClean="0"/>
              <a:t>Ejemplos</a:t>
            </a:r>
            <a:r>
              <a:rPr lang="it-IT" sz="2000" dirty="0" smtClean="0"/>
              <a:t>:</a:t>
            </a:r>
          </a:p>
          <a:p>
            <a:endParaRPr lang="it-IT" sz="2000" dirty="0" smtClean="0"/>
          </a:p>
          <a:p>
            <a:pPr marL="685800" lvl="1" indent="-228600">
              <a:buFont typeface="+mj-lt"/>
              <a:buAutoNum type="arabicPeriod"/>
            </a:pPr>
            <a:r>
              <a:rPr lang="it-IT" sz="1800" dirty="0" smtClean="0"/>
              <a:t>Tamano de las gotas</a:t>
            </a:r>
          </a:p>
          <a:p>
            <a:pPr marL="685800" lvl="1" indent="-228600">
              <a:buFont typeface="+mj-lt"/>
              <a:buAutoNum type="arabicPeriod"/>
            </a:pPr>
            <a:r>
              <a:rPr lang="it-IT" sz="1800" dirty="0" smtClean="0"/>
              <a:t>Paraguas</a:t>
            </a:r>
          </a:p>
          <a:p>
            <a:pPr marL="685800" lvl="1" indent="-228600">
              <a:buFont typeface="+mj-lt"/>
              <a:buAutoNum type="arabicPeriod"/>
            </a:pPr>
            <a:r>
              <a:rPr lang="it-IT" sz="1800" dirty="0" smtClean="0"/>
              <a:t>Sol / arcoiris</a:t>
            </a:r>
          </a:p>
          <a:p>
            <a:pPr marL="685800" lvl="1" indent="-228600">
              <a:buFont typeface="+mj-lt"/>
              <a:buAutoNum type="arabicPeriod"/>
            </a:pPr>
            <a:r>
              <a:rPr lang="it-IT" sz="1800" dirty="0" smtClean="0"/>
              <a:t>Trayecto de lluvia </a:t>
            </a:r>
          </a:p>
          <a:p>
            <a:pPr marL="685800" lvl="1" indent="-228600">
              <a:buFont typeface="+mj-lt"/>
              <a:buAutoNum type="arabicPeriod"/>
            </a:pPr>
            <a:r>
              <a:rPr lang="it-IT" sz="1800" dirty="0" smtClean="0"/>
              <a:t>Flores</a:t>
            </a:r>
          </a:p>
          <a:p>
            <a:pPr marL="685800" lvl="1" indent="-228600">
              <a:buFont typeface="+mj-lt"/>
              <a:buAutoNum type="arabicPeriod"/>
            </a:pPr>
            <a:r>
              <a:rPr lang="it-IT" sz="1800" dirty="0" smtClean="0"/>
              <a:t>PretecciÓn </a:t>
            </a:r>
            <a:r>
              <a:rPr lang="it-IT" sz="1800" dirty="0" smtClean="0"/>
              <a:t>contra la lluvia  (ej. Impremiable)</a:t>
            </a:r>
          </a:p>
          <a:p>
            <a:pPr marL="685800" lvl="1" indent="-228600">
              <a:buFont typeface="+mj-lt"/>
              <a:buAutoNum type="arabicPeriod"/>
            </a:pPr>
            <a:r>
              <a:rPr lang="it-IT" sz="1800" dirty="0" smtClean="0"/>
              <a:t>charco</a:t>
            </a:r>
          </a:p>
          <a:p>
            <a:endParaRPr lang="es-E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484784"/>
            <a:ext cx="2120199" cy="276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3284984"/>
            <a:ext cx="2297820" cy="3247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iños">
  <a:themeElements>
    <a:clrScheme name="Tema de Office 1">
      <a:dk1>
        <a:srgbClr val="000066"/>
      </a:dk1>
      <a:lt1>
        <a:srgbClr val="FFFFFF"/>
      </a:lt1>
      <a:dk2>
        <a:srgbClr val="4A8AC4"/>
      </a:dk2>
      <a:lt2>
        <a:srgbClr val="F7CC17"/>
      </a:lt2>
      <a:accent1>
        <a:srgbClr val="CDCD1F"/>
      </a:accent1>
      <a:accent2>
        <a:srgbClr val="368D2D"/>
      </a:accent2>
      <a:accent3>
        <a:srgbClr val="B1C4DE"/>
      </a:accent3>
      <a:accent4>
        <a:srgbClr val="DADADA"/>
      </a:accent4>
      <a:accent5>
        <a:srgbClr val="E3E3AB"/>
      </a:accent5>
      <a:accent6>
        <a:srgbClr val="307F28"/>
      </a:accent6>
      <a:hlink>
        <a:srgbClr val="0066FF"/>
      </a:hlink>
      <a:folHlink>
        <a:srgbClr val="FF9900"/>
      </a:folHlink>
    </a:clrScheme>
    <a:fontScheme name="Tema de Office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Tema de Office 1">
        <a:dk1>
          <a:srgbClr val="000066"/>
        </a:dk1>
        <a:lt1>
          <a:srgbClr val="FFFFFF"/>
        </a:lt1>
        <a:dk2>
          <a:srgbClr val="4A8AC4"/>
        </a:dk2>
        <a:lt2>
          <a:srgbClr val="F7CC17"/>
        </a:lt2>
        <a:accent1>
          <a:srgbClr val="CDCD1F"/>
        </a:accent1>
        <a:accent2>
          <a:srgbClr val="368D2D"/>
        </a:accent2>
        <a:accent3>
          <a:srgbClr val="B1C4DE"/>
        </a:accent3>
        <a:accent4>
          <a:srgbClr val="DADADA"/>
        </a:accent4>
        <a:accent5>
          <a:srgbClr val="E3E3AB"/>
        </a:accent5>
        <a:accent6>
          <a:srgbClr val="307F28"/>
        </a:accent6>
        <a:hlink>
          <a:srgbClr val="0066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niños</Template>
  <TotalTime>64</TotalTime>
  <Words>245</Words>
  <Application>Microsoft Office PowerPoint</Application>
  <PresentationFormat>Presentación en pantalla (4:3)</PresentationFormat>
  <Paragraphs>73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niños</vt:lpstr>
      <vt:lpstr>TEST DE PERSONALIDAD</vt:lpstr>
      <vt:lpstr>INTRODUCCIóN</vt:lpstr>
      <vt:lpstr>ESPECIFICACIONES</vt:lpstr>
      <vt:lpstr>LA CASA</vt:lpstr>
      <vt:lpstr>EL ÁRBOL</vt:lpstr>
      <vt:lpstr>FIGURA HUMANA EN LA LLUVIA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DE PERSONALIDAD</dc:title>
  <dc:creator>DIPSCED1</dc:creator>
  <cp:lastModifiedBy>Usuario</cp:lastModifiedBy>
  <cp:revision>9</cp:revision>
  <dcterms:created xsi:type="dcterms:W3CDTF">2010-07-15T09:00:13Z</dcterms:created>
  <dcterms:modified xsi:type="dcterms:W3CDTF">2010-07-19T10:32:14Z</dcterms:modified>
</cp:coreProperties>
</file>