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79" r:id="rId3"/>
    <p:sldId id="257" r:id="rId4"/>
    <p:sldId id="273" r:id="rId5"/>
    <p:sldId id="258" r:id="rId6"/>
    <p:sldId id="259" r:id="rId7"/>
    <p:sldId id="260" r:id="rId8"/>
    <p:sldId id="261" r:id="rId9"/>
    <p:sldId id="262" r:id="rId10"/>
    <p:sldId id="280" r:id="rId11"/>
    <p:sldId id="274" r:id="rId12"/>
    <p:sldId id="263" r:id="rId13"/>
    <p:sldId id="264" r:id="rId14"/>
    <p:sldId id="265" r:id="rId15"/>
    <p:sldId id="266" r:id="rId16"/>
    <p:sldId id="267" r:id="rId17"/>
    <p:sldId id="268" r:id="rId18"/>
    <p:sldId id="269" r:id="rId19"/>
    <p:sldId id="275" r:id="rId20"/>
    <p:sldId id="276" r:id="rId21"/>
    <p:sldId id="277" r:id="rId22"/>
    <p:sldId id="281" r:id="rId23"/>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FF"/>
    <a:srgbClr val="FFCC00"/>
    <a:srgbClr val="800080"/>
    <a:srgbClr val="CC0000"/>
    <a:srgbClr val="0099FF"/>
    <a:srgbClr val="33CCCC"/>
    <a:srgbClr val="FF7C80"/>
    <a:srgbClr val="FF9933"/>
    <a:srgbClr val="99000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67" autoAdjust="0"/>
  </p:normalViewPr>
  <p:slideViewPr>
    <p:cSldViewPr>
      <p:cViewPr varScale="1">
        <p:scale>
          <a:sx n="70" d="100"/>
          <a:sy n="70" d="100"/>
        </p:scale>
        <p:origin x="-1368" y="-102"/>
      </p:cViewPr>
      <p:guideLst>
        <p:guide orient="horz" pos="2160"/>
        <p:guide pos="2880"/>
      </p:guideLst>
    </p:cSldViewPr>
  </p:slideViewPr>
  <p:outlineViewPr>
    <p:cViewPr>
      <p:scale>
        <a:sx n="33" d="100"/>
        <a:sy n="33" d="100"/>
      </p:scale>
      <p:origin x="42" y="606"/>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A11F38-EFAF-4E9E-813E-744FC1EB9DE9}" type="datetimeFigureOut">
              <a:rPr lang="es-MX" smtClean="0"/>
              <a:pPr/>
              <a:t>03/08/2010</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82DD0E-0A46-4BF8-BDC8-3403632DBBDF}" type="slidenum">
              <a:rPr lang="es-MX" smtClean="0"/>
              <a:pPr/>
              <a:t>‹N›</a:t>
            </a:fld>
            <a:endParaRPr lang="es-MX"/>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4CD2A96D-A564-4FE0-AE7C-F651F9EE1595}" type="datetime1">
              <a:rPr lang="es-MX" smtClean="0"/>
              <a:pPr/>
              <a:t>03/08/2010</a:t>
            </a:fld>
            <a:endParaRPr lang="es-MX"/>
          </a:p>
        </p:txBody>
      </p:sp>
      <p:sp>
        <p:nvSpPr>
          <p:cNvPr id="5" name="4 Marcador de pie de página"/>
          <p:cNvSpPr>
            <a:spLocks noGrp="1"/>
          </p:cNvSpPr>
          <p:nvPr>
            <p:ph type="ftr" sz="quarter" idx="11"/>
          </p:nvPr>
        </p:nvSpPr>
        <p:spPr/>
        <p:txBody>
          <a:bodyPr/>
          <a:lstStyle/>
          <a:p>
            <a:r>
              <a:rPr lang="es-MX" smtClean="0"/>
              <a:t>Aurora Frías Alicia Guerra Karla Carrillo Beatriz Elizondo Leobardo Treviño         Problemas de Aprendizaje UDEM en FLorencia</a:t>
            </a:r>
            <a:endParaRPr lang="es-MX"/>
          </a:p>
        </p:txBody>
      </p:sp>
      <p:sp>
        <p:nvSpPr>
          <p:cNvPr id="6" name="5 Marcador de número de diapositiva"/>
          <p:cNvSpPr>
            <a:spLocks noGrp="1"/>
          </p:cNvSpPr>
          <p:nvPr>
            <p:ph type="sldNum" sz="quarter" idx="12"/>
          </p:nvPr>
        </p:nvSpPr>
        <p:spPr/>
        <p:txBody>
          <a:bodyPr/>
          <a:lstStyle/>
          <a:p>
            <a:fld id="{6EE3D569-3498-4038-8CF2-30C379D23EB1}" type="slidenum">
              <a:rPr lang="es-MX" smtClean="0"/>
              <a:pPr/>
              <a:t>‹N›</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EC295A94-31A6-453A-AC9F-F97126682EFD}" type="datetime1">
              <a:rPr lang="es-MX" smtClean="0"/>
              <a:pPr/>
              <a:t>03/08/2010</a:t>
            </a:fld>
            <a:endParaRPr lang="es-MX"/>
          </a:p>
        </p:txBody>
      </p:sp>
      <p:sp>
        <p:nvSpPr>
          <p:cNvPr id="5" name="4 Marcador de pie de página"/>
          <p:cNvSpPr>
            <a:spLocks noGrp="1"/>
          </p:cNvSpPr>
          <p:nvPr>
            <p:ph type="ftr" sz="quarter" idx="11"/>
          </p:nvPr>
        </p:nvSpPr>
        <p:spPr/>
        <p:txBody>
          <a:bodyPr/>
          <a:lstStyle/>
          <a:p>
            <a:r>
              <a:rPr lang="es-MX" smtClean="0"/>
              <a:t>Aurora Frías Alicia Guerra Karla Carrillo Beatriz Elizondo Leobardo Treviño         Problemas de Aprendizaje UDEM en FLorencia</a:t>
            </a:r>
            <a:endParaRPr lang="es-MX"/>
          </a:p>
        </p:txBody>
      </p:sp>
      <p:sp>
        <p:nvSpPr>
          <p:cNvPr id="6" name="5 Marcador de número de diapositiva"/>
          <p:cNvSpPr>
            <a:spLocks noGrp="1"/>
          </p:cNvSpPr>
          <p:nvPr>
            <p:ph type="sldNum" sz="quarter" idx="12"/>
          </p:nvPr>
        </p:nvSpPr>
        <p:spPr/>
        <p:txBody>
          <a:bodyPr/>
          <a:lstStyle/>
          <a:p>
            <a:fld id="{6EE3D569-3498-4038-8CF2-30C379D23EB1}" type="slidenum">
              <a:rPr lang="es-MX" smtClean="0"/>
              <a:pPr/>
              <a:t>‹N›</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7543DF75-A87D-4DF1-92FB-317D8E736E16}" type="datetime1">
              <a:rPr lang="es-MX" smtClean="0"/>
              <a:pPr/>
              <a:t>03/08/2010</a:t>
            </a:fld>
            <a:endParaRPr lang="es-MX"/>
          </a:p>
        </p:txBody>
      </p:sp>
      <p:sp>
        <p:nvSpPr>
          <p:cNvPr id="5" name="4 Marcador de pie de página"/>
          <p:cNvSpPr>
            <a:spLocks noGrp="1"/>
          </p:cNvSpPr>
          <p:nvPr>
            <p:ph type="ftr" sz="quarter" idx="11"/>
          </p:nvPr>
        </p:nvSpPr>
        <p:spPr/>
        <p:txBody>
          <a:bodyPr/>
          <a:lstStyle/>
          <a:p>
            <a:r>
              <a:rPr lang="es-MX" smtClean="0"/>
              <a:t>Aurora Frías Alicia Guerra Karla Carrillo Beatriz Elizondo Leobardo Treviño         Problemas de Aprendizaje UDEM en FLorencia</a:t>
            </a:r>
            <a:endParaRPr lang="es-MX"/>
          </a:p>
        </p:txBody>
      </p:sp>
      <p:sp>
        <p:nvSpPr>
          <p:cNvPr id="6" name="5 Marcador de número de diapositiva"/>
          <p:cNvSpPr>
            <a:spLocks noGrp="1"/>
          </p:cNvSpPr>
          <p:nvPr>
            <p:ph type="sldNum" sz="quarter" idx="12"/>
          </p:nvPr>
        </p:nvSpPr>
        <p:spPr/>
        <p:txBody>
          <a:bodyPr/>
          <a:lstStyle/>
          <a:p>
            <a:fld id="{6EE3D569-3498-4038-8CF2-30C379D23EB1}" type="slidenum">
              <a:rPr lang="es-MX" smtClean="0"/>
              <a:pPr/>
              <a:t>‹N›</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70736139-0671-43B9-85B9-2B500AD33E5A}" type="datetime1">
              <a:rPr lang="es-MX" smtClean="0"/>
              <a:pPr/>
              <a:t>03/08/2010</a:t>
            </a:fld>
            <a:endParaRPr lang="es-MX"/>
          </a:p>
        </p:txBody>
      </p:sp>
      <p:sp>
        <p:nvSpPr>
          <p:cNvPr id="5" name="4 Marcador de pie de página"/>
          <p:cNvSpPr>
            <a:spLocks noGrp="1"/>
          </p:cNvSpPr>
          <p:nvPr>
            <p:ph type="ftr" sz="quarter" idx="11"/>
          </p:nvPr>
        </p:nvSpPr>
        <p:spPr/>
        <p:txBody>
          <a:bodyPr/>
          <a:lstStyle/>
          <a:p>
            <a:r>
              <a:rPr lang="es-MX" smtClean="0"/>
              <a:t>Aurora Frías Alicia Guerra Karla Carrillo Beatriz Elizondo Leobardo Treviño         Problemas de Aprendizaje UDEM en FLorencia</a:t>
            </a:r>
            <a:endParaRPr lang="es-MX"/>
          </a:p>
        </p:txBody>
      </p:sp>
      <p:sp>
        <p:nvSpPr>
          <p:cNvPr id="6" name="5 Marcador de número de diapositiva"/>
          <p:cNvSpPr>
            <a:spLocks noGrp="1"/>
          </p:cNvSpPr>
          <p:nvPr>
            <p:ph type="sldNum" sz="quarter" idx="12"/>
          </p:nvPr>
        </p:nvSpPr>
        <p:spPr/>
        <p:txBody>
          <a:bodyPr/>
          <a:lstStyle/>
          <a:p>
            <a:fld id="{6EE3D569-3498-4038-8CF2-30C379D23EB1}" type="slidenum">
              <a:rPr lang="es-MX" smtClean="0"/>
              <a:pPr/>
              <a:t>‹N›</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B024FF5B-1638-43E6-96AB-D03940DD4E8F}" type="datetime1">
              <a:rPr lang="es-MX" smtClean="0"/>
              <a:pPr/>
              <a:t>03/08/2010</a:t>
            </a:fld>
            <a:endParaRPr lang="es-MX"/>
          </a:p>
        </p:txBody>
      </p:sp>
      <p:sp>
        <p:nvSpPr>
          <p:cNvPr id="5" name="4 Marcador de pie de página"/>
          <p:cNvSpPr>
            <a:spLocks noGrp="1"/>
          </p:cNvSpPr>
          <p:nvPr>
            <p:ph type="ftr" sz="quarter" idx="11"/>
          </p:nvPr>
        </p:nvSpPr>
        <p:spPr/>
        <p:txBody>
          <a:bodyPr/>
          <a:lstStyle/>
          <a:p>
            <a:r>
              <a:rPr lang="es-MX" smtClean="0"/>
              <a:t>Aurora Frías Alicia Guerra Karla Carrillo Beatriz Elizondo Leobardo Treviño         Problemas de Aprendizaje UDEM en FLorencia</a:t>
            </a:r>
            <a:endParaRPr lang="es-MX"/>
          </a:p>
        </p:txBody>
      </p:sp>
      <p:sp>
        <p:nvSpPr>
          <p:cNvPr id="6" name="5 Marcador de número de diapositiva"/>
          <p:cNvSpPr>
            <a:spLocks noGrp="1"/>
          </p:cNvSpPr>
          <p:nvPr>
            <p:ph type="sldNum" sz="quarter" idx="12"/>
          </p:nvPr>
        </p:nvSpPr>
        <p:spPr/>
        <p:txBody>
          <a:bodyPr/>
          <a:lstStyle/>
          <a:p>
            <a:fld id="{6EE3D569-3498-4038-8CF2-30C379D23EB1}" type="slidenum">
              <a:rPr lang="es-MX" smtClean="0"/>
              <a:pPr/>
              <a:t>‹N›</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365CAF95-E058-4A31-89EA-460D22D81F51}" type="datetime1">
              <a:rPr lang="es-MX" smtClean="0"/>
              <a:pPr/>
              <a:t>03/08/2010</a:t>
            </a:fld>
            <a:endParaRPr lang="es-MX"/>
          </a:p>
        </p:txBody>
      </p:sp>
      <p:sp>
        <p:nvSpPr>
          <p:cNvPr id="6" name="5 Marcador de pie de página"/>
          <p:cNvSpPr>
            <a:spLocks noGrp="1"/>
          </p:cNvSpPr>
          <p:nvPr>
            <p:ph type="ftr" sz="quarter" idx="11"/>
          </p:nvPr>
        </p:nvSpPr>
        <p:spPr/>
        <p:txBody>
          <a:bodyPr/>
          <a:lstStyle/>
          <a:p>
            <a:r>
              <a:rPr lang="es-MX" smtClean="0"/>
              <a:t>Aurora Frías Alicia Guerra Karla Carrillo Beatriz Elizondo Leobardo Treviño         Problemas de Aprendizaje UDEM en FLorencia</a:t>
            </a:r>
            <a:endParaRPr lang="es-MX"/>
          </a:p>
        </p:txBody>
      </p:sp>
      <p:sp>
        <p:nvSpPr>
          <p:cNvPr id="7" name="6 Marcador de número de diapositiva"/>
          <p:cNvSpPr>
            <a:spLocks noGrp="1"/>
          </p:cNvSpPr>
          <p:nvPr>
            <p:ph type="sldNum" sz="quarter" idx="12"/>
          </p:nvPr>
        </p:nvSpPr>
        <p:spPr/>
        <p:txBody>
          <a:bodyPr/>
          <a:lstStyle/>
          <a:p>
            <a:fld id="{6EE3D569-3498-4038-8CF2-30C379D23EB1}" type="slidenum">
              <a:rPr lang="es-MX" smtClean="0"/>
              <a:pPr/>
              <a:t>‹N›</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A4C72FDC-2FB1-4245-A038-6E46F3F10F5D}" type="datetime1">
              <a:rPr lang="es-MX" smtClean="0"/>
              <a:pPr/>
              <a:t>03/08/2010</a:t>
            </a:fld>
            <a:endParaRPr lang="es-MX"/>
          </a:p>
        </p:txBody>
      </p:sp>
      <p:sp>
        <p:nvSpPr>
          <p:cNvPr id="8" name="7 Marcador de pie de página"/>
          <p:cNvSpPr>
            <a:spLocks noGrp="1"/>
          </p:cNvSpPr>
          <p:nvPr>
            <p:ph type="ftr" sz="quarter" idx="11"/>
          </p:nvPr>
        </p:nvSpPr>
        <p:spPr/>
        <p:txBody>
          <a:bodyPr/>
          <a:lstStyle/>
          <a:p>
            <a:r>
              <a:rPr lang="es-MX" smtClean="0"/>
              <a:t>Aurora Frías Alicia Guerra Karla Carrillo Beatriz Elizondo Leobardo Treviño         Problemas de Aprendizaje UDEM en FLorencia</a:t>
            </a:r>
            <a:endParaRPr lang="es-MX"/>
          </a:p>
        </p:txBody>
      </p:sp>
      <p:sp>
        <p:nvSpPr>
          <p:cNvPr id="9" name="8 Marcador de número de diapositiva"/>
          <p:cNvSpPr>
            <a:spLocks noGrp="1"/>
          </p:cNvSpPr>
          <p:nvPr>
            <p:ph type="sldNum" sz="quarter" idx="12"/>
          </p:nvPr>
        </p:nvSpPr>
        <p:spPr/>
        <p:txBody>
          <a:bodyPr/>
          <a:lstStyle/>
          <a:p>
            <a:fld id="{6EE3D569-3498-4038-8CF2-30C379D23EB1}" type="slidenum">
              <a:rPr lang="es-MX" smtClean="0"/>
              <a:pPr/>
              <a:t>‹N›</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403B1BBB-4706-40AB-9A74-EDB051C033C2}" type="datetime1">
              <a:rPr lang="es-MX" smtClean="0"/>
              <a:pPr/>
              <a:t>03/08/2010</a:t>
            </a:fld>
            <a:endParaRPr lang="es-MX"/>
          </a:p>
        </p:txBody>
      </p:sp>
      <p:sp>
        <p:nvSpPr>
          <p:cNvPr id="4" name="3 Marcador de pie de página"/>
          <p:cNvSpPr>
            <a:spLocks noGrp="1"/>
          </p:cNvSpPr>
          <p:nvPr>
            <p:ph type="ftr" sz="quarter" idx="11"/>
          </p:nvPr>
        </p:nvSpPr>
        <p:spPr/>
        <p:txBody>
          <a:bodyPr/>
          <a:lstStyle/>
          <a:p>
            <a:r>
              <a:rPr lang="es-MX" smtClean="0"/>
              <a:t>Aurora Frías Alicia Guerra Karla Carrillo Beatriz Elizondo Leobardo Treviño         Problemas de Aprendizaje UDEM en FLorencia</a:t>
            </a:r>
            <a:endParaRPr lang="es-MX"/>
          </a:p>
        </p:txBody>
      </p:sp>
      <p:sp>
        <p:nvSpPr>
          <p:cNvPr id="5" name="4 Marcador de número de diapositiva"/>
          <p:cNvSpPr>
            <a:spLocks noGrp="1"/>
          </p:cNvSpPr>
          <p:nvPr>
            <p:ph type="sldNum" sz="quarter" idx="12"/>
          </p:nvPr>
        </p:nvSpPr>
        <p:spPr/>
        <p:txBody>
          <a:bodyPr/>
          <a:lstStyle/>
          <a:p>
            <a:fld id="{6EE3D569-3498-4038-8CF2-30C379D23EB1}" type="slidenum">
              <a:rPr lang="es-MX" smtClean="0"/>
              <a:pPr/>
              <a:t>‹N›</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D90EB2D-CBEE-44DC-AD62-38BEF8A73D38}" type="datetime1">
              <a:rPr lang="es-MX" smtClean="0"/>
              <a:pPr/>
              <a:t>03/08/2010</a:t>
            </a:fld>
            <a:endParaRPr lang="es-MX"/>
          </a:p>
        </p:txBody>
      </p:sp>
      <p:sp>
        <p:nvSpPr>
          <p:cNvPr id="3" name="2 Marcador de pie de página"/>
          <p:cNvSpPr>
            <a:spLocks noGrp="1"/>
          </p:cNvSpPr>
          <p:nvPr>
            <p:ph type="ftr" sz="quarter" idx="11"/>
          </p:nvPr>
        </p:nvSpPr>
        <p:spPr/>
        <p:txBody>
          <a:bodyPr/>
          <a:lstStyle/>
          <a:p>
            <a:r>
              <a:rPr lang="es-MX" smtClean="0"/>
              <a:t>Aurora Frías Alicia Guerra Karla Carrillo Beatriz Elizondo Leobardo Treviño         Problemas de Aprendizaje UDEM en FLorencia</a:t>
            </a:r>
            <a:endParaRPr lang="es-MX"/>
          </a:p>
        </p:txBody>
      </p:sp>
      <p:sp>
        <p:nvSpPr>
          <p:cNvPr id="4" name="3 Marcador de número de diapositiva"/>
          <p:cNvSpPr>
            <a:spLocks noGrp="1"/>
          </p:cNvSpPr>
          <p:nvPr>
            <p:ph type="sldNum" sz="quarter" idx="12"/>
          </p:nvPr>
        </p:nvSpPr>
        <p:spPr/>
        <p:txBody>
          <a:bodyPr/>
          <a:lstStyle/>
          <a:p>
            <a:fld id="{6EE3D569-3498-4038-8CF2-30C379D23EB1}" type="slidenum">
              <a:rPr lang="es-MX" smtClean="0"/>
              <a:pPr/>
              <a:t>‹N›</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9593888-F3B3-4496-B16D-625E1B217D98}" type="datetime1">
              <a:rPr lang="es-MX" smtClean="0"/>
              <a:pPr/>
              <a:t>03/08/2010</a:t>
            </a:fld>
            <a:endParaRPr lang="es-MX"/>
          </a:p>
        </p:txBody>
      </p:sp>
      <p:sp>
        <p:nvSpPr>
          <p:cNvPr id="6" name="5 Marcador de pie de página"/>
          <p:cNvSpPr>
            <a:spLocks noGrp="1"/>
          </p:cNvSpPr>
          <p:nvPr>
            <p:ph type="ftr" sz="quarter" idx="11"/>
          </p:nvPr>
        </p:nvSpPr>
        <p:spPr/>
        <p:txBody>
          <a:bodyPr/>
          <a:lstStyle/>
          <a:p>
            <a:r>
              <a:rPr lang="es-MX" smtClean="0"/>
              <a:t>Aurora Frías Alicia Guerra Karla Carrillo Beatriz Elizondo Leobardo Treviño         Problemas de Aprendizaje UDEM en FLorencia</a:t>
            </a:r>
            <a:endParaRPr lang="es-MX"/>
          </a:p>
        </p:txBody>
      </p:sp>
      <p:sp>
        <p:nvSpPr>
          <p:cNvPr id="7" name="6 Marcador de número de diapositiva"/>
          <p:cNvSpPr>
            <a:spLocks noGrp="1"/>
          </p:cNvSpPr>
          <p:nvPr>
            <p:ph type="sldNum" sz="quarter" idx="12"/>
          </p:nvPr>
        </p:nvSpPr>
        <p:spPr/>
        <p:txBody>
          <a:bodyPr/>
          <a:lstStyle/>
          <a:p>
            <a:fld id="{6EE3D569-3498-4038-8CF2-30C379D23EB1}" type="slidenum">
              <a:rPr lang="es-MX" smtClean="0"/>
              <a:pPr/>
              <a:t>‹N›</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9C60417-D030-4736-BFB7-1790BFAF706F}" type="datetime1">
              <a:rPr lang="es-MX" smtClean="0"/>
              <a:pPr/>
              <a:t>03/08/2010</a:t>
            </a:fld>
            <a:endParaRPr lang="es-MX"/>
          </a:p>
        </p:txBody>
      </p:sp>
      <p:sp>
        <p:nvSpPr>
          <p:cNvPr id="6" name="5 Marcador de pie de página"/>
          <p:cNvSpPr>
            <a:spLocks noGrp="1"/>
          </p:cNvSpPr>
          <p:nvPr>
            <p:ph type="ftr" sz="quarter" idx="11"/>
          </p:nvPr>
        </p:nvSpPr>
        <p:spPr/>
        <p:txBody>
          <a:bodyPr/>
          <a:lstStyle/>
          <a:p>
            <a:r>
              <a:rPr lang="es-MX" smtClean="0"/>
              <a:t>Aurora Frías Alicia Guerra Karla Carrillo Beatriz Elizondo Leobardo Treviño         Problemas de Aprendizaje UDEM en FLorencia</a:t>
            </a:r>
            <a:endParaRPr lang="es-MX"/>
          </a:p>
        </p:txBody>
      </p:sp>
      <p:sp>
        <p:nvSpPr>
          <p:cNvPr id="7" name="6 Marcador de número de diapositiva"/>
          <p:cNvSpPr>
            <a:spLocks noGrp="1"/>
          </p:cNvSpPr>
          <p:nvPr>
            <p:ph type="sldNum" sz="quarter" idx="12"/>
          </p:nvPr>
        </p:nvSpPr>
        <p:spPr/>
        <p:txBody>
          <a:bodyPr/>
          <a:lstStyle/>
          <a:p>
            <a:fld id="{6EE3D569-3498-4038-8CF2-30C379D23EB1}" type="slidenum">
              <a:rPr lang="es-MX" smtClean="0"/>
              <a:pPr/>
              <a:t>‹N›</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954753-D988-471F-AC12-4B106D5EF38E}" type="datetime1">
              <a:rPr lang="es-MX" smtClean="0"/>
              <a:pPr/>
              <a:t>03/08/2010</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MX" smtClean="0"/>
              <a:t>Aurora Frías Alicia Guerra Karla Carrillo Beatriz Elizondo Leobardo Treviño         Problemas de Aprendizaje UDEM en FLorencia</a:t>
            </a:r>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E3D569-3498-4038-8CF2-30C379D23EB1}" type="slidenum">
              <a:rPr lang="es-MX" smtClean="0"/>
              <a:pPr/>
              <a:t>‹N›</a:t>
            </a:fld>
            <a:endParaRPr 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hyperlink" Target="http://www.biblioteca.istitutodeglinnocenti.it/"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cstate="print"/>
          <a:srcRect/>
          <a:stretch>
            <a:fillRect/>
          </a:stretch>
        </p:blipFill>
        <p:spPr bwMode="auto">
          <a:xfrm>
            <a:off x="0" y="2384140"/>
            <a:ext cx="9144001" cy="4473859"/>
          </a:xfrm>
          <a:prstGeom prst="rect">
            <a:avLst/>
          </a:prstGeom>
          <a:noFill/>
          <a:ln w="9525">
            <a:noFill/>
            <a:miter lim="800000"/>
            <a:headEnd/>
            <a:tailEnd/>
          </a:ln>
        </p:spPr>
      </p:pic>
      <p:sp>
        <p:nvSpPr>
          <p:cNvPr id="2" name="1 Título"/>
          <p:cNvSpPr>
            <a:spLocks noGrp="1"/>
          </p:cNvSpPr>
          <p:nvPr>
            <p:ph type="ctrTitle"/>
          </p:nvPr>
        </p:nvSpPr>
        <p:spPr>
          <a:xfrm>
            <a:off x="611560" y="620688"/>
            <a:ext cx="7772400" cy="1470025"/>
          </a:xfrm>
        </p:spPr>
        <p:txBody>
          <a:bodyPr>
            <a:noAutofit/>
          </a:bodyPr>
          <a:lstStyle/>
          <a:p>
            <a:r>
              <a:rPr lang="es-MX" sz="9600" b="1" dirty="0" smtClean="0">
                <a:solidFill>
                  <a:srgbClr val="FF0000"/>
                </a:solidFill>
                <a:latin typeface="Chiller" pitchFamily="82" charset="0"/>
              </a:rPr>
              <a:t>PROBLEMAS DE APRENDIZAJE</a:t>
            </a:r>
            <a:endParaRPr lang="es-MX" sz="9600" b="1" dirty="0">
              <a:solidFill>
                <a:srgbClr val="FF0000"/>
              </a:solidFill>
              <a:latin typeface="Chiller" pitchFamily="82" charset="0"/>
            </a:endParaRPr>
          </a:p>
        </p:txBody>
      </p:sp>
      <p:sp>
        <p:nvSpPr>
          <p:cNvPr id="3" name="2 Subtítulo"/>
          <p:cNvSpPr>
            <a:spLocks noGrp="1"/>
          </p:cNvSpPr>
          <p:nvPr>
            <p:ph type="subTitle" idx="1"/>
          </p:nvPr>
        </p:nvSpPr>
        <p:spPr>
          <a:xfrm>
            <a:off x="-1620688" y="2996952"/>
            <a:ext cx="6400800" cy="2592288"/>
          </a:xfrm>
        </p:spPr>
        <p:txBody>
          <a:bodyPr>
            <a:normAutofit fontScale="55000" lnSpcReduction="20000"/>
          </a:bodyPr>
          <a:lstStyle/>
          <a:p>
            <a:r>
              <a:rPr lang="es-MX" b="1" dirty="0" smtClean="0">
                <a:solidFill>
                  <a:schemeClr val="tx1"/>
                </a:solidFill>
              </a:rPr>
              <a:t>Aurora Frías</a:t>
            </a:r>
          </a:p>
          <a:p>
            <a:r>
              <a:rPr lang="es-MX" b="1" dirty="0" smtClean="0">
                <a:solidFill>
                  <a:schemeClr val="tx1"/>
                </a:solidFill>
              </a:rPr>
              <a:t>Alicia Guerra</a:t>
            </a:r>
          </a:p>
          <a:p>
            <a:r>
              <a:rPr lang="es-MX" b="1" dirty="0" smtClean="0">
                <a:solidFill>
                  <a:schemeClr val="tx1"/>
                </a:solidFill>
              </a:rPr>
              <a:t>Karla Carrillo</a:t>
            </a:r>
          </a:p>
          <a:p>
            <a:r>
              <a:rPr lang="es-MX" b="1" dirty="0" smtClean="0">
                <a:solidFill>
                  <a:schemeClr val="tx1"/>
                </a:solidFill>
              </a:rPr>
              <a:t>Beatriz Elizondo</a:t>
            </a:r>
          </a:p>
          <a:p>
            <a:r>
              <a:rPr lang="es-MX" b="1" dirty="0" smtClean="0">
                <a:solidFill>
                  <a:schemeClr val="tx1"/>
                </a:solidFill>
              </a:rPr>
              <a:t>Leobardo Treviño</a:t>
            </a:r>
          </a:p>
          <a:p>
            <a:endParaRPr lang="es-MX" b="1" dirty="0" smtClean="0">
              <a:solidFill>
                <a:schemeClr val="tx1"/>
              </a:solidFill>
            </a:endParaRPr>
          </a:p>
          <a:p>
            <a:r>
              <a:rPr lang="es-MX" b="1" dirty="0" smtClean="0">
                <a:solidFill>
                  <a:schemeClr val="tx1"/>
                </a:solidFill>
              </a:rPr>
              <a:t>Profesor: Fausto </a:t>
            </a:r>
            <a:r>
              <a:rPr lang="es-MX" b="1" dirty="0" err="1" smtClean="0">
                <a:solidFill>
                  <a:schemeClr val="tx1"/>
                </a:solidFill>
              </a:rPr>
              <a:t>Presutti</a:t>
            </a:r>
            <a:endParaRPr lang="es-MX" b="1" dirty="0" smtClean="0">
              <a:solidFill>
                <a:schemeClr val="tx1"/>
              </a:solidFill>
            </a:endParaRPr>
          </a:p>
          <a:p>
            <a:endParaRPr lang="es-MX" b="1" dirty="0" smtClean="0">
              <a:solidFill>
                <a:schemeClr val="tx1"/>
              </a:solidFill>
            </a:endParaRPr>
          </a:p>
          <a:p>
            <a:r>
              <a:rPr lang="es-MX" b="1" dirty="0" smtClean="0">
                <a:solidFill>
                  <a:schemeClr val="tx1"/>
                </a:solidFill>
              </a:rPr>
              <a:t>FLORENCIA 2010</a:t>
            </a:r>
          </a:p>
        </p:txBody>
      </p:sp>
      <p:pic>
        <p:nvPicPr>
          <p:cNvPr id="3074" name="Picture 2"/>
          <p:cNvPicPr>
            <a:picLocks noChangeAspect="1" noChangeArrowheads="1"/>
          </p:cNvPicPr>
          <p:nvPr/>
        </p:nvPicPr>
        <p:blipFill>
          <a:blip r:embed="rId3" cstate="print"/>
          <a:srcRect/>
          <a:stretch>
            <a:fillRect/>
          </a:stretch>
        </p:blipFill>
        <p:spPr bwMode="auto">
          <a:xfrm>
            <a:off x="179512" y="0"/>
            <a:ext cx="823638" cy="836712"/>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0" y="908720"/>
            <a:ext cx="1314450" cy="1171575"/>
          </a:xfrm>
          <a:prstGeom prst="rect">
            <a:avLst/>
          </a:prstGeom>
          <a:noFill/>
          <a:ln w="9525">
            <a:noFill/>
            <a:miter lim="800000"/>
            <a:headEnd/>
            <a:tailEnd/>
          </a:ln>
        </p:spPr>
      </p:pic>
      <p:pic>
        <p:nvPicPr>
          <p:cNvPr id="7" name="6 Imagen"/>
          <p:cNvPicPr/>
          <p:nvPr/>
        </p:nvPicPr>
        <p:blipFill>
          <a:blip r:embed="rId5" cstate="print"/>
          <a:srcRect/>
          <a:stretch>
            <a:fillRect/>
          </a:stretch>
        </p:blipFill>
        <p:spPr bwMode="auto">
          <a:xfrm>
            <a:off x="179512" y="2132856"/>
            <a:ext cx="1187624" cy="908720"/>
          </a:xfrm>
          <a:prstGeom prst="rect">
            <a:avLst/>
          </a:prstGeom>
          <a:noFill/>
          <a:ln w="9525">
            <a:noFill/>
            <a:miter lim="800000"/>
            <a:headEnd/>
            <a:tailEnd/>
          </a:ln>
        </p:spPr>
      </p:pic>
      <p:sp>
        <p:nvSpPr>
          <p:cNvPr id="8" name="7 Marcador de pie de página"/>
          <p:cNvSpPr>
            <a:spLocks noGrp="1"/>
          </p:cNvSpPr>
          <p:nvPr>
            <p:ph type="ftr" sz="quarter" idx="11"/>
          </p:nvPr>
        </p:nvSpPr>
        <p:spPr>
          <a:xfrm>
            <a:off x="3059832" y="6237312"/>
            <a:ext cx="2895600" cy="365125"/>
          </a:xfrm>
        </p:spPr>
        <p:txBody>
          <a:bodyPr/>
          <a:lstStyle/>
          <a:p>
            <a:r>
              <a:rPr lang="es-MX" dirty="0" smtClean="0"/>
              <a:t>Aurora Frías Alicia Guerra Karla Carrillo Beatriz Elizondo Leobardo Treviño         Problemas de Aprendizaje UDEM en Florencia</a:t>
            </a:r>
            <a:endParaRPr lang="es-MX"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fontScale="90000"/>
          </a:bodyPr>
          <a:lstStyle/>
          <a:p>
            <a:r>
              <a:rPr lang="it-IT" dirty="0" err="1" smtClean="0"/>
              <a:t>Resultado</a:t>
            </a:r>
            <a:r>
              <a:rPr lang="it-IT" dirty="0" smtClean="0"/>
              <a:t> de test de </a:t>
            </a:r>
            <a:r>
              <a:rPr lang="it-IT" dirty="0" err="1" smtClean="0"/>
              <a:t>leo</a:t>
            </a:r>
            <a:r>
              <a:rPr lang="it-IT" dirty="0" smtClean="0"/>
              <a:t>, </a:t>
            </a:r>
            <a:r>
              <a:rPr lang="it-IT" dirty="0" err="1" smtClean="0"/>
              <a:t>karla</a:t>
            </a:r>
            <a:r>
              <a:rPr lang="it-IT" dirty="0" smtClean="0"/>
              <a:t> y </a:t>
            </a:r>
            <a:r>
              <a:rPr lang="it-IT" dirty="0" err="1" smtClean="0"/>
              <a:t>lichis</a:t>
            </a:r>
            <a:r>
              <a:rPr lang="it-IT" dirty="0" smtClean="0"/>
              <a:t> con foto de cada </a:t>
            </a:r>
            <a:r>
              <a:rPr lang="it-IT" dirty="0" err="1" smtClean="0"/>
              <a:t>quien</a:t>
            </a:r>
            <a:r>
              <a:rPr lang="it-IT" dirty="0" smtClean="0"/>
              <a:t> y foto de test</a:t>
            </a:r>
            <a:endParaRPr lang="it-IT" dirty="0"/>
          </a:p>
        </p:txBody>
      </p:sp>
      <p:sp>
        <p:nvSpPr>
          <p:cNvPr id="3" name="Sottotitolo 2"/>
          <p:cNvSpPr>
            <a:spLocks noGrp="1"/>
          </p:cNvSpPr>
          <p:nvPr>
            <p:ph type="subTitle" idx="1"/>
          </p:nvPr>
        </p:nvSpPr>
        <p:spPr/>
        <p:txBody>
          <a:bodyPr/>
          <a:lstStyle/>
          <a:p>
            <a:endParaRPr lang="it-IT"/>
          </a:p>
        </p:txBody>
      </p:sp>
      <p:sp>
        <p:nvSpPr>
          <p:cNvPr id="4" name="3 Marcador de pie de página"/>
          <p:cNvSpPr>
            <a:spLocks noGrp="1"/>
          </p:cNvSpPr>
          <p:nvPr>
            <p:ph type="ftr" sz="quarter" idx="11"/>
          </p:nvPr>
        </p:nvSpPr>
        <p:spPr>
          <a:xfrm>
            <a:off x="3131840" y="6165304"/>
            <a:ext cx="2895600" cy="365125"/>
          </a:xfrm>
        </p:spPr>
        <p:txBody>
          <a:bodyPr/>
          <a:lstStyle/>
          <a:p>
            <a:r>
              <a:rPr lang="es-MX" dirty="0" smtClean="0"/>
              <a:t>Aurora Frías Alicia Guerra Karla Carrillo Beatriz Elizondo Leobardo Treviño         Problemas de Aprendizaje UDEM en Florencia</a:t>
            </a:r>
            <a:endParaRPr lang="es-MX"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99FF"/>
            </a:gs>
            <a:gs pos="17999">
              <a:srgbClr val="FEE7F2"/>
            </a:gs>
            <a:gs pos="36000">
              <a:srgbClr val="FAC77D"/>
            </a:gs>
            <a:gs pos="61000">
              <a:srgbClr val="FBA97D"/>
            </a:gs>
            <a:gs pos="82001">
              <a:srgbClr val="FBD49C"/>
            </a:gs>
            <a:gs pos="100000">
              <a:srgbClr val="FEE7F2"/>
            </a:gs>
          </a:gsLst>
          <a:lin ang="16200000" scaled="1"/>
          <a:tileRect/>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MX" sz="8000" b="1" dirty="0" smtClean="0">
                <a:solidFill>
                  <a:srgbClr val="33CCCC"/>
                </a:solidFill>
                <a:latin typeface="Chiller" pitchFamily="82" charset="0"/>
              </a:rPr>
              <a:t>RED DE APRENDIZAJE</a:t>
            </a:r>
            <a:endParaRPr lang="es-MX" sz="8000" b="1" dirty="0">
              <a:solidFill>
                <a:srgbClr val="33CCCC"/>
              </a:solidFill>
              <a:latin typeface="Chiller" pitchFamily="82" charset="0"/>
            </a:endParaRPr>
          </a:p>
        </p:txBody>
      </p:sp>
      <p:sp>
        <p:nvSpPr>
          <p:cNvPr id="3" name="2 Marcador de contenido"/>
          <p:cNvSpPr>
            <a:spLocks noGrp="1"/>
          </p:cNvSpPr>
          <p:nvPr>
            <p:ph idx="1"/>
          </p:nvPr>
        </p:nvSpPr>
        <p:spPr/>
        <p:txBody>
          <a:bodyPr>
            <a:normAutofit/>
          </a:bodyPr>
          <a:lstStyle/>
          <a:p>
            <a:pPr algn="ctr">
              <a:buNone/>
            </a:pPr>
            <a:r>
              <a:rPr lang="es-MX" sz="6000" b="1" dirty="0" smtClean="0">
                <a:solidFill>
                  <a:srgbClr val="002060"/>
                </a:solidFill>
                <a:latin typeface="Chiller" pitchFamily="82" charset="0"/>
              </a:rPr>
              <a:t>Biblioteca del Innocenti</a:t>
            </a:r>
            <a:endParaRPr lang="es-MX" sz="6000" b="1" dirty="0">
              <a:solidFill>
                <a:srgbClr val="002060"/>
              </a:solidFill>
              <a:latin typeface="Chiller" pitchFamily="82" charset="0"/>
            </a:endParaRPr>
          </a:p>
        </p:txBody>
      </p:sp>
      <p:pic>
        <p:nvPicPr>
          <p:cNvPr id="4098" name="Picture 2"/>
          <p:cNvPicPr>
            <a:picLocks noChangeAspect="1" noChangeArrowheads="1"/>
          </p:cNvPicPr>
          <p:nvPr/>
        </p:nvPicPr>
        <p:blipFill>
          <a:blip r:embed="rId2" cstate="print"/>
          <a:srcRect/>
          <a:stretch>
            <a:fillRect/>
          </a:stretch>
        </p:blipFill>
        <p:spPr bwMode="auto">
          <a:xfrm>
            <a:off x="2699792" y="3140968"/>
            <a:ext cx="4067944" cy="2592288"/>
          </a:xfrm>
          <a:prstGeom prst="rect">
            <a:avLst/>
          </a:prstGeom>
          <a:noFill/>
          <a:ln w="9525">
            <a:noFill/>
            <a:miter lim="800000"/>
            <a:headEnd/>
            <a:tailEnd/>
          </a:ln>
        </p:spPr>
      </p:pic>
      <p:sp>
        <p:nvSpPr>
          <p:cNvPr id="5" name="4 Marcador de pie de página"/>
          <p:cNvSpPr>
            <a:spLocks noGrp="1"/>
          </p:cNvSpPr>
          <p:nvPr>
            <p:ph type="ftr" sz="quarter" idx="11"/>
          </p:nvPr>
        </p:nvSpPr>
        <p:spPr>
          <a:xfrm>
            <a:off x="3131840" y="6093296"/>
            <a:ext cx="2895600" cy="365125"/>
          </a:xfrm>
        </p:spPr>
        <p:txBody>
          <a:bodyPr/>
          <a:lstStyle/>
          <a:p>
            <a:r>
              <a:rPr lang="es-MX" dirty="0" smtClean="0"/>
              <a:t>Aurora Frías Alicia Guerra Karla Carrillo Beatriz Elizondo Leobardo Treviño         Problemas de Aprendizaje UDEM en Florencia</a:t>
            </a:r>
            <a:endParaRPr lang="es-MX"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0" y="0"/>
            <a:ext cx="9144000" cy="1556792"/>
          </a:xfrm>
          <a:prstGeom prst="rect">
            <a:avLst/>
          </a:prstGeom>
          <a:noFill/>
          <a:ln w="9525">
            <a:noFill/>
            <a:miter lim="800000"/>
            <a:headEnd/>
            <a:tailEnd/>
          </a:ln>
        </p:spPr>
      </p:pic>
      <p:sp>
        <p:nvSpPr>
          <p:cNvPr id="2" name="1 Título"/>
          <p:cNvSpPr>
            <a:spLocks noGrp="1"/>
          </p:cNvSpPr>
          <p:nvPr>
            <p:ph type="title"/>
          </p:nvPr>
        </p:nvSpPr>
        <p:spPr>
          <a:xfrm>
            <a:off x="467544" y="476672"/>
            <a:ext cx="8229600" cy="1143000"/>
          </a:xfrm>
        </p:spPr>
        <p:txBody>
          <a:bodyPr>
            <a:noAutofit/>
          </a:bodyPr>
          <a:lstStyle/>
          <a:p>
            <a:r>
              <a:rPr lang="es-MX" sz="6000" b="1" dirty="0" smtClean="0">
                <a:solidFill>
                  <a:srgbClr val="0099FF"/>
                </a:solidFill>
                <a:latin typeface="Chiller" pitchFamily="82" charset="0"/>
              </a:rPr>
              <a:t/>
            </a:r>
            <a:br>
              <a:rPr lang="es-MX" sz="6000" b="1" dirty="0" smtClean="0">
                <a:solidFill>
                  <a:srgbClr val="0099FF"/>
                </a:solidFill>
                <a:latin typeface="Chiller" pitchFamily="82" charset="0"/>
              </a:rPr>
            </a:br>
            <a:r>
              <a:rPr lang="es-MX" sz="6000" b="1" dirty="0" smtClean="0">
                <a:solidFill>
                  <a:srgbClr val="0099FF"/>
                </a:solidFill>
                <a:latin typeface="Chiller" pitchFamily="82" charset="0"/>
              </a:rPr>
              <a:t>RED DE APRENDIZAJE</a:t>
            </a:r>
            <a:br>
              <a:rPr lang="es-MX" sz="6000" b="1" dirty="0" smtClean="0">
                <a:solidFill>
                  <a:srgbClr val="0099FF"/>
                </a:solidFill>
                <a:latin typeface="Chiller" pitchFamily="82" charset="0"/>
              </a:rPr>
            </a:br>
            <a:r>
              <a:rPr lang="es-MX" sz="6000" b="1" dirty="0" smtClean="0">
                <a:solidFill>
                  <a:srgbClr val="0099FF"/>
                </a:solidFill>
                <a:latin typeface="Chiller" pitchFamily="82" charset="0"/>
              </a:rPr>
              <a:t>“Biblioteca del Innocenti”</a:t>
            </a:r>
            <a:endParaRPr lang="es-MX" sz="6000" b="1" dirty="0">
              <a:solidFill>
                <a:srgbClr val="0099FF"/>
              </a:solidFill>
              <a:latin typeface="Chiller" pitchFamily="82" charset="0"/>
            </a:endParaRPr>
          </a:p>
        </p:txBody>
      </p:sp>
      <p:sp>
        <p:nvSpPr>
          <p:cNvPr id="3" name="2 Marcador de contenido"/>
          <p:cNvSpPr>
            <a:spLocks noGrp="1"/>
          </p:cNvSpPr>
          <p:nvPr>
            <p:ph idx="1"/>
          </p:nvPr>
        </p:nvSpPr>
        <p:spPr/>
        <p:txBody>
          <a:bodyPr>
            <a:noAutofit/>
          </a:bodyPr>
          <a:lstStyle/>
          <a:p>
            <a:pPr lvl="1" algn="ctr">
              <a:buNone/>
            </a:pPr>
            <a:endParaRPr lang="es-MX" sz="2000" b="1" dirty="0" smtClean="0"/>
          </a:p>
          <a:p>
            <a:pPr lvl="1" algn="ctr">
              <a:buNone/>
            </a:pPr>
            <a:endParaRPr lang="es-MX" sz="2000" b="1" dirty="0" smtClean="0">
              <a:solidFill>
                <a:srgbClr val="FF9933"/>
              </a:solidFill>
            </a:endParaRPr>
          </a:p>
          <a:p>
            <a:pPr lvl="1" algn="ctr">
              <a:buNone/>
            </a:pPr>
            <a:r>
              <a:rPr lang="es-MX" sz="2000" b="1" dirty="0" smtClean="0">
                <a:solidFill>
                  <a:srgbClr val="FF9933"/>
                </a:solidFill>
              </a:rPr>
              <a:t>Introducción</a:t>
            </a:r>
          </a:p>
          <a:p>
            <a:pPr lvl="1" algn="ctr">
              <a:lnSpc>
                <a:spcPct val="150000"/>
              </a:lnSpc>
              <a:buNone/>
            </a:pPr>
            <a:r>
              <a:rPr lang="es-MX" sz="2000" dirty="0" smtClean="0"/>
              <a:t>La Biblioteca Innocenti, fue fundada gracias a la colaboración del Instituto degli Innocenti y del Centro de Investigación infantil del UNICEF junto con el Gobierno Italiano. Esta colaboración ha dado lugar al desarrollo de grandes proyectos y publicaciones,</a:t>
            </a:r>
            <a:r>
              <a:rPr lang="es-MX" sz="2000" dirty="0"/>
              <a:t> </a:t>
            </a:r>
            <a:r>
              <a:rPr lang="es-MX" sz="2000" dirty="0" smtClean="0"/>
              <a:t>ayudando a aumentar la </a:t>
            </a:r>
          </a:p>
          <a:p>
            <a:pPr lvl="1" algn="ctr">
              <a:lnSpc>
                <a:spcPct val="150000"/>
              </a:lnSpc>
              <a:buNone/>
            </a:pPr>
            <a:r>
              <a:rPr lang="es-MX" sz="2000" dirty="0" smtClean="0"/>
              <a:t>sensibilización acerca de la condición de la Infancia y sus </a:t>
            </a:r>
          </a:p>
          <a:p>
            <a:pPr lvl="1" algn="ctr">
              <a:lnSpc>
                <a:spcPct val="150000"/>
              </a:lnSpc>
              <a:buNone/>
            </a:pPr>
            <a:r>
              <a:rPr lang="es-MX" sz="2000" dirty="0" smtClean="0"/>
              <a:t>derechos en Italia y en el Mundo. </a:t>
            </a:r>
          </a:p>
          <a:p>
            <a:pPr lvl="1" algn="ctr">
              <a:lnSpc>
                <a:spcPct val="150000"/>
              </a:lnSpc>
              <a:buNone/>
            </a:pPr>
            <a:r>
              <a:rPr lang="es-MX" sz="2000" dirty="0" smtClean="0"/>
              <a:t>Se cuenta con documentos digitales y en papel.</a:t>
            </a:r>
          </a:p>
        </p:txBody>
      </p:sp>
      <p:pic>
        <p:nvPicPr>
          <p:cNvPr id="5123" name="Picture 3"/>
          <p:cNvPicPr>
            <a:picLocks noChangeAspect="1" noChangeArrowheads="1"/>
          </p:cNvPicPr>
          <p:nvPr/>
        </p:nvPicPr>
        <p:blipFill>
          <a:blip r:embed="rId3" cstate="print"/>
          <a:srcRect/>
          <a:stretch>
            <a:fillRect/>
          </a:stretch>
        </p:blipFill>
        <p:spPr bwMode="auto">
          <a:xfrm>
            <a:off x="323528" y="5301208"/>
            <a:ext cx="1314450" cy="1333500"/>
          </a:xfrm>
          <a:prstGeom prst="rect">
            <a:avLst/>
          </a:prstGeom>
          <a:noFill/>
          <a:ln w="9525">
            <a:noFill/>
            <a:miter lim="800000"/>
            <a:headEnd/>
            <a:tailEnd/>
          </a:ln>
        </p:spPr>
      </p:pic>
      <p:pic>
        <p:nvPicPr>
          <p:cNvPr id="5124" name="Picture 4"/>
          <p:cNvPicPr>
            <a:picLocks noChangeAspect="1" noChangeArrowheads="1"/>
          </p:cNvPicPr>
          <p:nvPr/>
        </p:nvPicPr>
        <p:blipFill>
          <a:blip r:embed="rId3" cstate="print"/>
          <a:srcRect/>
          <a:stretch>
            <a:fillRect/>
          </a:stretch>
        </p:blipFill>
        <p:spPr bwMode="auto">
          <a:xfrm>
            <a:off x="7596336" y="5301208"/>
            <a:ext cx="1314450" cy="1333500"/>
          </a:xfrm>
          <a:prstGeom prst="rect">
            <a:avLst/>
          </a:prstGeom>
          <a:noFill/>
          <a:ln w="9525">
            <a:noFill/>
            <a:miter lim="800000"/>
            <a:headEnd/>
            <a:tailEnd/>
          </a:ln>
        </p:spPr>
      </p:pic>
      <p:sp>
        <p:nvSpPr>
          <p:cNvPr id="7" name="6 Marcador de pie de página"/>
          <p:cNvSpPr>
            <a:spLocks noGrp="1"/>
          </p:cNvSpPr>
          <p:nvPr>
            <p:ph type="ftr" sz="quarter" idx="11"/>
          </p:nvPr>
        </p:nvSpPr>
        <p:spPr>
          <a:xfrm>
            <a:off x="3131840" y="6237312"/>
            <a:ext cx="2895600" cy="365125"/>
          </a:xfrm>
        </p:spPr>
        <p:txBody>
          <a:bodyPr/>
          <a:lstStyle/>
          <a:p>
            <a:r>
              <a:rPr lang="es-MX" dirty="0" smtClean="0"/>
              <a:t>Aurora Frías Alicia Guerra Karla Carrillo Beatriz Elizondo Leobardo Treviño         Problemas de Aprendizaje UDEM en Florencia</a:t>
            </a:r>
            <a:endParaRPr lang="es-MX"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cstate="print"/>
          <a:srcRect/>
          <a:stretch>
            <a:fillRect/>
          </a:stretch>
        </p:blipFill>
        <p:spPr bwMode="auto">
          <a:xfrm>
            <a:off x="7596336" y="5524500"/>
            <a:ext cx="1314450" cy="1333500"/>
          </a:xfrm>
          <a:prstGeom prst="rect">
            <a:avLst/>
          </a:prstGeom>
          <a:noFill/>
          <a:ln w="9525">
            <a:noFill/>
            <a:miter lim="800000"/>
            <a:headEnd/>
            <a:tailEnd/>
          </a:ln>
        </p:spPr>
      </p:pic>
      <p:pic>
        <p:nvPicPr>
          <p:cNvPr id="4" name="Picture 2"/>
          <p:cNvPicPr>
            <a:picLocks noChangeAspect="1" noChangeArrowheads="1"/>
          </p:cNvPicPr>
          <p:nvPr/>
        </p:nvPicPr>
        <p:blipFill>
          <a:blip r:embed="rId3" cstate="print"/>
          <a:srcRect/>
          <a:stretch>
            <a:fillRect/>
          </a:stretch>
        </p:blipFill>
        <p:spPr bwMode="auto">
          <a:xfrm>
            <a:off x="0" y="0"/>
            <a:ext cx="9144000" cy="1700808"/>
          </a:xfrm>
          <a:prstGeom prst="rect">
            <a:avLst/>
          </a:prstGeom>
          <a:noFill/>
          <a:ln w="9525">
            <a:noFill/>
            <a:miter lim="800000"/>
            <a:headEnd/>
            <a:tailEnd/>
          </a:ln>
        </p:spPr>
      </p:pic>
      <p:sp>
        <p:nvSpPr>
          <p:cNvPr id="2" name="1 Título"/>
          <p:cNvSpPr>
            <a:spLocks noGrp="1"/>
          </p:cNvSpPr>
          <p:nvPr>
            <p:ph type="title"/>
          </p:nvPr>
        </p:nvSpPr>
        <p:spPr>
          <a:xfrm>
            <a:off x="395536" y="1124744"/>
            <a:ext cx="8208912" cy="864096"/>
          </a:xfrm>
        </p:spPr>
        <p:txBody>
          <a:bodyPr>
            <a:noAutofit/>
          </a:bodyPr>
          <a:lstStyle/>
          <a:p>
            <a:r>
              <a:rPr lang="es-MX" sz="6000" b="1" dirty="0" smtClean="0">
                <a:solidFill>
                  <a:srgbClr val="0099FF"/>
                </a:solidFill>
                <a:latin typeface="Chiller" pitchFamily="82" charset="0"/>
              </a:rPr>
              <a:t>RED DE APRENDIZAJE</a:t>
            </a:r>
            <a:br>
              <a:rPr lang="es-MX" sz="6000" b="1" dirty="0" smtClean="0">
                <a:solidFill>
                  <a:srgbClr val="0099FF"/>
                </a:solidFill>
                <a:latin typeface="Chiller" pitchFamily="82" charset="0"/>
              </a:rPr>
            </a:br>
            <a:r>
              <a:rPr lang="es-MX" sz="6000" b="1" dirty="0" smtClean="0">
                <a:solidFill>
                  <a:srgbClr val="0099FF"/>
                </a:solidFill>
                <a:latin typeface="Chiller" pitchFamily="82" charset="0"/>
              </a:rPr>
              <a:t>“Biblioteca del Innocenti”</a:t>
            </a:r>
            <a:endParaRPr lang="es-MX" sz="6000" b="1" dirty="0">
              <a:solidFill>
                <a:srgbClr val="0099FF"/>
              </a:solidFill>
              <a:latin typeface="Chiller" pitchFamily="82" charset="0"/>
            </a:endParaRPr>
          </a:p>
        </p:txBody>
      </p:sp>
      <p:sp>
        <p:nvSpPr>
          <p:cNvPr id="3" name="2 Marcador de contenido"/>
          <p:cNvSpPr>
            <a:spLocks noGrp="1"/>
          </p:cNvSpPr>
          <p:nvPr>
            <p:ph idx="1"/>
          </p:nvPr>
        </p:nvSpPr>
        <p:spPr>
          <a:xfrm>
            <a:off x="467544" y="1628800"/>
            <a:ext cx="8229600" cy="4525963"/>
          </a:xfrm>
        </p:spPr>
        <p:txBody>
          <a:bodyPr>
            <a:normAutofit fontScale="77500" lnSpcReduction="20000"/>
          </a:bodyPr>
          <a:lstStyle/>
          <a:p>
            <a:pPr algn="ctr">
              <a:buNone/>
            </a:pPr>
            <a:endParaRPr lang="es-MX" b="1" dirty="0" smtClean="0">
              <a:solidFill>
                <a:schemeClr val="tx2"/>
              </a:solidFill>
            </a:endParaRPr>
          </a:p>
          <a:p>
            <a:pPr algn="ctr">
              <a:buNone/>
            </a:pPr>
            <a:endParaRPr lang="es-MX" b="1" dirty="0" smtClean="0">
              <a:solidFill>
                <a:schemeClr val="tx2"/>
              </a:solidFill>
            </a:endParaRPr>
          </a:p>
          <a:p>
            <a:pPr algn="ctr">
              <a:buNone/>
            </a:pPr>
            <a:endParaRPr lang="es-MX" b="1" dirty="0" smtClean="0">
              <a:solidFill>
                <a:schemeClr val="tx2"/>
              </a:solidFill>
            </a:endParaRPr>
          </a:p>
          <a:p>
            <a:pPr algn="ctr">
              <a:buNone/>
            </a:pPr>
            <a:r>
              <a:rPr lang="es-MX" b="1" dirty="0" smtClean="0">
                <a:solidFill>
                  <a:schemeClr val="tx2"/>
                </a:solidFill>
              </a:rPr>
              <a:t>Patrimonio de documentación </a:t>
            </a:r>
          </a:p>
          <a:p>
            <a:pPr lvl="1">
              <a:buNone/>
            </a:pPr>
            <a:endParaRPr lang="es-MX" b="1" dirty="0"/>
          </a:p>
          <a:p>
            <a:pPr lvl="1">
              <a:buNone/>
            </a:pPr>
            <a:r>
              <a:rPr lang="es-MX" b="1" dirty="0" smtClean="0"/>
              <a:t>-   </a:t>
            </a:r>
            <a:r>
              <a:rPr lang="es-MX" dirty="0" smtClean="0"/>
              <a:t>Compuesto por cerca de 20,000 documentos en diferentes idiomas tanto nacionales </a:t>
            </a:r>
            <a:r>
              <a:rPr lang="es-MX" dirty="0"/>
              <a:t> </a:t>
            </a:r>
            <a:r>
              <a:rPr lang="es-MX" dirty="0" smtClean="0"/>
              <a:t>como internacionales (italiano, inglés, francés y alemán) especializados en psicología, psicopedagogía y ciencias sociales de la infancia y la adolescencia. </a:t>
            </a:r>
          </a:p>
          <a:p>
            <a:pPr lvl="1">
              <a:buNone/>
            </a:pPr>
            <a:endParaRPr lang="es-MX" dirty="0" smtClean="0"/>
          </a:p>
          <a:p>
            <a:pPr lvl="1"/>
            <a:r>
              <a:rPr lang="es-MX" dirty="0" smtClean="0"/>
              <a:t>La colección del Centro de Reserva del UNICEF a obtenido material monográfico, material documentado y periódicos internacionales relacionados con proyectos de investigación desarrollados durante diez años de actividad. </a:t>
            </a:r>
          </a:p>
        </p:txBody>
      </p:sp>
      <p:pic>
        <p:nvPicPr>
          <p:cNvPr id="6146" name="Picture 2"/>
          <p:cNvPicPr>
            <a:picLocks noChangeAspect="1" noChangeArrowheads="1"/>
          </p:cNvPicPr>
          <p:nvPr/>
        </p:nvPicPr>
        <p:blipFill>
          <a:blip r:embed="rId2" cstate="print"/>
          <a:srcRect/>
          <a:stretch>
            <a:fillRect/>
          </a:stretch>
        </p:blipFill>
        <p:spPr bwMode="auto">
          <a:xfrm>
            <a:off x="0" y="5524500"/>
            <a:ext cx="1259632" cy="1333500"/>
          </a:xfrm>
          <a:prstGeom prst="rect">
            <a:avLst/>
          </a:prstGeom>
          <a:noFill/>
          <a:ln w="9525">
            <a:noFill/>
            <a:miter lim="800000"/>
            <a:headEnd/>
            <a:tailEnd/>
          </a:ln>
        </p:spPr>
      </p:pic>
      <p:sp>
        <p:nvSpPr>
          <p:cNvPr id="7" name="6 Marcador de pie de página"/>
          <p:cNvSpPr>
            <a:spLocks noGrp="1"/>
          </p:cNvSpPr>
          <p:nvPr>
            <p:ph type="ftr" sz="quarter" idx="11"/>
          </p:nvPr>
        </p:nvSpPr>
        <p:spPr>
          <a:xfrm>
            <a:off x="3131840" y="6237312"/>
            <a:ext cx="2895600" cy="365125"/>
          </a:xfrm>
        </p:spPr>
        <p:txBody>
          <a:bodyPr/>
          <a:lstStyle/>
          <a:p>
            <a:r>
              <a:rPr lang="es-MX" dirty="0" smtClean="0"/>
              <a:t>Aurora Frías Alicia Guerra Karla Carrillo Beatriz Elizondo Leobardo Treviño         Problemas de Aprendizaje UDEM en Florencia</a:t>
            </a:r>
            <a:endParaRPr lang="es-MX"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b="1" dirty="0" smtClean="0"/>
              <a:t>RED DE APRENDIZAJE</a:t>
            </a:r>
            <a:r>
              <a:rPr lang="es-MX" dirty="0" smtClean="0"/>
              <a:t/>
            </a:r>
            <a:br>
              <a:rPr lang="es-MX" dirty="0" smtClean="0"/>
            </a:br>
            <a:r>
              <a:rPr lang="es-MX" dirty="0" smtClean="0"/>
              <a:t>“Biblioteca del Innocenti”</a:t>
            </a:r>
            <a:endParaRPr lang="es-MX" dirty="0"/>
          </a:p>
        </p:txBody>
      </p:sp>
      <p:sp>
        <p:nvSpPr>
          <p:cNvPr id="3" name="2 Marcador de contenido"/>
          <p:cNvSpPr>
            <a:spLocks noGrp="1"/>
          </p:cNvSpPr>
          <p:nvPr>
            <p:ph idx="1"/>
          </p:nvPr>
        </p:nvSpPr>
        <p:spPr/>
        <p:txBody>
          <a:bodyPr/>
          <a:lstStyle/>
          <a:p>
            <a:endParaRPr lang="es-MX" dirty="0" smtClean="0"/>
          </a:p>
          <a:p>
            <a:pPr algn="ctr"/>
            <a:r>
              <a:rPr lang="es-MX" dirty="0" smtClean="0"/>
              <a:t>Para lograr obtener algún tipo de documentación es importante seguir los pasos de la </a:t>
            </a:r>
            <a:r>
              <a:rPr lang="es-MX" b="1" dirty="0" smtClean="0">
                <a:solidFill>
                  <a:srgbClr val="002060"/>
                </a:solidFill>
              </a:rPr>
              <a:t>Metodología de Búsqueda</a:t>
            </a:r>
          </a:p>
          <a:p>
            <a:pPr algn="ctr">
              <a:buNone/>
            </a:pPr>
            <a:r>
              <a:rPr lang="es-MX" b="1" dirty="0" smtClean="0"/>
              <a:t> </a:t>
            </a:r>
            <a:r>
              <a:rPr lang="es-MX" dirty="0" smtClean="0"/>
              <a:t>( ¿cómo realizar una búsqueda?)</a:t>
            </a:r>
          </a:p>
          <a:p>
            <a:endParaRPr lang="es-MX" dirty="0"/>
          </a:p>
        </p:txBody>
      </p:sp>
      <p:pic>
        <p:nvPicPr>
          <p:cNvPr id="4" name="Picture 2"/>
          <p:cNvPicPr>
            <a:picLocks noChangeAspect="1" noChangeArrowheads="1"/>
          </p:cNvPicPr>
          <p:nvPr/>
        </p:nvPicPr>
        <p:blipFill>
          <a:blip r:embed="rId2" cstate="print"/>
          <a:srcRect/>
          <a:stretch>
            <a:fillRect/>
          </a:stretch>
        </p:blipFill>
        <p:spPr bwMode="auto">
          <a:xfrm>
            <a:off x="0" y="0"/>
            <a:ext cx="9144000" cy="1700808"/>
          </a:xfrm>
          <a:prstGeom prst="rect">
            <a:avLst/>
          </a:prstGeom>
          <a:noFill/>
          <a:ln w="9525">
            <a:noFill/>
            <a:miter lim="800000"/>
            <a:headEnd/>
            <a:tailEnd/>
          </a:ln>
        </p:spPr>
      </p:pic>
      <p:pic>
        <p:nvPicPr>
          <p:cNvPr id="7171" name="Picture 3"/>
          <p:cNvPicPr>
            <a:picLocks noChangeAspect="1" noChangeArrowheads="1"/>
          </p:cNvPicPr>
          <p:nvPr/>
        </p:nvPicPr>
        <p:blipFill>
          <a:blip r:embed="rId3" cstate="print"/>
          <a:srcRect/>
          <a:stretch>
            <a:fillRect/>
          </a:stretch>
        </p:blipFill>
        <p:spPr bwMode="auto">
          <a:xfrm>
            <a:off x="467544" y="5374260"/>
            <a:ext cx="1242442" cy="1260448"/>
          </a:xfrm>
          <a:prstGeom prst="rect">
            <a:avLst/>
          </a:prstGeom>
          <a:noFill/>
          <a:ln w="9525">
            <a:noFill/>
            <a:miter lim="800000"/>
            <a:headEnd/>
            <a:tailEnd/>
          </a:ln>
        </p:spPr>
      </p:pic>
      <p:pic>
        <p:nvPicPr>
          <p:cNvPr id="7" name="Picture 3"/>
          <p:cNvPicPr>
            <a:picLocks noChangeAspect="1" noChangeArrowheads="1"/>
          </p:cNvPicPr>
          <p:nvPr/>
        </p:nvPicPr>
        <p:blipFill>
          <a:blip r:embed="rId3" cstate="print"/>
          <a:srcRect/>
          <a:stretch>
            <a:fillRect/>
          </a:stretch>
        </p:blipFill>
        <p:spPr bwMode="auto">
          <a:xfrm>
            <a:off x="7668344" y="5373216"/>
            <a:ext cx="1242442" cy="1260448"/>
          </a:xfrm>
          <a:prstGeom prst="rect">
            <a:avLst/>
          </a:prstGeom>
          <a:noFill/>
          <a:ln w="9525">
            <a:noFill/>
            <a:miter lim="800000"/>
            <a:headEnd/>
            <a:tailEnd/>
          </a:ln>
        </p:spPr>
      </p:pic>
      <p:sp>
        <p:nvSpPr>
          <p:cNvPr id="8" name="7 Marcador de pie de página"/>
          <p:cNvSpPr>
            <a:spLocks noGrp="1"/>
          </p:cNvSpPr>
          <p:nvPr>
            <p:ph type="ftr" sz="quarter" idx="11"/>
          </p:nvPr>
        </p:nvSpPr>
        <p:spPr>
          <a:xfrm>
            <a:off x="3131840" y="6093296"/>
            <a:ext cx="2895600" cy="365125"/>
          </a:xfrm>
        </p:spPr>
        <p:txBody>
          <a:bodyPr/>
          <a:lstStyle/>
          <a:p>
            <a:r>
              <a:rPr lang="es-MX" dirty="0" smtClean="0"/>
              <a:t>Aurora Frías Alicia Guerra Karla Carrillo Beatriz Elizondo Leobardo Treviño         Problemas de Aprendizaje UDEM en Florencia</a:t>
            </a:r>
            <a:endParaRPr lang="es-MX"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cstate="print"/>
          <a:srcRect/>
          <a:stretch>
            <a:fillRect/>
          </a:stretch>
        </p:blipFill>
        <p:spPr bwMode="auto">
          <a:xfrm>
            <a:off x="0" y="5597552"/>
            <a:ext cx="1242442" cy="1260448"/>
          </a:xfrm>
          <a:prstGeom prst="rect">
            <a:avLst/>
          </a:prstGeom>
          <a:noFill/>
          <a:ln w="9525">
            <a:noFill/>
            <a:miter lim="800000"/>
            <a:headEnd/>
            <a:tailEnd/>
          </a:ln>
        </p:spPr>
      </p:pic>
      <p:pic>
        <p:nvPicPr>
          <p:cNvPr id="4" name="Picture 2"/>
          <p:cNvPicPr>
            <a:picLocks noChangeAspect="1" noChangeArrowheads="1"/>
          </p:cNvPicPr>
          <p:nvPr/>
        </p:nvPicPr>
        <p:blipFill>
          <a:blip r:embed="rId3" cstate="print"/>
          <a:srcRect/>
          <a:stretch>
            <a:fillRect/>
          </a:stretch>
        </p:blipFill>
        <p:spPr bwMode="auto">
          <a:xfrm>
            <a:off x="0" y="0"/>
            <a:ext cx="9144000" cy="1700808"/>
          </a:xfrm>
          <a:prstGeom prst="rect">
            <a:avLst/>
          </a:prstGeom>
          <a:noFill/>
          <a:ln w="9525">
            <a:noFill/>
            <a:miter lim="800000"/>
            <a:headEnd/>
            <a:tailEnd/>
          </a:ln>
        </p:spPr>
      </p:pic>
      <p:sp>
        <p:nvSpPr>
          <p:cNvPr id="2" name="1 Título"/>
          <p:cNvSpPr>
            <a:spLocks noGrp="1"/>
          </p:cNvSpPr>
          <p:nvPr>
            <p:ph type="title"/>
          </p:nvPr>
        </p:nvSpPr>
        <p:spPr>
          <a:xfrm>
            <a:off x="467544" y="980728"/>
            <a:ext cx="8229600" cy="1143000"/>
          </a:xfrm>
        </p:spPr>
        <p:txBody>
          <a:bodyPr>
            <a:noAutofit/>
          </a:bodyPr>
          <a:lstStyle/>
          <a:p>
            <a:r>
              <a:rPr lang="es-MX" sz="6000" b="1" dirty="0" smtClean="0">
                <a:solidFill>
                  <a:srgbClr val="0099FF"/>
                </a:solidFill>
                <a:latin typeface="Chiller" pitchFamily="82" charset="0"/>
              </a:rPr>
              <a:t>RED DE APRENDIZAJE</a:t>
            </a:r>
            <a:br>
              <a:rPr lang="es-MX" sz="6000" b="1" dirty="0" smtClean="0">
                <a:solidFill>
                  <a:srgbClr val="0099FF"/>
                </a:solidFill>
                <a:latin typeface="Chiller" pitchFamily="82" charset="0"/>
              </a:rPr>
            </a:br>
            <a:r>
              <a:rPr lang="es-MX" sz="6000" b="1" dirty="0" smtClean="0">
                <a:solidFill>
                  <a:srgbClr val="0099FF"/>
                </a:solidFill>
                <a:latin typeface="Chiller" pitchFamily="82" charset="0"/>
              </a:rPr>
              <a:t>“Biblioteca del Innocenti”</a:t>
            </a:r>
            <a:endParaRPr lang="es-MX" sz="6000" b="1" dirty="0">
              <a:solidFill>
                <a:srgbClr val="0099FF"/>
              </a:solidFill>
              <a:latin typeface="Chiller" pitchFamily="82" charset="0"/>
            </a:endParaRPr>
          </a:p>
        </p:txBody>
      </p:sp>
      <p:sp>
        <p:nvSpPr>
          <p:cNvPr id="3" name="2 Marcador de contenido"/>
          <p:cNvSpPr>
            <a:spLocks noGrp="1"/>
          </p:cNvSpPr>
          <p:nvPr>
            <p:ph idx="1"/>
          </p:nvPr>
        </p:nvSpPr>
        <p:spPr/>
        <p:txBody>
          <a:bodyPr>
            <a:normAutofit fontScale="85000" lnSpcReduction="10000"/>
          </a:bodyPr>
          <a:lstStyle/>
          <a:p>
            <a:endParaRPr lang="es-MX" b="1" dirty="0" smtClean="0">
              <a:solidFill>
                <a:srgbClr val="FF7C80"/>
              </a:solidFill>
            </a:endParaRPr>
          </a:p>
          <a:p>
            <a:endParaRPr lang="es-MX" b="1" dirty="0" smtClean="0">
              <a:solidFill>
                <a:srgbClr val="FF7C80"/>
              </a:solidFill>
            </a:endParaRPr>
          </a:p>
          <a:p>
            <a:r>
              <a:rPr lang="es-MX" b="1" dirty="0" smtClean="0">
                <a:solidFill>
                  <a:srgbClr val="FF7C80"/>
                </a:solidFill>
              </a:rPr>
              <a:t>PASO 1</a:t>
            </a:r>
          </a:p>
          <a:p>
            <a:pPr>
              <a:buNone/>
            </a:pPr>
            <a:r>
              <a:rPr lang="es-MX" dirty="0" smtClean="0"/>
              <a:t>Entrar a la página web de la biblioteca del Innocenti: </a:t>
            </a:r>
          </a:p>
          <a:p>
            <a:pPr algn="ctr">
              <a:buNone/>
            </a:pPr>
            <a:r>
              <a:rPr lang="es-MX" b="1" u="sng" dirty="0" smtClean="0">
                <a:hlinkClick r:id="rId4"/>
              </a:rPr>
              <a:t>www.biblioteca.istitutodeglinnocenti.it/</a:t>
            </a:r>
            <a:endParaRPr lang="es-MX" b="1" u="sng" dirty="0" smtClean="0"/>
          </a:p>
          <a:p>
            <a:pPr algn="ctr">
              <a:buNone/>
            </a:pPr>
            <a:endParaRPr lang="es-MX" b="1" u="sng" dirty="0" smtClean="0"/>
          </a:p>
          <a:p>
            <a:r>
              <a:rPr lang="es-MX" b="1" dirty="0" smtClean="0">
                <a:solidFill>
                  <a:srgbClr val="FF7C80"/>
                </a:solidFill>
              </a:rPr>
              <a:t>PASO 2</a:t>
            </a:r>
          </a:p>
          <a:p>
            <a:pPr>
              <a:buNone/>
            </a:pPr>
            <a:r>
              <a:rPr lang="es-MX" dirty="0" smtClean="0"/>
              <a:t>Seleccionar la opción </a:t>
            </a:r>
            <a:r>
              <a:rPr lang="es-MX" i="1" dirty="0" smtClean="0"/>
              <a:t>CATALOGHI</a:t>
            </a:r>
            <a:r>
              <a:rPr lang="es-MX" dirty="0" smtClean="0"/>
              <a:t> que se encuentra en la entrada de la página principal, en el lado izquierdo de ésta. </a:t>
            </a:r>
          </a:p>
        </p:txBody>
      </p:sp>
      <p:pic>
        <p:nvPicPr>
          <p:cNvPr id="6" name="Picture 3"/>
          <p:cNvPicPr>
            <a:picLocks noChangeAspect="1" noChangeArrowheads="1"/>
          </p:cNvPicPr>
          <p:nvPr/>
        </p:nvPicPr>
        <p:blipFill>
          <a:blip r:embed="rId2" cstate="print"/>
          <a:srcRect/>
          <a:stretch>
            <a:fillRect/>
          </a:stretch>
        </p:blipFill>
        <p:spPr bwMode="auto">
          <a:xfrm>
            <a:off x="7901558" y="5597552"/>
            <a:ext cx="1242442" cy="1260448"/>
          </a:xfrm>
          <a:prstGeom prst="rect">
            <a:avLst/>
          </a:prstGeom>
          <a:noFill/>
          <a:ln w="9525">
            <a:noFill/>
            <a:miter lim="800000"/>
            <a:headEnd/>
            <a:tailEnd/>
          </a:ln>
        </p:spPr>
      </p:pic>
      <p:sp>
        <p:nvSpPr>
          <p:cNvPr id="7" name="6 Marcador de pie de página"/>
          <p:cNvSpPr>
            <a:spLocks noGrp="1"/>
          </p:cNvSpPr>
          <p:nvPr>
            <p:ph type="ftr" sz="quarter" idx="11"/>
          </p:nvPr>
        </p:nvSpPr>
        <p:spPr>
          <a:xfrm>
            <a:off x="3131840" y="6165304"/>
            <a:ext cx="2895600" cy="365125"/>
          </a:xfrm>
        </p:spPr>
        <p:txBody>
          <a:bodyPr/>
          <a:lstStyle/>
          <a:p>
            <a:r>
              <a:rPr lang="es-MX" dirty="0" smtClean="0"/>
              <a:t>Aurora Frías Alicia Guerra Karla Carrillo Beatriz Elizondo Leobardo Treviño         Problemas de Aprendizaje UDEM en Florencia</a:t>
            </a:r>
            <a:endParaRPr lang="es-MX"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0" y="0"/>
            <a:ext cx="9144000" cy="1700808"/>
          </a:xfrm>
          <a:prstGeom prst="rect">
            <a:avLst/>
          </a:prstGeom>
          <a:noFill/>
          <a:ln w="9525">
            <a:noFill/>
            <a:miter lim="800000"/>
            <a:headEnd/>
            <a:tailEnd/>
          </a:ln>
        </p:spPr>
      </p:pic>
      <p:sp>
        <p:nvSpPr>
          <p:cNvPr id="2" name="1 Título"/>
          <p:cNvSpPr>
            <a:spLocks noGrp="1"/>
          </p:cNvSpPr>
          <p:nvPr>
            <p:ph type="title"/>
          </p:nvPr>
        </p:nvSpPr>
        <p:spPr>
          <a:xfrm>
            <a:off x="467544" y="980728"/>
            <a:ext cx="8229600" cy="1143000"/>
          </a:xfrm>
        </p:spPr>
        <p:txBody>
          <a:bodyPr>
            <a:noAutofit/>
          </a:bodyPr>
          <a:lstStyle/>
          <a:p>
            <a:r>
              <a:rPr lang="es-MX" sz="6000" b="1" dirty="0" smtClean="0">
                <a:solidFill>
                  <a:srgbClr val="0099FF"/>
                </a:solidFill>
                <a:latin typeface="Chiller" pitchFamily="82" charset="0"/>
              </a:rPr>
              <a:t>RED DE APRENDIZAJE</a:t>
            </a:r>
            <a:br>
              <a:rPr lang="es-MX" sz="6000" b="1" dirty="0" smtClean="0">
                <a:solidFill>
                  <a:srgbClr val="0099FF"/>
                </a:solidFill>
                <a:latin typeface="Chiller" pitchFamily="82" charset="0"/>
              </a:rPr>
            </a:br>
            <a:r>
              <a:rPr lang="es-MX" sz="6000" b="1" dirty="0" smtClean="0">
                <a:solidFill>
                  <a:srgbClr val="0099FF"/>
                </a:solidFill>
                <a:latin typeface="Chiller" pitchFamily="82" charset="0"/>
              </a:rPr>
              <a:t>“Biblioteca del Innocenti</a:t>
            </a:r>
            <a:r>
              <a:rPr lang="es-MX" sz="6000" dirty="0" smtClean="0">
                <a:solidFill>
                  <a:srgbClr val="0099FF"/>
                </a:solidFill>
                <a:latin typeface="Chiller" pitchFamily="82" charset="0"/>
              </a:rPr>
              <a:t>”</a:t>
            </a:r>
            <a:endParaRPr lang="es-MX" sz="6000" dirty="0">
              <a:solidFill>
                <a:srgbClr val="0099FF"/>
              </a:solidFill>
              <a:latin typeface="Chiller" pitchFamily="82" charset="0"/>
            </a:endParaRPr>
          </a:p>
        </p:txBody>
      </p:sp>
      <p:sp>
        <p:nvSpPr>
          <p:cNvPr id="3" name="2 Marcador de contenido"/>
          <p:cNvSpPr>
            <a:spLocks noGrp="1"/>
          </p:cNvSpPr>
          <p:nvPr>
            <p:ph idx="1"/>
          </p:nvPr>
        </p:nvSpPr>
        <p:spPr/>
        <p:txBody>
          <a:bodyPr>
            <a:normAutofit fontScale="85000" lnSpcReduction="20000"/>
          </a:bodyPr>
          <a:lstStyle/>
          <a:p>
            <a:endParaRPr lang="es-MX" dirty="0" smtClean="0">
              <a:solidFill>
                <a:srgbClr val="FF9933"/>
              </a:solidFill>
            </a:endParaRPr>
          </a:p>
          <a:p>
            <a:endParaRPr lang="es-MX" dirty="0" smtClean="0">
              <a:solidFill>
                <a:srgbClr val="0099FF"/>
              </a:solidFill>
            </a:endParaRPr>
          </a:p>
          <a:p>
            <a:r>
              <a:rPr lang="es-MX" b="1" dirty="0" smtClean="0">
                <a:solidFill>
                  <a:srgbClr val="FF9933"/>
                </a:solidFill>
              </a:rPr>
              <a:t>PASO 3</a:t>
            </a:r>
          </a:p>
          <a:p>
            <a:pPr>
              <a:buNone/>
            </a:pPr>
            <a:r>
              <a:rPr lang="es-MX" dirty="0" smtClean="0"/>
              <a:t>Se encuentran dos catálogos, seleccionar el de su preferencia.</a:t>
            </a:r>
            <a:endParaRPr lang="es-MX" dirty="0"/>
          </a:p>
          <a:p>
            <a:pPr>
              <a:buNone/>
            </a:pPr>
            <a:endParaRPr lang="es-MX" dirty="0" smtClean="0"/>
          </a:p>
          <a:p>
            <a:pPr>
              <a:buFont typeface="Wingdings" pitchFamily="2" charset="2"/>
              <a:buChar char="ü"/>
            </a:pPr>
            <a:r>
              <a:rPr lang="es-MX" dirty="0" smtClean="0"/>
              <a:t>Innocenti </a:t>
            </a:r>
            <a:r>
              <a:rPr lang="es-MX" dirty="0" err="1" smtClean="0"/>
              <a:t>Research</a:t>
            </a:r>
            <a:r>
              <a:rPr lang="es-MX" dirty="0" smtClean="0"/>
              <a:t> Centre </a:t>
            </a:r>
            <a:r>
              <a:rPr lang="es-MX" dirty="0" err="1" smtClean="0"/>
              <a:t>de’ll</a:t>
            </a:r>
            <a:r>
              <a:rPr lang="es-MX" dirty="0" smtClean="0"/>
              <a:t> UNICEF</a:t>
            </a:r>
          </a:p>
          <a:p>
            <a:pPr algn="ctr">
              <a:buNone/>
            </a:pPr>
            <a:r>
              <a:rPr lang="es-MX" dirty="0" smtClean="0"/>
              <a:t>(Documentación mundial)</a:t>
            </a:r>
          </a:p>
          <a:p>
            <a:pPr>
              <a:buNone/>
            </a:pPr>
            <a:r>
              <a:rPr lang="es-MX" dirty="0"/>
              <a:t>	</a:t>
            </a:r>
            <a:endParaRPr lang="es-MX" dirty="0" smtClean="0"/>
          </a:p>
          <a:p>
            <a:pPr>
              <a:buFont typeface="Wingdings" pitchFamily="2" charset="2"/>
              <a:buChar char="ü"/>
            </a:pPr>
            <a:r>
              <a:rPr lang="es-MX" dirty="0" err="1" smtClean="0"/>
              <a:t>Istituto</a:t>
            </a:r>
            <a:r>
              <a:rPr lang="es-MX" dirty="0" smtClean="0"/>
              <a:t> </a:t>
            </a:r>
            <a:r>
              <a:rPr lang="es-MX" dirty="0" err="1" smtClean="0"/>
              <a:t>degli</a:t>
            </a:r>
            <a:r>
              <a:rPr lang="es-MX" dirty="0" smtClean="0"/>
              <a:t> Innocenti </a:t>
            </a:r>
          </a:p>
          <a:p>
            <a:pPr algn="ctr">
              <a:buNone/>
            </a:pPr>
            <a:r>
              <a:rPr lang="es-MX" dirty="0" smtClean="0"/>
              <a:t>(Documentación de Italia)</a:t>
            </a:r>
            <a:endParaRPr lang="es-MX" dirty="0"/>
          </a:p>
        </p:txBody>
      </p:sp>
      <p:pic>
        <p:nvPicPr>
          <p:cNvPr id="5" name="Picture 3"/>
          <p:cNvPicPr>
            <a:picLocks noChangeAspect="1" noChangeArrowheads="1"/>
          </p:cNvPicPr>
          <p:nvPr/>
        </p:nvPicPr>
        <p:blipFill>
          <a:blip r:embed="rId3" cstate="print"/>
          <a:srcRect/>
          <a:stretch>
            <a:fillRect/>
          </a:stretch>
        </p:blipFill>
        <p:spPr bwMode="auto">
          <a:xfrm>
            <a:off x="0" y="5597552"/>
            <a:ext cx="1242442" cy="1260448"/>
          </a:xfrm>
          <a:prstGeom prst="rect">
            <a:avLst/>
          </a:prstGeom>
          <a:noFill/>
          <a:ln w="9525">
            <a:noFill/>
            <a:miter lim="800000"/>
            <a:headEnd/>
            <a:tailEnd/>
          </a:ln>
        </p:spPr>
      </p:pic>
      <p:pic>
        <p:nvPicPr>
          <p:cNvPr id="6" name="Picture 3"/>
          <p:cNvPicPr>
            <a:picLocks noChangeAspect="1" noChangeArrowheads="1"/>
          </p:cNvPicPr>
          <p:nvPr/>
        </p:nvPicPr>
        <p:blipFill>
          <a:blip r:embed="rId3" cstate="print"/>
          <a:srcRect/>
          <a:stretch>
            <a:fillRect/>
          </a:stretch>
        </p:blipFill>
        <p:spPr bwMode="auto">
          <a:xfrm>
            <a:off x="7740352" y="5597552"/>
            <a:ext cx="1242442" cy="1260448"/>
          </a:xfrm>
          <a:prstGeom prst="rect">
            <a:avLst/>
          </a:prstGeom>
          <a:noFill/>
          <a:ln w="9525">
            <a:noFill/>
            <a:miter lim="800000"/>
            <a:headEnd/>
            <a:tailEnd/>
          </a:ln>
        </p:spPr>
      </p:pic>
      <p:sp>
        <p:nvSpPr>
          <p:cNvPr id="7" name="6 Marcador de pie de página"/>
          <p:cNvSpPr>
            <a:spLocks noGrp="1"/>
          </p:cNvSpPr>
          <p:nvPr>
            <p:ph type="ftr" sz="quarter" idx="11"/>
          </p:nvPr>
        </p:nvSpPr>
        <p:spPr>
          <a:xfrm>
            <a:off x="3203848" y="6165304"/>
            <a:ext cx="2895600" cy="365125"/>
          </a:xfrm>
        </p:spPr>
        <p:txBody>
          <a:bodyPr/>
          <a:lstStyle/>
          <a:p>
            <a:r>
              <a:rPr lang="es-MX" dirty="0" smtClean="0"/>
              <a:t>Aurora Frías Alicia Guerra Karla Carrillo Beatriz Elizondo Leobardo Treviño         Problemas de Aprendizaje UDEM en </a:t>
            </a:r>
            <a:r>
              <a:rPr lang="es-MX" dirty="0" err="1" smtClean="0"/>
              <a:t>FLorencia</a:t>
            </a:r>
            <a:endParaRPr lang="es-MX"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cstate="print"/>
          <a:srcRect/>
          <a:stretch>
            <a:fillRect/>
          </a:stretch>
        </p:blipFill>
        <p:spPr bwMode="auto">
          <a:xfrm>
            <a:off x="0" y="5597552"/>
            <a:ext cx="1242442" cy="1260448"/>
          </a:xfrm>
          <a:prstGeom prst="rect">
            <a:avLst/>
          </a:prstGeom>
          <a:noFill/>
          <a:ln w="9525">
            <a:noFill/>
            <a:miter lim="800000"/>
            <a:headEnd/>
            <a:tailEnd/>
          </a:ln>
        </p:spPr>
      </p:pic>
      <p:pic>
        <p:nvPicPr>
          <p:cNvPr id="4" name="Picture 2"/>
          <p:cNvPicPr>
            <a:picLocks noChangeAspect="1" noChangeArrowheads="1"/>
          </p:cNvPicPr>
          <p:nvPr/>
        </p:nvPicPr>
        <p:blipFill>
          <a:blip r:embed="rId3" cstate="print"/>
          <a:srcRect/>
          <a:stretch>
            <a:fillRect/>
          </a:stretch>
        </p:blipFill>
        <p:spPr bwMode="auto">
          <a:xfrm>
            <a:off x="0" y="0"/>
            <a:ext cx="9144000" cy="1700808"/>
          </a:xfrm>
          <a:prstGeom prst="rect">
            <a:avLst/>
          </a:prstGeom>
          <a:noFill/>
          <a:ln w="9525">
            <a:noFill/>
            <a:miter lim="800000"/>
            <a:headEnd/>
            <a:tailEnd/>
          </a:ln>
        </p:spPr>
      </p:pic>
      <p:sp>
        <p:nvSpPr>
          <p:cNvPr id="2" name="1 Título"/>
          <p:cNvSpPr>
            <a:spLocks noGrp="1"/>
          </p:cNvSpPr>
          <p:nvPr>
            <p:ph type="title"/>
          </p:nvPr>
        </p:nvSpPr>
        <p:spPr>
          <a:xfrm>
            <a:off x="467544" y="1052736"/>
            <a:ext cx="8229600" cy="1143000"/>
          </a:xfrm>
        </p:spPr>
        <p:txBody>
          <a:bodyPr>
            <a:noAutofit/>
          </a:bodyPr>
          <a:lstStyle/>
          <a:p>
            <a:r>
              <a:rPr lang="es-MX" sz="6000" b="1" dirty="0" smtClean="0">
                <a:solidFill>
                  <a:srgbClr val="0099FF"/>
                </a:solidFill>
                <a:latin typeface="Chiller" pitchFamily="82" charset="0"/>
              </a:rPr>
              <a:t>RED DE APRENDIZAJE</a:t>
            </a:r>
            <a:br>
              <a:rPr lang="es-MX" sz="6000" b="1" dirty="0" smtClean="0">
                <a:solidFill>
                  <a:srgbClr val="0099FF"/>
                </a:solidFill>
                <a:latin typeface="Chiller" pitchFamily="82" charset="0"/>
              </a:rPr>
            </a:br>
            <a:r>
              <a:rPr lang="es-MX" sz="6000" b="1" dirty="0" smtClean="0">
                <a:solidFill>
                  <a:srgbClr val="0099FF"/>
                </a:solidFill>
                <a:latin typeface="Chiller" pitchFamily="82" charset="0"/>
              </a:rPr>
              <a:t>“Biblioteca del Innocenti”</a:t>
            </a:r>
            <a:endParaRPr lang="es-MX" sz="6000" b="1" dirty="0">
              <a:solidFill>
                <a:srgbClr val="0099FF"/>
              </a:solidFill>
              <a:latin typeface="Chiller" pitchFamily="82" charset="0"/>
            </a:endParaRPr>
          </a:p>
        </p:txBody>
      </p:sp>
      <p:sp>
        <p:nvSpPr>
          <p:cNvPr id="3" name="2 Marcador de contenido"/>
          <p:cNvSpPr>
            <a:spLocks noGrp="1"/>
          </p:cNvSpPr>
          <p:nvPr>
            <p:ph idx="1"/>
          </p:nvPr>
        </p:nvSpPr>
        <p:spPr/>
        <p:txBody>
          <a:bodyPr>
            <a:normAutofit fontScale="85000" lnSpcReduction="20000"/>
          </a:bodyPr>
          <a:lstStyle/>
          <a:p>
            <a:endParaRPr lang="es-MX" b="1" dirty="0" smtClean="0">
              <a:solidFill>
                <a:schemeClr val="accent6">
                  <a:lumMod val="75000"/>
                </a:schemeClr>
              </a:solidFill>
            </a:endParaRPr>
          </a:p>
          <a:p>
            <a:endParaRPr lang="es-MX" b="1" dirty="0" smtClean="0">
              <a:solidFill>
                <a:schemeClr val="accent6">
                  <a:lumMod val="75000"/>
                </a:schemeClr>
              </a:solidFill>
            </a:endParaRPr>
          </a:p>
          <a:p>
            <a:r>
              <a:rPr lang="es-MX" b="1" dirty="0" smtClean="0">
                <a:solidFill>
                  <a:schemeClr val="accent6">
                    <a:lumMod val="75000"/>
                  </a:schemeClr>
                </a:solidFill>
              </a:rPr>
              <a:t>PASO 4</a:t>
            </a:r>
          </a:p>
          <a:p>
            <a:pPr>
              <a:buNone/>
            </a:pPr>
            <a:r>
              <a:rPr lang="es-MX" dirty="0" smtClean="0"/>
              <a:t>Después de haber seleccionado el catálogo de su preferencia, se introduce en el recuadro blanco la o las palabras claves que se refieren al tipo de información que se requiere encontrar. </a:t>
            </a:r>
          </a:p>
          <a:p>
            <a:r>
              <a:rPr lang="es-MX" b="1" dirty="0" smtClean="0">
                <a:solidFill>
                  <a:srgbClr val="FFC000"/>
                </a:solidFill>
              </a:rPr>
              <a:t>PASO 5</a:t>
            </a:r>
          </a:p>
          <a:p>
            <a:pPr>
              <a:buNone/>
            </a:pPr>
            <a:r>
              <a:rPr lang="es-MX" dirty="0" smtClean="0"/>
              <a:t>Se despliega un listado de artículos relacionados con el tema, seleccionar el que mejor responda a las necesidades de la búsqueda.</a:t>
            </a:r>
            <a:endParaRPr lang="es-MX" dirty="0"/>
          </a:p>
        </p:txBody>
      </p:sp>
      <p:pic>
        <p:nvPicPr>
          <p:cNvPr id="6" name="Picture 3"/>
          <p:cNvPicPr>
            <a:picLocks noChangeAspect="1" noChangeArrowheads="1"/>
          </p:cNvPicPr>
          <p:nvPr/>
        </p:nvPicPr>
        <p:blipFill>
          <a:blip r:embed="rId2" cstate="print"/>
          <a:srcRect/>
          <a:stretch>
            <a:fillRect/>
          </a:stretch>
        </p:blipFill>
        <p:spPr bwMode="auto">
          <a:xfrm>
            <a:off x="7740352" y="5597552"/>
            <a:ext cx="1242442" cy="1260448"/>
          </a:xfrm>
          <a:prstGeom prst="rect">
            <a:avLst/>
          </a:prstGeom>
          <a:noFill/>
          <a:ln w="9525">
            <a:noFill/>
            <a:miter lim="800000"/>
            <a:headEnd/>
            <a:tailEnd/>
          </a:ln>
        </p:spPr>
      </p:pic>
      <p:sp>
        <p:nvSpPr>
          <p:cNvPr id="7" name="6 Marcador de pie de página"/>
          <p:cNvSpPr>
            <a:spLocks noGrp="1"/>
          </p:cNvSpPr>
          <p:nvPr>
            <p:ph type="ftr" sz="quarter" idx="11"/>
          </p:nvPr>
        </p:nvSpPr>
        <p:spPr>
          <a:xfrm>
            <a:off x="3131840" y="6093296"/>
            <a:ext cx="2895600" cy="365125"/>
          </a:xfrm>
        </p:spPr>
        <p:txBody>
          <a:bodyPr/>
          <a:lstStyle/>
          <a:p>
            <a:r>
              <a:rPr lang="es-MX" dirty="0" smtClean="0"/>
              <a:t>Aurora Frías Alicia Guerra Karla Carrillo Beatriz Elizondo Leobardo Treviño         Problemas de Aprendizaje UDEM en Florencia</a:t>
            </a:r>
            <a:endParaRPr lang="es-MX"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0" y="0"/>
            <a:ext cx="9144000" cy="1700808"/>
          </a:xfrm>
          <a:prstGeom prst="rect">
            <a:avLst/>
          </a:prstGeom>
          <a:noFill/>
          <a:ln w="9525">
            <a:noFill/>
            <a:miter lim="800000"/>
            <a:headEnd/>
            <a:tailEnd/>
          </a:ln>
        </p:spPr>
      </p:pic>
      <p:sp>
        <p:nvSpPr>
          <p:cNvPr id="2" name="1 Título"/>
          <p:cNvSpPr>
            <a:spLocks noGrp="1"/>
          </p:cNvSpPr>
          <p:nvPr>
            <p:ph type="title"/>
          </p:nvPr>
        </p:nvSpPr>
        <p:spPr>
          <a:xfrm>
            <a:off x="467544" y="908720"/>
            <a:ext cx="8229600" cy="1143000"/>
          </a:xfrm>
        </p:spPr>
        <p:txBody>
          <a:bodyPr>
            <a:noAutofit/>
          </a:bodyPr>
          <a:lstStyle/>
          <a:p>
            <a:r>
              <a:rPr lang="es-MX" sz="6000" b="1" dirty="0" smtClean="0">
                <a:solidFill>
                  <a:srgbClr val="0099FF"/>
                </a:solidFill>
                <a:latin typeface="Chiller" pitchFamily="82" charset="0"/>
              </a:rPr>
              <a:t>RED DE APRENDIZAJE</a:t>
            </a:r>
            <a:br>
              <a:rPr lang="es-MX" sz="6000" b="1" dirty="0" smtClean="0">
                <a:solidFill>
                  <a:srgbClr val="0099FF"/>
                </a:solidFill>
                <a:latin typeface="Chiller" pitchFamily="82" charset="0"/>
              </a:rPr>
            </a:br>
            <a:r>
              <a:rPr lang="es-MX" sz="6000" b="1" dirty="0" smtClean="0">
                <a:solidFill>
                  <a:srgbClr val="0099FF"/>
                </a:solidFill>
                <a:latin typeface="Chiller" pitchFamily="82" charset="0"/>
              </a:rPr>
              <a:t>“Biblioteca del Innocenti”</a:t>
            </a:r>
            <a:endParaRPr lang="es-MX" sz="6000" b="1" dirty="0">
              <a:solidFill>
                <a:srgbClr val="0099FF"/>
              </a:solidFill>
              <a:latin typeface="Chiller" pitchFamily="82" charset="0"/>
            </a:endParaRPr>
          </a:p>
        </p:txBody>
      </p:sp>
      <p:pic>
        <p:nvPicPr>
          <p:cNvPr id="5" name="Picture 3"/>
          <p:cNvPicPr>
            <a:picLocks noChangeAspect="1" noChangeArrowheads="1"/>
          </p:cNvPicPr>
          <p:nvPr/>
        </p:nvPicPr>
        <p:blipFill>
          <a:blip r:embed="rId3" cstate="print"/>
          <a:srcRect/>
          <a:stretch>
            <a:fillRect/>
          </a:stretch>
        </p:blipFill>
        <p:spPr bwMode="auto">
          <a:xfrm>
            <a:off x="0" y="5597552"/>
            <a:ext cx="1242442" cy="1260448"/>
          </a:xfrm>
          <a:prstGeom prst="rect">
            <a:avLst/>
          </a:prstGeom>
          <a:noFill/>
          <a:ln w="9525">
            <a:noFill/>
            <a:miter lim="800000"/>
            <a:headEnd/>
            <a:tailEnd/>
          </a:ln>
        </p:spPr>
      </p:pic>
      <p:sp>
        <p:nvSpPr>
          <p:cNvPr id="3" name="2 Marcador de contenido"/>
          <p:cNvSpPr>
            <a:spLocks noGrp="1"/>
          </p:cNvSpPr>
          <p:nvPr>
            <p:ph idx="1"/>
          </p:nvPr>
        </p:nvSpPr>
        <p:spPr/>
        <p:txBody>
          <a:bodyPr>
            <a:normAutofit fontScale="85000" lnSpcReduction="10000"/>
          </a:bodyPr>
          <a:lstStyle/>
          <a:p>
            <a:pPr algn="ctr">
              <a:buNone/>
            </a:pPr>
            <a:endParaRPr lang="es-MX" b="1" dirty="0" smtClean="0">
              <a:solidFill>
                <a:schemeClr val="tx2">
                  <a:lumMod val="75000"/>
                </a:schemeClr>
              </a:solidFill>
            </a:endParaRPr>
          </a:p>
          <a:p>
            <a:pPr algn="ctr">
              <a:buNone/>
            </a:pPr>
            <a:endParaRPr lang="es-MX" b="1" dirty="0" smtClean="0">
              <a:solidFill>
                <a:schemeClr val="tx2">
                  <a:lumMod val="75000"/>
                </a:schemeClr>
              </a:solidFill>
            </a:endParaRPr>
          </a:p>
          <a:p>
            <a:pPr algn="ctr">
              <a:buNone/>
            </a:pPr>
            <a:r>
              <a:rPr lang="es-MX" b="1" dirty="0" smtClean="0">
                <a:solidFill>
                  <a:schemeClr val="tx2">
                    <a:lumMod val="75000"/>
                  </a:schemeClr>
                </a:solidFill>
              </a:rPr>
              <a:t>Conclusión</a:t>
            </a:r>
          </a:p>
          <a:p>
            <a:pPr algn="just">
              <a:buNone/>
            </a:pPr>
            <a:r>
              <a:rPr lang="es-MX" dirty="0" smtClean="0"/>
              <a:t>		Gracias a la documentación que se tiene en la “Biblioteca del Innocenti” es que se puede constatar la existencia e importancia de los diferentes proyectos innovadores que se realizan dentro de Italia y en el mundo, que brindan información para comprender problemáticas y que despiertan el interés por crear proyectos que faciliten la información sobre la infancia en todo el mundo.</a:t>
            </a:r>
            <a:endParaRPr lang="es-MX" dirty="0"/>
          </a:p>
        </p:txBody>
      </p:sp>
      <p:pic>
        <p:nvPicPr>
          <p:cNvPr id="6" name="Picture 3"/>
          <p:cNvPicPr>
            <a:picLocks noChangeAspect="1" noChangeArrowheads="1"/>
          </p:cNvPicPr>
          <p:nvPr/>
        </p:nvPicPr>
        <p:blipFill>
          <a:blip r:embed="rId3" cstate="print"/>
          <a:srcRect/>
          <a:stretch>
            <a:fillRect/>
          </a:stretch>
        </p:blipFill>
        <p:spPr bwMode="auto">
          <a:xfrm>
            <a:off x="7668344" y="5597552"/>
            <a:ext cx="1242442" cy="1260448"/>
          </a:xfrm>
          <a:prstGeom prst="rect">
            <a:avLst/>
          </a:prstGeom>
          <a:noFill/>
          <a:ln w="9525">
            <a:noFill/>
            <a:miter lim="800000"/>
            <a:headEnd/>
            <a:tailEnd/>
          </a:ln>
        </p:spPr>
      </p:pic>
      <p:sp>
        <p:nvSpPr>
          <p:cNvPr id="7" name="6 Marcador de pie de página"/>
          <p:cNvSpPr>
            <a:spLocks noGrp="1"/>
          </p:cNvSpPr>
          <p:nvPr>
            <p:ph type="ftr" sz="quarter" idx="11"/>
          </p:nvPr>
        </p:nvSpPr>
        <p:spPr>
          <a:xfrm>
            <a:off x="3131840" y="6093296"/>
            <a:ext cx="2895600" cy="365125"/>
          </a:xfrm>
        </p:spPr>
        <p:txBody>
          <a:bodyPr/>
          <a:lstStyle/>
          <a:p>
            <a:r>
              <a:rPr lang="es-MX" dirty="0" smtClean="0"/>
              <a:t>Aurora Frías Alicia Guerra Karla Carrillo Beatriz Elizondo Leobardo Treviño         Problemas de Aprendizaje UDEM en Florencia</a:t>
            </a:r>
            <a:endParaRPr lang="es-MX"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CC00"/>
        </a:solidFill>
        <a:effectLst/>
      </p:bgPr>
    </p:bg>
    <p:spTree>
      <p:nvGrpSpPr>
        <p:cNvPr id="1" name=""/>
        <p:cNvGrpSpPr/>
        <p:nvPr/>
      </p:nvGrpSpPr>
      <p:grpSpPr>
        <a:xfrm>
          <a:off x="0" y="0"/>
          <a:ext cx="0" cy="0"/>
          <a:chOff x="0" y="0"/>
          <a:chExt cx="0" cy="0"/>
        </a:xfrm>
      </p:grpSpPr>
      <p:pic>
        <p:nvPicPr>
          <p:cNvPr id="5" name="Picture 4" descr="libros.jpg"/>
          <p:cNvPicPr>
            <a:picLocks noChangeAspect="1"/>
          </p:cNvPicPr>
          <p:nvPr/>
        </p:nvPicPr>
        <p:blipFill>
          <a:blip r:embed="rId2" cstate="print"/>
          <a:stretch>
            <a:fillRect/>
          </a:stretch>
        </p:blipFill>
        <p:spPr>
          <a:xfrm>
            <a:off x="0" y="4572000"/>
            <a:ext cx="9144000" cy="2459840"/>
          </a:xfrm>
          <a:prstGeom prst="rect">
            <a:avLst/>
          </a:prstGeom>
        </p:spPr>
      </p:pic>
      <p:sp>
        <p:nvSpPr>
          <p:cNvPr id="2" name="1 Título"/>
          <p:cNvSpPr>
            <a:spLocks noGrp="1"/>
          </p:cNvSpPr>
          <p:nvPr>
            <p:ph type="title"/>
          </p:nvPr>
        </p:nvSpPr>
        <p:spPr>
          <a:xfrm>
            <a:off x="323528" y="548680"/>
            <a:ext cx="8229600" cy="1143000"/>
          </a:xfrm>
        </p:spPr>
        <p:txBody>
          <a:bodyPr>
            <a:noAutofit/>
          </a:bodyPr>
          <a:lstStyle/>
          <a:p>
            <a:r>
              <a:rPr lang="es-MX" sz="6600" b="1" dirty="0" smtClean="0">
                <a:solidFill>
                  <a:srgbClr val="CC0000"/>
                </a:solidFill>
                <a:latin typeface="Chiller" pitchFamily="82" charset="0"/>
              </a:rPr>
              <a:t>I.S.P.E.F. </a:t>
            </a:r>
            <a:r>
              <a:rPr lang="es-MX" sz="3600" b="1" dirty="0" smtClean="0"/>
              <a:t/>
            </a:r>
            <a:br>
              <a:rPr lang="es-MX" sz="3600" b="1" dirty="0" smtClean="0"/>
            </a:br>
            <a:r>
              <a:rPr lang="es-MX" sz="3600" dirty="0" smtClean="0"/>
              <a:t>(</a:t>
            </a:r>
            <a:r>
              <a:rPr lang="es-MX" sz="4800" b="1" dirty="0" smtClean="0">
                <a:latin typeface="Chiller" pitchFamily="82" charset="0"/>
              </a:rPr>
              <a:t>Instituto de Ciencias Psicológicas</a:t>
            </a:r>
            <a:br>
              <a:rPr lang="es-MX" sz="4800" b="1" dirty="0" smtClean="0">
                <a:latin typeface="Chiller" pitchFamily="82" charset="0"/>
              </a:rPr>
            </a:br>
            <a:r>
              <a:rPr lang="es-MX" sz="4800" b="1" dirty="0" smtClean="0">
                <a:latin typeface="Chiller" pitchFamily="82" charset="0"/>
              </a:rPr>
              <a:t>de la Educación y la Formación</a:t>
            </a:r>
            <a:r>
              <a:rPr lang="es-MX" sz="3600" dirty="0" smtClean="0"/>
              <a:t>)</a:t>
            </a:r>
            <a:r>
              <a:rPr lang="es-MX" sz="3600" b="1" dirty="0" smtClean="0"/>
              <a:t> </a:t>
            </a:r>
            <a:endParaRPr lang="es-MX" sz="3600" b="1" dirty="0"/>
          </a:p>
        </p:txBody>
      </p:sp>
      <p:sp>
        <p:nvSpPr>
          <p:cNvPr id="3" name="2 Marcador de contenido"/>
          <p:cNvSpPr>
            <a:spLocks noGrp="1"/>
          </p:cNvSpPr>
          <p:nvPr>
            <p:ph idx="1"/>
          </p:nvPr>
        </p:nvSpPr>
        <p:spPr>
          <a:xfrm>
            <a:off x="467544" y="2132856"/>
            <a:ext cx="8229600" cy="4525963"/>
          </a:xfrm>
        </p:spPr>
        <p:txBody>
          <a:bodyPr>
            <a:normAutofit/>
          </a:bodyPr>
          <a:lstStyle/>
          <a:p>
            <a:r>
              <a:rPr lang="es-MX" sz="2800" dirty="0" smtClean="0"/>
              <a:t>Para realizar una búsqueda de algún libro dentro del Portal de la ISPEF se requieren seguir los siguientes pasos:</a:t>
            </a:r>
          </a:p>
          <a:p>
            <a:pPr>
              <a:buNone/>
            </a:pPr>
            <a:r>
              <a:rPr lang="es-MX" sz="2800" b="1" dirty="0" smtClean="0">
                <a:solidFill>
                  <a:srgbClr val="800080"/>
                </a:solidFill>
              </a:rPr>
              <a:t>PASO 1</a:t>
            </a:r>
          </a:p>
          <a:p>
            <a:pPr>
              <a:buNone/>
            </a:pPr>
            <a:r>
              <a:rPr lang="es-MX" sz="2800" b="1" dirty="0" smtClean="0">
                <a:solidFill>
                  <a:srgbClr val="800080"/>
                </a:solidFill>
              </a:rPr>
              <a:t> </a:t>
            </a:r>
            <a:r>
              <a:rPr lang="es-MX" sz="2800" b="1" dirty="0" smtClean="0"/>
              <a:t>Entrar a la página web del ISPEF ( Instituto de Ciencias Psicológicas de la Educación y la Formación)</a:t>
            </a:r>
          </a:p>
          <a:p>
            <a:pPr algn="ctr">
              <a:buNone/>
            </a:pPr>
            <a:endParaRPr lang="es-MX" sz="2800" b="1" u="sng" dirty="0" smtClean="0"/>
          </a:p>
          <a:p>
            <a:pPr algn="ctr">
              <a:buNone/>
            </a:pPr>
            <a:r>
              <a:rPr lang="es-MX" sz="2800" b="1" u="sng" dirty="0" smtClean="0">
                <a:solidFill>
                  <a:schemeClr val="bg1"/>
                </a:solidFill>
              </a:rPr>
              <a:t>www.ispef.org/</a:t>
            </a:r>
            <a:endParaRPr lang="es-MX" sz="2800" b="1" u="sng" dirty="0">
              <a:solidFill>
                <a:schemeClr val="bg1"/>
              </a:solidFill>
            </a:endParaRPr>
          </a:p>
        </p:txBody>
      </p:sp>
      <p:pic>
        <p:nvPicPr>
          <p:cNvPr id="4" name="Picture 3" descr="Logo_Farescuola.jpg"/>
          <p:cNvPicPr>
            <a:picLocks noChangeAspect="1"/>
          </p:cNvPicPr>
          <p:nvPr/>
        </p:nvPicPr>
        <p:blipFill>
          <a:blip r:embed="rId3" cstate="print"/>
          <a:stretch>
            <a:fillRect/>
          </a:stretch>
        </p:blipFill>
        <p:spPr>
          <a:xfrm>
            <a:off x="7729405" y="0"/>
            <a:ext cx="1414595" cy="1268760"/>
          </a:xfrm>
          <a:prstGeom prst="rect">
            <a:avLst/>
          </a:prstGeom>
        </p:spPr>
      </p:pic>
      <p:sp>
        <p:nvSpPr>
          <p:cNvPr id="6" name="5 Marcador de pie de página"/>
          <p:cNvSpPr>
            <a:spLocks noGrp="1"/>
          </p:cNvSpPr>
          <p:nvPr>
            <p:ph type="ftr" sz="quarter" idx="11"/>
          </p:nvPr>
        </p:nvSpPr>
        <p:spPr/>
        <p:txBody>
          <a:bodyPr/>
          <a:lstStyle/>
          <a:p>
            <a:r>
              <a:rPr lang="es-MX" dirty="0" smtClean="0">
                <a:solidFill>
                  <a:schemeClr val="tx1"/>
                </a:solidFill>
              </a:rPr>
              <a:t>Aurora Frías Alicia Guerra Karla Carrillo Beatriz Elizondo Leobardo Treviño         Problemas de Aprendizaje UDEM en Florencia</a:t>
            </a:r>
            <a:endParaRPr lang="es-MX" dirty="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pie de página"/>
          <p:cNvSpPr>
            <a:spLocks noGrp="1"/>
          </p:cNvSpPr>
          <p:nvPr>
            <p:ph type="ftr" sz="quarter" idx="11"/>
          </p:nvPr>
        </p:nvSpPr>
        <p:spPr>
          <a:xfrm>
            <a:off x="3131840" y="6237312"/>
            <a:ext cx="2895600" cy="365125"/>
          </a:xfrm>
        </p:spPr>
        <p:txBody>
          <a:bodyPr/>
          <a:lstStyle/>
          <a:p>
            <a:r>
              <a:rPr lang="es-MX" dirty="0" smtClean="0"/>
              <a:t>Aurora Frías Alicia Guerra Karla Carrillo Beatriz Elizondo Leobardo Treviño         Problemas de Aprendizaje UDEM en </a:t>
            </a:r>
            <a:r>
              <a:rPr lang="es-MX" dirty="0" err="1" smtClean="0"/>
              <a:t>FLorencia</a:t>
            </a:r>
            <a:endParaRPr lang="es-MX" dirty="0"/>
          </a:p>
        </p:txBody>
      </p:sp>
      <p:pic>
        <p:nvPicPr>
          <p:cNvPr id="1027" name="Picture 3"/>
          <p:cNvPicPr>
            <a:picLocks noChangeAspect="1" noChangeArrowheads="1"/>
          </p:cNvPicPr>
          <p:nvPr/>
        </p:nvPicPr>
        <p:blipFill>
          <a:blip r:embed="rId2" cstate="print"/>
          <a:srcRect/>
          <a:stretch>
            <a:fillRect/>
          </a:stretch>
        </p:blipFill>
        <p:spPr bwMode="auto">
          <a:xfrm>
            <a:off x="66675" y="847725"/>
            <a:ext cx="9010650" cy="5162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pic>
        <p:nvPicPr>
          <p:cNvPr id="4" name="Picture 3" descr="libros.jpg"/>
          <p:cNvPicPr>
            <a:picLocks noChangeAspect="1"/>
          </p:cNvPicPr>
          <p:nvPr/>
        </p:nvPicPr>
        <p:blipFill>
          <a:blip r:embed="rId2" cstate="print"/>
          <a:stretch>
            <a:fillRect/>
          </a:stretch>
        </p:blipFill>
        <p:spPr>
          <a:xfrm>
            <a:off x="0" y="4572000"/>
            <a:ext cx="9144000" cy="2459840"/>
          </a:xfrm>
          <a:prstGeom prst="rect">
            <a:avLst/>
          </a:prstGeom>
        </p:spPr>
      </p:pic>
      <p:sp>
        <p:nvSpPr>
          <p:cNvPr id="2" name="1 Título"/>
          <p:cNvSpPr>
            <a:spLocks noGrp="1"/>
          </p:cNvSpPr>
          <p:nvPr>
            <p:ph type="title"/>
          </p:nvPr>
        </p:nvSpPr>
        <p:spPr/>
        <p:txBody>
          <a:bodyPr>
            <a:normAutofit/>
          </a:bodyPr>
          <a:lstStyle/>
          <a:p>
            <a:r>
              <a:rPr lang="es-MX" sz="6600" b="1" dirty="0" smtClean="0">
                <a:solidFill>
                  <a:srgbClr val="CC0000"/>
                </a:solidFill>
                <a:latin typeface="Chiller" pitchFamily="82" charset="0"/>
              </a:rPr>
              <a:t>I.S.P.E.F.</a:t>
            </a:r>
            <a:endParaRPr lang="es-MX" sz="6600" b="1" dirty="0">
              <a:solidFill>
                <a:srgbClr val="CC0000"/>
              </a:solidFill>
              <a:latin typeface="Chiller" pitchFamily="82" charset="0"/>
            </a:endParaRPr>
          </a:p>
        </p:txBody>
      </p:sp>
      <p:sp>
        <p:nvSpPr>
          <p:cNvPr id="3" name="2 Marcador de contenido"/>
          <p:cNvSpPr>
            <a:spLocks noGrp="1"/>
          </p:cNvSpPr>
          <p:nvPr>
            <p:ph idx="1"/>
          </p:nvPr>
        </p:nvSpPr>
        <p:spPr>
          <a:xfrm>
            <a:off x="395536" y="1052737"/>
            <a:ext cx="8229600" cy="4032448"/>
          </a:xfrm>
        </p:spPr>
        <p:txBody>
          <a:bodyPr>
            <a:normAutofit lnSpcReduction="10000"/>
          </a:bodyPr>
          <a:lstStyle/>
          <a:p>
            <a:r>
              <a:rPr lang="es-MX" b="1" dirty="0" smtClean="0">
                <a:solidFill>
                  <a:srgbClr val="800080"/>
                </a:solidFill>
              </a:rPr>
              <a:t>PASO 2 </a:t>
            </a:r>
          </a:p>
          <a:p>
            <a:pPr>
              <a:buNone/>
            </a:pPr>
            <a:r>
              <a:rPr lang="es-MX" b="1" dirty="0" smtClean="0"/>
              <a:t>Seleccionar la opción </a:t>
            </a:r>
            <a:r>
              <a:rPr lang="es-MX" b="1" i="1" dirty="0" smtClean="0"/>
              <a:t>ISPEF Libros </a:t>
            </a:r>
            <a:r>
              <a:rPr lang="es-MX" b="1" dirty="0" smtClean="0"/>
              <a:t>que se encuentra en la parte superior izquierda de la página web.</a:t>
            </a:r>
            <a:endParaRPr lang="es-MX" i="1" dirty="0"/>
          </a:p>
          <a:p>
            <a:r>
              <a:rPr lang="es-MX" b="1" dirty="0" smtClean="0">
                <a:solidFill>
                  <a:srgbClr val="800080"/>
                </a:solidFill>
              </a:rPr>
              <a:t>PASO 3</a:t>
            </a:r>
          </a:p>
          <a:p>
            <a:r>
              <a:rPr lang="es-MX" b="1" dirty="0" smtClean="0"/>
              <a:t>Se despliega un listado de libros y se selecciona el referente al tema de interés; en esta caso, Didactica o Educacion. </a:t>
            </a:r>
            <a:endParaRPr lang="es-MX" b="1" dirty="0"/>
          </a:p>
        </p:txBody>
      </p:sp>
      <p:pic>
        <p:nvPicPr>
          <p:cNvPr id="5" name="Picture 3" descr="Logo_Farescuola.jpg"/>
          <p:cNvPicPr>
            <a:picLocks noChangeAspect="1"/>
          </p:cNvPicPr>
          <p:nvPr/>
        </p:nvPicPr>
        <p:blipFill>
          <a:blip r:embed="rId3" cstate="print"/>
          <a:stretch>
            <a:fillRect/>
          </a:stretch>
        </p:blipFill>
        <p:spPr>
          <a:xfrm>
            <a:off x="7729405" y="0"/>
            <a:ext cx="1414595" cy="1268760"/>
          </a:xfrm>
          <a:prstGeom prst="rect">
            <a:avLst/>
          </a:prstGeom>
        </p:spPr>
      </p:pic>
      <p:sp>
        <p:nvSpPr>
          <p:cNvPr id="6" name="5 Marcador de pie de página"/>
          <p:cNvSpPr>
            <a:spLocks noGrp="1"/>
          </p:cNvSpPr>
          <p:nvPr>
            <p:ph type="ftr" sz="quarter" idx="11"/>
          </p:nvPr>
        </p:nvSpPr>
        <p:spPr/>
        <p:txBody>
          <a:bodyPr/>
          <a:lstStyle/>
          <a:p>
            <a:r>
              <a:rPr lang="es-MX" dirty="0" smtClean="0">
                <a:solidFill>
                  <a:schemeClr val="tx1"/>
                </a:solidFill>
              </a:rPr>
              <a:t>Aurora Frías Alicia Guerra Karla Carrillo Beatriz Elizondo Leobardo Treviño         Problemas de Aprendizaje UDEM en Florencia</a:t>
            </a:r>
            <a:endParaRPr lang="es-MX" dirty="0">
              <a:solidFill>
                <a:schemeClr val="tx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pic>
        <p:nvPicPr>
          <p:cNvPr id="4" name="Picture 3" descr="libros.jpg"/>
          <p:cNvPicPr>
            <a:picLocks noChangeAspect="1"/>
          </p:cNvPicPr>
          <p:nvPr/>
        </p:nvPicPr>
        <p:blipFill>
          <a:blip r:embed="rId2" cstate="print"/>
          <a:stretch>
            <a:fillRect/>
          </a:stretch>
        </p:blipFill>
        <p:spPr>
          <a:xfrm>
            <a:off x="0" y="4572000"/>
            <a:ext cx="9144000" cy="2459840"/>
          </a:xfrm>
          <a:prstGeom prst="rect">
            <a:avLst/>
          </a:prstGeom>
        </p:spPr>
      </p:pic>
      <p:sp>
        <p:nvSpPr>
          <p:cNvPr id="2" name="1 Título"/>
          <p:cNvSpPr>
            <a:spLocks noGrp="1"/>
          </p:cNvSpPr>
          <p:nvPr>
            <p:ph type="title"/>
          </p:nvPr>
        </p:nvSpPr>
        <p:spPr>
          <a:xfrm>
            <a:off x="467544" y="0"/>
            <a:ext cx="8229600" cy="1143000"/>
          </a:xfrm>
        </p:spPr>
        <p:txBody>
          <a:bodyPr>
            <a:normAutofit/>
          </a:bodyPr>
          <a:lstStyle/>
          <a:p>
            <a:r>
              <a:rPr lang="es-MX" sz="6000" b="1" dirty="0" smtClean="0">
                <a:solidFill>
                  <a:srgbClr val="C00000"/>
                </a:solidFill>
                <a:latin typeface="Chiller" pitchFamily="82" charset="0"/>
              </a:rPr>
              <a:t>ISPEF</a:t>
            </a:r>
            <a:endParaRPr lang="es-MX" sz="6000" b="1" dirty="0">
              <a:solidFill>
                <a:srgbClr val="C00000"/>
              </a:solidFill>
              <a:latin typeface="Chiller" pitchFamily="82" charset="0"/>
            </a:endParaRPr>
          </a:p>
        </p:txBody>
      </p:sp>
      <p:sp>
        <p:nvSpPr>
          <p:cNvPr id="3" name="2 Marcador de contenido"/>
          <p:cNvSpPr>
            <a:spLocks noGrp="1"/>
          </p:cNvSpPr>
          <p:nvPr>
            <p:ph idx="1"/>
          </p:nvPr>
        </p:nvSpPr>
        <p:spPr>
          <a:xfrm>
            <a:off x="395536" y="836712"/>
            <a:ext cx="8229600" cy="4525963"/>
          </a:xfrm>
        </p:spPr>
        <p:txBody>
          <a:bodyPr>
            <a:normAutofit/>
          </a:bodyPr>
          <a:lstStyle/>
          <a:p>
            <a:pPr algn="ctr">
              <a:buNone/>
            </a:pPr>
            <a:r>
              <a:rPr lang="es-MX" b="1" dirty="0" smtClean="0">
                <a:solidFill>
                  <a:srgbClr val="800080"/>
                </a:solidFill>
              </a:rPr>
              <a:t>Conclusión</a:t>
            </a:r>
          </a:p>
          <a:p>
            <a:pPr algn="ctr">
              <a:buNone/>
            </a:pPr>
            <a:r>
              <a:rPr lang="es-MX" sz="2400" b="1" dirty="0" smtClean="0"/>
              <a:t>Es importante reconocer el trabajo que realiza el  Instituto de Ciencias Psicológicas de la Educación y la Formación, de publicar por medio electrónico, libros escritos por Doctores especialistas en educación, formación, psicología etc, esto nos facilita la recopilación de información importante, además despierta un constante interés  por la investigación, principalmente a nivel mundial. </a:t>
            </a:r>
            <a:endParaRPr lang="es-MX" sz="2400" b="1" dirty="0"/>
          </a:p>
        </p:txBody>
      </p:sp>
      <p:pic>
        <p:nvPicPr>
          <p:cNvPr id="5" name="Picture 3" descr="Logo_Farescuola.jpg"/>
          <p:cNvPicPr>
            <a:picLocks noChangeAspect="1"/>
          </p:cNvPicPr>
          <p:nvPr/>
        </p:nvPicPr>
        <p:blipFill>
          <a:blip r:embed="rId3" cstate="print"/>
          <a:stretch>
            <a:fillRect/>
          </a:stretch>
        </p:blipFill>
        <p:spPr>
          <a:xfrm>
            <a:off x="7729405" y="0"/>
            <a:ext cx="1414595" cy="1268760"/>
          </a:xfrm>
          <a:prstGeom prst="rect">
            <a:avLst/>
          </a:prstGeom>
        </p:spPr>
      </p:pic>
      <p:sp>
        <p:nvSpPr>
          <p:cNvPr id="6" name="5 Marcador de pie de página"/>
          <p:cNvSpPr>
            <a:spLocks noGrp="1"/>
          </p:cNvSpPr>
          <p:nvPr>
            <p:ph type="ftr" sz="quarter" idx="11"/>
          </p:nvPr>
        </p:nvSpPr>
        <p:spPr/>
        <p:txBody>
          <a:bodyPr/>
          <a:lstStyle/>
          <a:p>
            <a:r>
              <a:rPr lang="es-MX" dirty="0" smtClean="0">
                <a:solidFill>
                  <a:schemeClr val="tx1"/>
                </a:solidFill>
              </a:rPr>
              <a:t>Aurora Frías Alicia Guerra Karla Carrillo Beatriz Elizondo Leobardo Treviño         Problemas de Aprendizaje UDEM en </a:t>
            </a:r>
            <a:r>
              <a:rPr lang="es-MX" dirty="0" err="1" smtClean="0">
                <a:solidFill>
                  <a:schemeClr val="tx1"/>
                </a:solidFill>
              </a:rPr>
              <a:t>FLorencia</a:t>
            </a:r>
            <a:endParaRPr lang="es-MX" dirty="0">
              <a:solidFill>
                <a:schemeClr val="tx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857488" y="1857364"/>
            <a:ext cx="3357586" cy="646331"/>
          </a:xfrm>
          <a:prstGeom prst="rect">
            <a:avLst/>
          </a:prstGeom>
          <a:noFill/>
        </p:spPr>
        <p:txBody>
          <a:bodyPr wrap="square" rtlCol="0">
            <a:spAutoFit/>
          </a:bodyPr>
          <a:lstStyle/>
          <a:p>
            <a:r>
              <a:rPr lang="it-IT" dirty="0" smtClean="0"/>
              <a:t>Foto de </a:t>
            </a:r>
            <a:r>
              <a:rPr lang="it-IT" dirty="0" err="1" smtClean="0"/>
              <a:t>grupo</a:t>
            </a:r>
            <a:r>
              <a:rPr lang="it-IT" dirty="0" smtClean="0"/>
              <a:t> o </a:t>
            </a:r>
            <a:r>
              <a:rPr lang="it-IT" dirty="0" err="1" smtClean="0"/>
              <a:t>nosotros</a:t>
            </a:r>
            <a:r>
              <a:rPr lang="it-IT" dirty="0" smtClean="0"/>
              <a:t> en </a:t>
            </a:r>
            <a:r>
              <a:rPr lang="it-IT" dirty="0" err="1" smtClean="0"/>
              <a:t>florencia</a:t>
            </a:r>
            <a:r>
              <a:rPr lang="it-IT" dirty="0" smtClean="0"/>
              <a:t>!!!</a:t>
            </a:r>
            <a:endParaRPr lang="it-IT" dirty="0"/>
          </a:p>
        </p:txBody>
      </p:sp>
      <p:sp>
        <p:nvSpPr>
          <p:cNvPr id="3" name="2 Marcador de pie de página"/>
          <p:cNvSpPr>
            <a:spLocks noGrp="1"/>
          </p:cNvSpPr>
          <p:nvPr>
            <p:ph type="ftr" sz="quarter" idx="11"/>
          </p:nvPr>
        </p:nvSpPr>
        <p:spPr/>
        <p:txBody>
          <a:bodyPr/>
          <a:lstStyle/>
          <a:p>
            <a:r>
              <a:rPr lang="es-MX" smtClean="0"/>
              <a:t>Aurora Frías Alicia Guerra Karla Carrillo Beatriz Elizondo Leobardo Treviño         Problemas de Aprendizaje UDEM en FLorencia</a:t>
            </a:r>
            <a:endParaRPr lang="es-MX"/>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6699FF"/>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7164288" y="0"/>
            <a:ext cx="1979712" cy="6858000"/>
          </a:xfrm>
          <a:prstGeom prst="rect">
            <a:avLst/>
          </a:prstGeom>
          <a:solidFill>
            <a:schemeClr val="bg1"/>
          </a:solidFill>
          <a:ln w="9525">
            <a:noFill/>
            <a:miter lim="800000"/>
            <a:headEnd/>
            <a:tailEnd/>
          </a:ln>
        </p:spPr>
      </p:pic>
      <p:sp>
        <p:nvSpPr>
          <p:cNvPr id="2" name="1 Título"/>
          <p:cNvSpPr>
            <a:spLocks noGrp="1"/>
          </p:cNvSpPr>
          <p:nvPr>
            <p:ph type="title"/>
          </p:nvPr>
        </p:nvSpPr>
        <p:spPr/>
        <p:txBody>
          <a:bodyPr>
            <a:noAutofit/>
          </a:bodyPr>
          <a:lstStyle/>
          <a:p>
            <a:r>
              <a:rPr lang="es-MX" sz="8800" b="1" dirty="0" smtClean="0">
                <a:solidFill>
                  <a:srgbClr val="FF0000"/>
                </a:solidFill>
                <a:latin typeface="Chiller" pitchFamily="82" charset="0"/>
              </a:rPr>
              <a:t>INDICE</a:t>
            </a:r>
            <a:endParaRPr lang="es-MX" sz="8800" b="1" dirty="0">
              <a:solidFill>
                <a:srgbClr val="FF0000"/>
              </a:solidFill>
              <a:latin typeface="Chiller" pitchFamily="82" charset="0"/>
            </a:endParaRPr>
          </a:p>
        </p:txBody>
      </p:sp>
      <p:sp>
        <p:nvSpPr>
          <p:cNvPr id="3" name="2 Marcador de contenido"/>
          <p:cNvSpPr>
            <a:spLocks noGrp="1"/>
          </p:cNvSpPr>
          <p:nvPr>
            <p:ph idx="1"/>
          </p:nvPr>
        </p:nvSpPr>
        <p:spPr/>
        <p:txBody>
          <a:bodyPr>
            <a:normAutofit/>
          </a:bodyPr>
          <a:lstStyle/>
          <a:p>
            <a:r>
              <a:rPr lang="es-MX" u="sng" dirty="0" smtClean="0">
                <a:solidFill>
                  <a:srgbClr val="FF0000"/>
                </a:solidFill>
              </a:rPr>
              <a:t>Experiencia</a:t>
            </a:r>
          </a:p>
          <a:p>
            <a:pPr lvl="1"/>
            <a:r>
              <a:rPr lang="es-MX" dirty="0" smtClean="0"/>
              <a:t>Visita Barchetta  Blu (Venezia)</a:t>
            </a:r>
          </a:p>
          <a:p>
            <a:pPr lvl="1"/>
            <a:r>
              <a:rPr lang="es-MX" dirty="0" smtClean="0"/>
              <a:t>Test de Personalidad</a:t>
            </a:r>
          </a:p>
          <a:p>
            <a:r>
              <a:rPr lang="es-MX" u="sng" dirty="0" smtClean="0">
                <a:solidFill>
                  <a:srgbClr val="FF0000"/>
                </a:solidFill>
              </a:rPr>
              <a:t>Red de aprendizaje</a:t>
            </a:r>
          </a:p>
          <a:p>
            <a:pPr lvl="1"/>
            <a:r>
              <a:rPr lang="es-MX" dirty="0" smtClean="0"/>
              <a:t>Visita a biblioteca/ centro de </a:t>
            </a:r>
          </a:p>
          <a:p>
            <a:pPr lvl="1">
              <a:buNone/>
            </a:pPr>
            <a:r>
              <a:rPr lang="es-MX" dirty="0" smtClean="0"/>
              <a:t>Documentación del Instituto del Innocenti</a:t>
            </a:r>
          </a:p>
          <a:p>
            <a:r>
              <a:rPr lang="es-MX" u="sng" dirty="0" smtClean="0">
                <a:solidFill>
                  <a:srgbClr val="FF0000"/>
                </a:solidFill>
              </a:rPr>
              <a:t>I.S.P.E.F.</a:t>
            </a:r>
            <a:r>
              <a:rPr lang="es-MX" dirty="0" smtClean="0">
                <a:solidFill>
                  <a:srgbClr val="FF0000"/>
                </a:solidFill>
              </a:rPr>
              <a:t> </a:t>
            </a:r>
            <a:r>
              <a:rPr lang="es-MX" sz="3000" dirty="0" smtClean="0"/>
              <a:t>(Instituto de CienciasPsicológicas </a:t>
            </a:r>
          </a:p>
          <a:p>
            <a:pPr>
              <a:buNone/>
            </a:pPr>
            <a:r>
              <a:rPr lang="es-MX" sz="3000" dirty="0" smtClean="0"/>
              <a:t>de la Educación y la Formación)</a:t>
            </a:r>
            <a:endParaRPr lang="es-MX" sz="3000" dirty="0"/>
          </a:p>
          <a:p>
            <a:pPr lvl="1">
              <a:buNone/>
            </a:pPr>
            <a:endParaRPr lang="es-MX" dirty="0"/>
          </a:p>
        </p:txBody>
      </p:sp>
      <p:sp>
        <p:nvSpPr>
          <p:cNvPr id="5" name="4 Marcador de pie de página"/>
          <p:cNvSpPr>
            <a:spLocks noGrp="1"/>
          </p:cNvSpPr>
          <p:nvPr>
            <p:ph type="ftr" sz="quarter" idx="11"/>
          </p:nvPr>
        </p:nvSpPr>
        <p:spPr/>
        <p:txBody>
          <a:bodyPr/>
          <a:lstStyle/>
          <a:p>
            <a:r>
              <a:rPr lang="es-MX" smtClean="0"/>
              <a:t>Aurora Frías Alicia Guerra Karla Carrillo Beatriz Elizondo Leobardo Treviño         Problemas de Aprendizaje UDEM en FLorencia</a:t>
            </a:r>
            <a:endParaRPr lang="es-MX"/>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0" name="9 CuadroTexto"/>
          <p:cNvSpPr txBox="1"/>
          <p:nvPr/>
        </p:nvSpPr>
        <p:spPr>
          <a:xfrm>
            <a:off x="899592" y="332656"/>
            <a:ext cx="7344816" cy="2800767"/>
          </a:xfrm>
          <a:prstGeom prst="rect">
            <a:avLst/>
          </a:prstGeom>
          <a:noFill/>
        </p:spPr>
        <p:txBody>
          <a:bodyPr wrap="square" rtlCol="0">
            <a:spAutoFit/>
          </a:bodyPr>
          <a:lstStyle/>
          <a:p>
            <a:pPr algn="ctr"/>
            <a:r>
              <a:rPr lang="es-MX" sz="8800" b="1" dirty="0" smtClean="0">
                <a:solidFill>
                  <a:srgbClr val="FFC000"/>
                </a:solidFill>
                <a:latin typeface="Chiller" pitchFamily="82" charset="0"/>
              </a:rPr>
              <a:t>EXPERIENCIA</a:t>
            </a:r>
          </a:p>
          <a:p>
            <a:pPr algn="ctr"/>
            <a:r>
              <a:rPr lang="es-MX" sz="8800" b="1" dirty="0" smtClean="0">
                <a:solidFill>
                  <a:srgbClr val="FFC000"/>
                </a:solidFill>
                <a:latin typeface="Chiller" pitchFamily="82" charset="0"/>
              </a:rPr>
              <a:t>“BARCHETTA BLU”</a:t>
            </a:r>
            <a:endParaRPr lang="es-MX" sz="8800" b="1" dirty="0">
              <a:solidFill>
                <a:srgbClr val="FFC000"/>
              </a:solidFill>
              <a:latin typeface="Chiller" pitchFamily="82" charset="0"/>
            </a:endParaRPr>
          </a:p>
        </p:txBody>
      </p:sp>
      <p:pic>
        <p:nvPicPr>
          <p:cNvPr id="5" name="Picture 2"/>
          <p:cNvPicPr>
            <a:picLocks noChangeAspect="1" noChangeArrowheads="1"/>
          </p:cNvPicPr>
          <p:nvPr/>
        </p:nvPicPr>
        <p:blipFill>
          <a:blip r:embed="rId3" cstate="print"/>
          <a:srcRect/>
          <a:stretch>
            <a:fillRect/>
          </a:stretch>
        </p:blipFill>
        <p:spPr bwMode="auto">
          <a:xfrm>
            <a:off x="179512" y="188640"/>
            <a:ext cx="823638" cy="836712"/>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179512" y="2060848"/>
            <a:ext cx="882029" cy="786156"/>
          </a:xfrm>
          <a:prstGeom prst="rect">
            <a:avLst/>
          </a:prstGeom>
          <a:noFill/>
          <a:ln w="9525">
            <a:noFill/>
            <a:miter lim="800000"/>
            <a:headEnd/>
            <a:tailEnd/>
          </a:ln>
        </p:spPr>
      </p:pic>
      <p:pic>
        <p:nvPicPr>
          <p:cNvPr id="7" name="6 Imagen"/>
          <p:cNvPicPr/>
          <p:nvPr/>
        </p:nvPicPr>
        <p:blipFill>
          <a:blip r:embed="rId5" cstate="print"/>
          <a:srcRect/>
          <a:stretch>
            <a:fillRect/>
          </a:stretch>
        </p:blipFill>
        <p:spPr bwMode="auto">
          <a:xfrm>
            <a:off x="179512" y="1124744"/>
            <a:ext cx="864096" cy="792088"/>
          </a:xfrm>
          <a:prstGeom prst="rect">
            <a:avLst/>
          </a:prstGeom>
          <a:noFill/>
          <a:ln w="9525">
            <a:noFill/>
            <a:miter lim="800000"/>
            <a:headEnd/>
            <a:tailEnd/>
          </a:ln>
        </p:spPr>
      </p:pic>
      <p:sp>
        <p:nvSpPr>
          <p:cNvPr id="8" name="7 Marcador de pie de página"/>
          <p:cNvSpPr>
            <a:spLocks noGrp="1"/>
          </p:cNvSpPr>
          <p:nvPr>
            <p:ph type="ftr" sz="quarter" idx="11"/>
          </p:nvPr>
        </p:nvSpPr>
        <p:spPr>
          <a:xfrm>
            <a:off x="3131840" y="6237312"/>
            <a:ext cx="2895600" cy="365125"/>
          </a:xfrm>
        </p:spPr>
        <p:txBody>
          <a:bodyPr/>
          <a:lstStyle/>
          <a:p>
            <a:r>
              <a:rPr lang="es-MX" dirty="0" smtClean="0">
                <a:solidFill>
                  <a:schemeClr val="tx1"/>
                </a:solidFill>
              </a:rPr>
              <a:t>Aurora Frías   Alicia Guerra   Karla Carrillo Beatriz Elizondo    Leobardo Treviño         Problemas de Aprendizaje UDEM en Florencia</a:t>
            </a:r>
            <a:endParaRPr lang="es-MX" dirty="0">
              <a:solidFill>
                <a:schemeClr val="tx1"/>
              </a:solidFill>
            </a:endParaRPr>
          </a:p>
        </p:txBody>
      </p:sp>
      <p:pic>
        <p:nvPicPr>
          <p:cNvPr id="9" name="Picture 2"/>
          <p:cNvPicPr>
            <a:picLocks noChangeAspect="1" noChangeArrowheads="1"/>
          </p:cNvPicPr>
          <p:nvPr/>
        </p:nvPicPr>
        <p:blipFill>
          <a:blip r:embed="rId6" cstate="print"/>
          <a:srcRect/>
          <a:stretch>
            <a:fillRect/>
          </a:stretch>
        </p:blipFill>
        <p:spPr bwMode="auto">
          <a:xfrm>
            <a:off x="179512" y="2996952"/>
            <a:ext cx="1296144" cy="129262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1 Título"/>
          <p:cNvSpPr>
            <a:spLocks noGrp="1"/>
          </p:cNvSpPr>
          <p:nvPr>
            <p:ph type="title"/>
          </p:nvPr>
        </p:nvSpPr>
        <p:spPr/>
        <p:txBody>
          <a:bodyPr>
            <a:normAutofit fontScale="90000"/>
          </a:bodyPr>
          <a:lstStyle/>
          <a:p>
            <a:r>
              <a:rPr lang="es-MX" sz="6700" b="1" dirty="0" smtClean="0">
                <a:solidFill>
                  <a:srgbClr val="FFC000"/>
                </a:solidFill>
                <a:latin typeface="Chiller" pitchFamily="82" charset="0"/>
              </a:rPr>
              <a:t>EXPERIENCIA</a:t>
            </a:r>
            <a:r>
              <a:rPr lang="es-MX" dirty="0" smtClean="0"/>
              <a:t/>
            </a:r>
            <a:br>
              <a:rPr lang="es-MX" dirty="0" smtClean="0"/>
            </a:br>
            <a:r>
              <a:rPr lang="es-MX" sz="6700" b="1" dirty="0" smtClean="0">
                <a:solidFill>
                  <a:srgbClr val="C00000"/>
                </a:solidFill>
                <a:latin typeface="Chiller" pitchFamily="82" charset="0"/>
              </a:rPr>
              <a:t>“Barchetta Blu”</a:t>
            </a:r>
            <a:endParaRPr lang="es-MX" sz="6700" b="1" dirty="0">
              <a:solidFill>
                <a:srgbClr val="C00000"/>
              </a:solidFill>
              <a:latin typeface="Chiller" pitchFamily="82" charset="0"/>
            </a:endParaRPr>
          </a:p>
        </p:txBody>
      </p:sp>
      <p:sp>
        <p:nvSpPr>
          <p:cNvPr id="3" name="2 Marcador de contenido"/>
          <p:cNvSpPr>
            <a:spLocks noGrp="1"/>
          </p:cNvSpPr>
          <p:nvPr>
            <p:ph idx="1"/>
          </p:nvPr>
        </p:nvSpPr>
        <p:spPr>
          <a:xfrm>
            <a:off x="539552" y="1628800"/>
            <a:ext cx="8229600" cy="4525963"/>
          </a:xfrm>
        </p:spPr>
        <p:txBody>
          <a:bodyPr>
            <a:normAutofit fontScale="85000" lnSpcReduction="20000"/>
          </a:bodyPr>
          <a:lstStyle/>
          <a:p>
            <a:pPr>
              <a:buNone/>
            </a:pPr>
            <a:r>
              <a:rPr lang="es-MX" dirty="0" smtClean="0"/>
              <a:t>		</a:t>
            </a:r>
          </a:p>
          <a:p>
            <a:pPr>
              <a:buNone/>
            </a:pPr>
            <a:r>
              <a:rPr lang="es-MX" b="1" dirty="0" smtClean="0"/>
              <a:t>Un grupo de alumnos asistieron a Venezia a conocer </a:t>
            </a:r>
            <a:r>
              <a:rPr lang="es-MX" b="1" dirty="0"/>
              <a:t>L</a:t>
            </a:r>
            <a:r>
              <a:rPr lang="es-MX" b="1" dirty="0" smtClean="0"/>
              <a:t>a Asociación “Barchetta Blu” la cual tiene presenta las siguientes características:</a:t>
            </a:r>
          </a:p>
          <a:p>
            <a:pPr>
              <a:buNone/>
            </a:pPr>
            <a:endParaRPr lang="es-MX" dirty="0" smtClean="0"/>
          </a:p>
          <a:p>
            <a:r>
              <a:rPr lang="es-MX" b="1" dirty="0" smtClean="0"/>
              <a:t>Ubicado en Venecia, Italia</a:t>
            </a:r>
          </a:p>
          <a:p>
            <a:r>
              <a:rPr lang="es-MX" b="1" dirty="0" smtClean="0"/>
              <a:t>Su Antigüedad: 10 años</a:t>
            </a:r>
          </a:p>
          <a:p>
            <a:r>
              <a:rPr lang="es-MX" b="1" dirty="0" smtClean="0"/>
              <a:t>Fundadora: Marina </a:t>
            </a:r>
            <a:r>
              <a:rPr lang="es-MX" b="1" dirty="0" err="1" smtClean="0"/>
              <a:t>Zulian</a:t>
            </a:r>
            <a:endParaRPr lang="es-MX" b="1" dirty="0" smtClean="0"/>
          </a:p>
          <a:p>
            <a:r>
              <a:rPr lang="es-MX" b="1" dirty="0" smtClean="0"/>
              <a:t>Es uno de los mejores Centros para la Infancia en Italia.</a:t>
            </a:r>
          </a:p>
          <a:p>
            <a:r>
              <a:rPr lang="es-MX" b="1" dirty="0" smtClean="0"/>
              <a:t>Atención a niños entre 15 meses a 3 años.</a:t>
            </a:r>
          </a:p>
        </p:txBody>
      </p:sp>
      <p:sp>
        <p:nvSpPr>
          <p:cNvPr id="5" name="4 Marcador de pie de página"/>
          <p:cNvSpPr>
            <a:spLocks noGrp="1"/>
          </p:cNvSpPr>
          <p:nvPr>
            <p:ph type="ftr" sz="quarter" idx="11"/>
          </p:nvPr>
        </p:nvSpPr>
        <p:spPr>
          <a:xfrm>
            <a:off x="3131840" y="6165304"/>
            <a:ext cx="2895600" cy="365125"/>
          </a:xfrm>
        </p:spPr>
        <p:txBody>
          <a:bodyPr/>
          <a:lstStyle/>
          <a:p>
            <a:r>
              <a:rPr lang="es-MX" dirty="0" smtClean="0">
                <a:solidFill>
                  <a:schemeClr val="tx1"/>
                </a:solidFill>
              </a:rPr>
              <a:t>Aurora Frías Alicia Guerra Karla Carrillo Beatriz Elizondo Leobardo Treviño         Problemas de Aprendizaje UDEM en Florencia</a:t>
            </a:r>
            <a:endParaRPr lang="es-MX" dirty="0">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1 Título"/>
          <p:cNvSpPr>
            <a:spLocks noGrp="1"/>
          </p:cNvSpPr>
          <p:nvPr>
            <p:ph type="title"/>
          </p:nvPr>
        </p:nvSpPr>
        <p:spPr/>
        <p:txBody>
          <a:bodyPr>
            <a:normAutofit fontScale="90000"/>
          </a:bodyPr>
          <a:lstStyle/>
          <a:p>
            <a:r>
              <a:rPr lang="es-MX" sz="6700" b="1" dirty="0" smtClean="0">
                <a:solidFill>
                  <a:srgbClr val="FFC000"/>
                </a:solidFill>
                <a:latin typeface="Chiller" pitchFamily="82" charset="0"/>
              </a:rPr>
              <a:t>EXPERIENCIA</a:t>
            </a:r>
            <a:r>
              <a:rPr lang="es-MX" dirty="0"/>
              <a:t/>
            </a:r>
            <a:br>
              <a:rPr lang="es-MX" dirty="0"/>
            </a:br>
            <a:r>
              <a:rPr lang="es-MX" sz="6700" b="1" dirty="0" smtClean="0">
                <a:solidFill>
                  <a:srgbClr val="006600"/>
                </a:solidFill>
                <a:latin typeface="Chiller" pitchFamily="82" charset="0"/>
              </a:rPr>
              <a:t>“Barchetta Blu”</a:t>
            </a:r>
            <a:endParaRPr lang="es-MX" sz="6700" b="1" dirty="0">
              <a:solidFill>
                <a:srgbClr val="006600"/>
              </a:solidFill>
              <a:latin typeface="Chiller" pitchFamily="82" charset="0"/>
            </a:endParaRPr>
          </a:p>
        </p:txBody>
      </p:sp>
      <p:sp>
        <p:nvSpPr>
          <p:cNvPr id="3" name="2 Marcador de contenido"/>
          <p:cNvSpPr>
            <a:spLocks noGrp="1"/>
          </p:cNvSpPr>
          <p:nvPr>
            <p:ph idx="1"/>
          </p:nvPr>
        </p:nvSpPr>
        <p:spPr/>
        <p:txBody>
          <a:bodyPr/>
          <a:lstStyle/>
          <a:p>
            <a:r>
              <a:rPr lang="es-MX" b="1" dirty="0" smtClean="0"/>
              <a:t>Servicios</a:t>
            </a:r>
          </a:p>
          <a:p>
            <a:pPr lvl="1"/>
            <a:r>
              <a:rPr lang="es-MX" b="1" dirty="0" smtClean="0"/>
              <a:t>Centro de Infancia</a:t>
            </a:r>
          </a:p>
          <a:p>
            <a:pPr lvl="1"/>
            <a:r>
              <a:rPr lang="es-MX" b="1" dirty="0" smtClean="0"/>
              <a:t>Investigación (métodos educativos)</a:t>
            </a:r>
          </a:p>
          <a:p>
            <a:pPr lvl="1"/>
            <a:r>
              <a:rPr lang="es-MX" b="1" dirty="0" smtClean="0"/>
              <a:t>Centro de las Familias</a:t>
            </a:r>
          </a:p>
          <a:p>
            <a:pPr lvl="1"/>
            <a:r>
              <a:rPr lang="es-MX" b="1" dirty="0" smtClean="0"/>
              <a:t>Servicios a la Comunidad</a:t>
            </a:r>
            <a:endParaRPr lang="es-MX" b="1" dirty="0"/>
          </a:p>
          <a:p>
            <a:pPr lvl="1">
              <a:buNone/>
            </a:pPr>
            <a:endParaRPr lang="es-MX" dirty="0" smtClean="0"/>
          </a:p>
        </p:txBody>
      </p:sp>
      <p:sp>
        <p:nvSpPr>
          <p:cNvPr id="5" name="4 Marcador de pie de página"/>
          <p:cNvSpPr>
            <a:spLocks noGrp="1"/>
          </p:cNvSpPr>
          <p:nvPr>
            <p:ph type="ftr" sz="quarter" idx="11"/>
          </p:nvPr>
        </p:nvSpPr>
        <p:spPr/>
        <p:txBody>
          <a:bodyPr/>
          <a:lstStyle/>
          <a:p>
            <a:r>
              <a:rPr lang="es-MX" smtClean="0"/>
              <a:t>Aurora Frías Alicia Guerra Karla Carrillo Beatriz Elizondo Leobardo Treviño         Problemas de Aprendizaje UDEM en FLorencia</a:t>
            </a:r>
            <a:endParaRPr lang="es-MX"/>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1 Título"/>
          <p:cNvSpPr>
            <a:spLocks noGrp="1"/>
          </p:cNvSpPr>
          <p:nvPr>
            <p:ph type="title"/>
          </p:nvPr>
        </p:nvSpPr>
        <p:spPr/>
        <p:txBody>
          <a:bodyPr>
            <a:normAutofit fontScale="90000"/>
          </a:bodyPr>
          <a:lstStyle/>
          <a:p>
            <a:r>
              <a:rPr lang="es-MX" sz="6700" b="1" dirty="0" smtClean="0">
                <a:solidFill>
                  <a:srgbClr val="FFC000"/>
                </a:solidFill>
                <a:latin typeface="Chiller" pitchFamily="82" charset="0"/>
              </a:rPr>
              <a:t>EXPERIENCIA</a:t>
            </a:r>
            <a:r>
              <a:rPr lang="es-MX" dirty="0"/>
              <a:t/>
            </a:r>
            <a:br>
              <a:rPr lang="es-MX" dirty="0"/>
            </a:br>
            <a:r>
              <a:rPr lang="es-MX" sz="6700" b="1" dirty="0" smtClean="0">
                <a:solidFill>
                  <a:srgbClr val="002060"/>
                </a:solidFill>
                <a:latin typeface="Chiller" pitchFamily="82" charset="0"/>
              </a:rPr>
              <a:t>“ Barchetta Blu”</a:t>
            </a:r>
            <a:endParaRPr lang="es-MX" sz="6700" b="1" dirty="0">
              <a:solidFill>
                <a:srgbClr val="002060"/>
              </a:solidFill>
              <a:latin typeface="Chiller" pitchFamily="82" charset="0"/>
            </a:endParaRPr>
          </a:p>
        </p:txBody>
      </p:sp>
      <p:sp>
        <p:nvSpPr>
          <p:cNvPr id="3" name="2 Marcador de contenido"/>
          <p:cNvSpPr>
            <a:spLocks noGrp="1"/>
          </p:cNvSpPr>
          <p:nvPr>
            <p:ph sz="half" idx="1"/>
          </p:nvPr>
        </p:nvSpPr>
        <p:spPr/>
        <p:txBody>
          <a:bodyPr>
            <a:normAutofit fontScale="92500" lnSpcReduction="20000"/>
          </a:bodyPr>
          <a:lstStyle/>
          <a:p>
            <a:pPr algn="ctr"/>
            <a:r>
              <a:rPr lang="es-MX" b="1" u="sng" dirty="0" smtClean="0"/>
              <a:t>Ambientes Educativos</a:t>
            </a:r>
          </a:p>
          <a:p>
            <a:r>
              <a:rPr lang="es-MX" b="1" i="1" dirty="0" smtClean="0"/>
              <a:t>Centros del hogar </a:t>
            </a:r>
            <a:r>
              <a:rPr lang="es-MX" b="1" dirty="0" smtClean="0"/>
              <a:t>(educación en casa propia de los niños/ tres niños por una educadora)</a:t>
            </a:r>
          </a:p>
          <a:p>
            <a:r>
              <a:rPr lang="es-MX" b="1" i="1" dirty="0" smtClean="0"/>
              <a:t>Estimulación temprana </a:t>
            </a:r>
            <a:r>
              <a:rPr lang="es-MX" b="1" dirty="0" smtClean="0"/>
              <a:t>(población atendida niños de 15 meses a 3 años)</a:t>
            </a:r>
          </a:p>
          <a:p>
            <a:r>
              <a:rPr lang="es-MX" b="1" i="1" dirty="0" smtClean="0"/>
              <a:t>Bibliotecas</a:t>
            </a:r>
            <a:r>
              <a:rPr lang="es-MX" b="1" dirty="0"/>
              <a:t> </a:t>
            </a:r>
            <a:r>
              <a:rPr lang="es-MX" b="1" dirty="0" smtClean="0"/>
              <a:t>(constante investigación y documentación)</a:t>
            </a:r>
          </a:p>
        </p:txBody>
      </p:sp>
      <p:sp>
        <p:nvSpPr>
          <p:cNvPr id="4" name="3 Marcador de contenido"/>
          <p:cNvSpPr>
            <a:spLocks noGrp="1"/>
          </p:cNvSpPr>
          <p:nvPr>
            <p:ph sz="half" idx="2"/>
          </p:nvPr>
        </p:nvSpPr>
        <p:spPr/>
        <p:txBody>
          <a:bodyPr>
            <a:normAutofit fontScale="92500" lnSpcReduction="20000"/>
          </a:bodyPr>
          <a:lstStyle/>
          <a:p>
            <a:pPr algn="ctr"/>
            <a:r>
              <a:rPr lang="es-MX" b="1" u="sng" dirty="0" smtClean="0"/>
              <a:t>Actividades</a:t>
            </a:r>
          </a:p>
          <a:p>
            <a:r>
              <a:rPr lang="es-MX" b="1" i="1" dirty="0" smtClean="0"/>
              <a:t>Lectura</a:t>
            </a:r>
            <a:r>
              <a:rPr lang="es-MX" b="1" dirty="0" smtClean="0"/>
              <a:t> (cuentos, lectura en voz alta)</a:t>
            </a:r>
          </a:p>
          <a:p>
            <a:r>
              <a:rPr lang="es-MX" b="1" i="1" dirty="0" smtClean="0"/>
              <a:t>Construcción</a:t>
            </a:r>
            <a:r>
              <a:rPr lang="es-MX" b="1" dirty="0" smtClean="0"/>
              <a:t> (manipulación de objetos)</a:t>
            </a:r>
          </a:p>
          <a:p>
            <a:r>
              <a:rPr lang="es-MX" b="1" i="1" dirty="0" smtClean="0"/>
              <a:t>Música </a:t>
            </a:r>
          </a:p>
          <a:p>
            <a:pPr>
              <a:buNone/>
            </a:pPr>
            <a:r>
              <a:rPr lang="es-MX" b="1" dirty="0" smtClean="0"/>
              <a:t>		-Método Suzuki</a:t>
            </a:r>
          </a:p>
          <a:p>
            <a:r>
              <a:rPr lang="es-MX" b="1" i="1" dirty="0" smtClean="0"/>
              <a:t>Psicomotricidad</a:t>
            </a:r>
            <a:r>
              <a:rPr lang="es-MX" b="1" dirty="0" smtClean="0"/>
              <a:t> (movimiento corporal)</a:t>
            </a:r>
          </a:p>
          <a:p>
            <a:r>
              <a:rPr lang="es-MX" b="1" i="1" dirty="0" smtClean="0"/>
              <a:t>Juego simbólico </a:t>
            </a:r>
            <a:r>
              <a:rPr lang="es-MX" b="1" dirty="0" smtClean="0"/>
              <a:t>(de 8:30 a 9:00 am)</a:t>
            </a:r>
          </a:p>
          <a:p>
            <a:endParaRPr lang="es-MX" dirty="0"/>
          </a:p>
        </p:txBody>
      </p:sp>
      <p:sp>
        <p:nvSpPr>
          <p:cNvPr id="6" name="5 Marcador de pie de página"/>
          <p:cNvSpPr>
            <a:spLocks noGrp="1"/>
          </p:cNvSpPr>
          <p:nvPr>
            <p:ph type="ftr" sz="quarter" idx="11"/>
          </p:nvPr>
        </p:nvSpPr>
        <p:spPr>
          <a:xfrm>
            <a:off x="3131840" y="6237312"/>
            <a:ext cx="2895600" cy="365125"/>
          </a:xfrm>
        </p:spPr>
        <p:txBody>
          <a:bodyPr/>
          <a:lstStyle/>
          <a:p>
            <a:r>
              <a:rPr lang="es-MX" dirty="0" smtClean="0">
                <a:solidFill>
                  <a:schemeClr val="tx1"/>
                </a:solidFill>
              </a:rPr>
              <a:t>Aurora Frías Alicia Guerra Karla Carrillo Beatriz Elizondo Leobardo Treviño         Problemas de Aprendizaje UDEM en Florencia</a:t>
            </a:r>
            <a:endParaRPr lang="es-MX" dirty="0">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MX" sz="5400" b="1" dirty="0" smtClean="0">
                <a:solidFill>
                  <a:srgbClr val="FFC000"/>
                </a:solidFill>
                <a:latin typeface="Chiller" pitchFamily="82" charset="0"/>
              </a:rPr>
              <a:t>EXPERIENCIA</a:t>
            </a:r>
            <a:br>
              <a:rPr lang="es-MX" sz="5400" b="1" dirty="0" smtClean="0">
                <a:solidFill>
                  <a:srgbClr val="FFC000"/>
                </a:solidFill>
                <a:latin typeface="Chiller" pitchFamily="82" charset="0"/>
              </a:rPr>
            </a:br>
            <a:r>
              <a:rPr lang="es-MX" sz="5400" b="1" dirty="0" smtClean="0">
                <a:solidFill>
                  <a:srgbClr val="FF0000"/>
                </a:solidFill>
                <a:latin typeface="Chiller" pitchFamily="82" charset="0"/>
              </a:rPr>
              <a:t>“ Test de Personalidad”</a:t>
            </a:r>
            <a:endParaRPr lang="es-MX" sz="5400" b="1" dirty="0">
              <a:solidFill>
                <a:srgbClr val="FF0000"/>
              </a:solidFill>
              <a:latin typeface="Chiller" pitchFamily="82" charset="0"/>
            </a:endParaRPr>
          </a:p>
        </p:txBody>
      </p:sp>
      <p:sp>
        <p:nvSpPr>
          <p:cNvPr id="3" name="2 Marcador de contenido"/>
          <p:cNvSpPr>
            <a:spLocks noGrp="1"/>
          </p:cNvSpPr>
          <p:nvPr>
            <p:ph idx="1"/>
          </p:nvPr>
        </p:nvSpPr>
        <p:spPr/>
        <p:txBody>
          <a:bodyPr/>
          <a:lstStyle/>
          <a:p>
            <a:pPr>
              <a:buFont typeface="Wingdings" pitchFamily="2" charset="2"/>
              <a:buChar char="v"/>
            </a:pPr>
            <a:r>
              <a:rPr lang="it-IT" sz="2000" b="1" dirty="0" smtClean="0"/>
              <a:t>Tenemos una bilógica: </a:t>
            </a:r>
            <a:r>
              <a:rPr lang="it-IT" sz="1800" b="1" dirty="0" smtClean="0"/>
              <a:t>Lógica de Conocimiento y Lógica de Imaginación</a:t>
            </a:r>
          </a:p>
          <a:p>
            <a:pPr>
              <a:buFont typeface="Wingdings" pitchFamily="2" charset="2"/>
              <a:buChar char="v"/>
            </a:pPr>
            <a:endParaRPr lang="it-IT" sz="1800" b="1" dirty="0" smtClean="0"/>
          </a:p>
          <a:p>
            <a:pPr>
              <a:buFont typeface="Wingdings" pitchFamily="2" charset="2"/>
              <a:buChar char="v"/>
            </a:pPr>
            <a:r>
              <a:rPr lang="it-IT" sz="1800" b="1" dirty="0" err="1" smtClean="0"/>
              <a:t>Tres</a:t>
            </a:r>
            <a:r>
              <a:rPr lang="it-IT" sz="1800" b="1" dirty="0" smtClean="0"/>
              <a:t> test de </a:t>
            </a:r>
            <a:r>
              <a:rPr lang="it-IT" sz="1800" b="1" dirty="0" err="1" smtClean="0"/>
              <a:t>Personalidad</a:t>
            </a:r>
            <a:r>
              <a:rPr lang="it-IT" sz="1800" b="1" dirty="0" smtClean="0"/>
              <a:t>:</a:t>
            </a:r>
          </a:p>
          <a:p>
            <a:pPr marL="800100" lvl="1" indent="-342900">
              <a:buFont typeface="+mj-lt"/>
              <a:buAutoNum type="alphaLcParenR"/>
            </a:pPr>
            <a:r>
              <a:rPr lang="it-IT" sz="1400" b="1" dirty="0" smtClean="0"/>
              <a:t>Casa- </a:t>
            </a:r>
            <a:r>
              <a:rPr lang="it-IT" sz="1400" b="1" dirty="0" err="1" smtClean="0"/>
              <a:t>Yo</a:t>
            </a:r>
            <a:r>
              <a:rPr lang="it-IT" sz="1400" b="1" dirty="0" smtClean="0"/>
              <a:t>  Social</a:t>
            </a:r>
          </a:p>
          <a:p>
            <a:pPr marL="800100" lvl="1" indent="-342900">
              <a:buFont typeface="+mj-lt"/>
              <a:buAutoNum type="alphaLcParenR"/>
            </a:pPr>
            <a:r>
              <a:rPr lang="it-IT" sz="1400" b="1" dirty="0" smtClean="0"/>
              <a:t>ÁRBOL- </a:t>
            </a:r>
            <a:r>
              <a:rPr lang="it-IT" sz="1400" b="1" dirty="0" err="1" smtClean="0"/>
              <a:t>Yo</a:t>
            </a:r>
            <a:r>
              <a:rPr lang="it-IT" sz="1400" b="1" dirty="0" smtClean="0"/>
              <a:t>  </a:t>
            </a:r>
            <a:r>
              <a:rPr lang="it-IT" sz="1400" b="1" dirty="0" err="1" smtClean="0"/>
              <a:t>Interior</a:t>
            </a:r>
            <a:endParaRPr lang="it-IT" sz="1400" b="1" dirty="0" smtClean="0"/>
          </a:p>
          <a:p>
            <a:pPr marL="800100" lvl="1" indent="-342900">
              <a:buFont typeface="+mj-lt"/>
              <a:buAutoNum type="alphaLcParenR"/>
            </a:pPr>
            <a:r>
              <a:rPr lang="it-IT" sz="1400" b="1" dirty="0" smtClean="0"/>
              <a:t>Figura Humana en la Lluvia- </a:t>
            </a:r>
            <a:r>
              <a:rPr lang="it-IT" sz="1400" b="1" dirty="0" err="1" smtClean="0"/>
              <a:t>Yo</a:t>
            </a:r>
            <a:r>
              <a:rPr lang="it-IT" sz="1400" b="1" dirty="0" smtClean="0"/>
              <a:t> </a:t>
            </a:r>
            <a:r>
              <a:rPr lang="it-IT" sz="1400" b="1" dirty="0" err="1" smtClean="0"/>
              <a:t>Real</a:t>
            </a:r>
            <a:r>
              <a:rPr lang="it-IT" sz="1400" b="1" dirty="0" smtClean="0"/>
              <a:t>, </a:t>
            </a:r>
            <a:r>
              <a:rPr lang="it-IT" sz="1400" b="1" dirty="0" err="1" smtClean="0"/>
              <a:t>Lluvia-</a:t>
            </a:r>
            <a:r>
              <a:rPr lang="it-IT" sz="1400" b="1" dirty="0" smtClean="0"/>
              <a:t> Estres</a:t>
            </a:r>
          </a:p>
          <a:p>
            <a:pPr marL="1200150" lvl="2" indent="-342900">
              <a:buNone/>
            </a:pPr>
            <a:endParaRPr lang="it-IT" b="1" dirty="0" smtClean="0"/>
          </a:p>
          <a:p>
            <a:pPr>
              <a:buFont typeface="Wingdings" pitchFamily="2" charset="2"/>
              <a:buChar char="v"/>
            </a:pPr>
            <a:r>
              <a:rPr lang="it-IT" sz="2000" b="1" dirty="0" smtClean="0"/>
              <a:t>Existen dos modelos en la Ciencia de la Psicologia:</a:t>
            </a:r>
            <a:endParaRPr lang="it-IT" b="1" dirty="0" smtClean="0"/>
          </a:p>
          <a:p>
            <a:pPr marL="1524000" lvl="1" indent="-536575">
              <a:buFont typeface="+mj-lt"/>
              <a:buAutoNum type="alphaLcParenR"/>
            </a:pPr>
            <a:r>
              <a:rPr lang="it-IT" sz="1800" b="1" dirty="0" smtClean="0"/>
              <a:t>Cultural – Imaginaciòn (simbòlico)</a:t>
            </a:r>
          </a:p>
          <a:p>
            <a:pPr marL="1524000" lvl="1" indent="-536575">
              <a:buFont typeface="+mj-lt"/>
              <a:buAutoNum type="alphaLcParenR"/>
            </a:pPr>
            <a:r>
              <a:rPr lang="it-IT" sz="1800" b="1" dirty="0" smtClean="0"/>
              <a:t>Conocimiento– Ciencia</a:t>
            </a:r>
          </a:p>
          <a:p>
            <a:pPr marL="1524000" lvl="1" indent="-536575">
              <a:buFont typeface="+mj-lt"/>
              <a:buAutoNum type="alphaLcParenR"/>
            </a:pPr>
            <a:endParaRPr lang="it-IT" sz="1800" dirty="0" smtClean="0"/>
          </a:p>
          <a:p>
            <a:pPr marL="1524000" lvl="1" indent="-536575">
              <a:buNone/>
            </a:pPr>
            <a:endParaRPr lang="it-IT" sz="1400" dirty="0" smtClean="0"/>
          </a:p>
          <a:p>
            <a:endParaRPr lang="es-MX" dirty="0"/>
          </a:p>
        </p:txBody>
      </p:sp>
      <p:sp>
        <p:nvSpPr>
          <p:cNvPr id="4" name="3 Marcador de pie de página"/>
          <p:cNvSpPr>
            <a:spLocks noGrp="1"/>
          </p:cNvSpPr>
          <p:nvPr>
            <p:ph type="ftr" sz="quarter" idx="11"/>
          </p:nvPr>
        </p:nvSpPr>
        <p:spPr>
          <a:xfrm>
            <a:off x="3131840" y="6165304"/>
            <a:ext cx="2895600" cy="365125"/>
          </a:xfrm>
        </p:spPr>
        <p:txBody>
          <a:bodyPr/>
          <a:lstStyle/>
          <a:p>
            <a:r>
              <a:rPr lang="es-MX" dirty="0" smtClean="0">
                <a:solidFill>
                  <a:schemeClr val="tx1"/>
                </a:solidFill>
              </a:rPr>
              <a:t>Aurora Frías Alicia Guerra Karla Carrillo Beatriz Elizondo Leobardo Treviño         Problemas de Aprendizaje UDEM en </a:t>
            </a:r>
            <a:r>
              <a:rPr lang="es-MX" dirty="0" err="1" smtClean="0">
                <a:solidFill>
                  <a:schemeClr val="tx1"/>
                </a:solidFill>
              </a:rPr>
              <a:t>FLorencia</a:t>
            </a:r>
            <a:endParaRPr lang="es-MX" dirty="0">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MX" sz="5400" b="1" dirty="0" smtClean="0">
                <a:solidFill>
                  <a:srgbClr val="FFC000"/>
                </a:solidFill>
                <a:latin typeface="Chiller" pitchFamily="82" charset="0"/>
              </a:rPr>
              <a:t>EXPERIENCIA</a:t>
            </a:r>
            <a:br>
              <a:rPr lang="es-MX" sz="5400" b="1" dirty="0" smtClean="0">
                <a:solidFill>
                  <a:srgbClr val="FFC000"/>
                </a:solidFill>
                <a:latin typeface="Chiller" pitchFamily="82" charset="0"/>
              </a:rPr>
            </a:br>
            <a:r>
              <a:rPr lang="es-MX" sz="5400" b="1" dirty="0" smtClean="0">
                <a:solidFill>
                  <a:srgbClr val="FF0000"/>
                </a:solidFill>
                <a:latin typeface="Chiller" pitchFamily="82" charset="0"/>
              </a:rPr>
              <a:t>“Test de Personalidad”</a:t>
            </a:r>
            <a:endParaRPr lang="es-MX" sz="5400" b="1" dirty="0">
              <a:solidFill>
                <a:srgbClr val="FF0000"/>
              </a:solidFill>
              <a:latin typeface="Chiller" pitchFamily="82" charset="0"/>
            </a:endParaRPr>
          </a:p>
        </p:txBody>
      </p:sp>
      <p:sp>
        <p:nvSpPr>
          <p:cNvPr id="3" name="2 Marcador de contenido"/>
          <p:cNvSpPr>
            <a:spLocks noGrp="1"/>
          </p:cNvSpPr>
          <p:nvPr>
            <p:ph idx="1"/>
          </p:nvPr>
        </p:nvSpPr>
        <p:spPr/>
        <p:txBody>
          <a:bodyPr/>
          <a:lstStyle/>
          <a:p>
            <a:r>
              <a:rPr lang="es-MX" dirty="0" smtClean="0"/>
              <a:t>Ejemplos:</a:t>
            </a:r>
          </a:p>
          <a:p>
            <a:endParaRPr lang="es-MX" dirty="0" smtClean="0"/>
          </a:p>
          <a:p>
            <a:endParaRPr lang="es-MX" dirty="0"/>
          </a:p>
        </p:txBody>
      </p:sp>
      <p:pic>
        <p:nvPicPr>
          <p:cNvPr id="4" name="Picture 3"/>
          <p:cNvPicPr>
            <a:picLocks noChangeAspect="1" noChangeArrowheads="1"/>
          </p:cNvPicPr>
          <p:nvPr/>
        </p:nvPicPr>
        <p:blipFill>
          <a:blip r:embed="rId2" cstate="print"/>
          <a:srcRect/>
          <a:stretch>
            <a:fillRect/>
          </a:stretch>
        </p:blipFill>
        <p:spPr bwMode="auto">
          <a:xfrm>
            <a:off x="899592" y="2420888"/>
            <a:ext cx="2297820" cy="3247332"/>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3857620" y="2500306"/>
            <a:ext cx="1800200" cy="2469505"/>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a:stretch>
            <a:fillRect/>
          </a:stretch>
        </p:blipFill>
        <p:spPr bwMode="auto">
          <a:xfrm>
            <a:off x="6372200" y="2348880"/>
            <a:ext cx="2175332" cy="2841179"/>
          </a:xfrm>
          <a:prstGeom prst="rect">
            <a:avLst/>
          </a:prstGeom>
          <a:noFill/>
          <a:ln w="9525">
            <a:noFill/>
            <a:miter lim="800000"/>
            <a:headEnd/>
            <a:tailEnd/>
          </a:ln>
        </p:spPr>
      </p:pic>
      <p:sp>
        <p:nvSpPr>
          <p:cNvPr id="7" name="6 Marcador de pie de página"/>
          <p:cNvSpPr>
            <a:spLocks noGrp="1"/>
          </p:cNvSpPr>
          <p:nvPr>
            <p:ph type="ftr" sz="quarter" idx="11"/>
          </p:nvPr>
        </p:nvSpPr>
        <p:spPr>
          <a:xfrm>
            <a:off x="3131840" y="6165304"/>
            <a:ext cx="2895600" cy="365125"/>
          </a:xfrm>
        </p:spPr>
        <p:txBody>
          <a:bodyPr/>
          <a:lstStyle/>
          <a:p>
            <a:r>
              <a:rPr lang="es-MX" dirty="0" smtClean="0">
                <a:solidFill>
                  <a:schemeClr val="tx1"/>
                </a:solidFill>
              </a:rPr>
              <a:t>Aurora Frías Alicia Guerra Karla Carrillo Beatriz Elizondo Leobardo Treviño         Problemas de Aprendizaje UDEM en </a:t>
            </a:r>
            <a:r>
              <a:rPr lang="es-MX" dirty="0" err="1" smtClean="0">
                <a:solidFill>
                  <a:schemeClr val="tx1"/>
                </a:solidFill>
              </a:rPr>
              <a:t>FLorencia</a:t>
            </a:r>
            <a:endParaRPr lang="es-MX" dirty="0">
              <a:solidFill>
                <a:schemeClr val="tx1"/>
              </a:solidFill>
            </a:endParaRPr>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niños</Template>
  <TotalTime>375</TotalTime>
  <Words>1044</Words>
  <Application>Microsoft Office PowerPoint</Application>
  <PresentationFormat>Presentazione su schermo (4:3)</PresentationFormat>
  <Paragraphs>155</Paragraphs>
  <Slides>22</Slides>
  <Notes>0</Notes>
  <HiddenSlides>0</HiddenSlides>
  <MMClips>0</MMClips>
  <ScaleCrop>false</ScaleCrop>
  <HeadingPairs>
    <vt:vector size="4" baseType="variant">
      <vt:variant>
        <vt:lpstr>Tema</vt:lpstr>
      </vt:variant>
      <vt:variant>
        <vt:i4>1</vt:i4>
      </vt:variant>
      <vt:variant>
        <vt:lpstr>Titoli diapositive</vt:lpstr>
      </vt:variant>
      <vt:variant>
        <vt:i4>22</vt:i4>
      </vt:variant>
    </vt:vector>
  </HeadingPairs>
  <TitlesOfParts>
    <vt:vector size="23" baseType="lpstr">
      <vt:lpstr>Tema de Office</vt:lpstr>
      <vt:lpstr>PROBLEMAS DE APRENDIZAJE</vt:lpstr>
      <vt:lpstr>Diapositiva 2</vt:lpstr>
      <vt:lpstr>INDICE</vt:lpstr>
      <vt:lpstr>Diapositiva 4</vt:lpstr>
      <vt:lpstr>EXPERIENCIA “Barchetta Blu”</vt:lpstr>
      <vt:lpstr>EXPERIENCIA “Barchetta Blu”</vt:lpstr>
      <vt:lpstr>EXPERIENCIA “ Barchetta Blu”</vt:lpstr>
      <vt:lpstr>EXPERIENCIA “ Test de Personalidad”</vt:lpstr>
      <vt:lpstr>EXPERIENCIA “Test de Personalidad”</vt:lpstr>
      <vt:lpstr>Resultado de test de leo, karla y lichis con foto de cada quien y foto de test</vt:lpstr>
      <vt:lpstr>RED DE APRENDIZAJE</vt:lpstr>
      <vt:lpstr> RED DE APRENDIZAJE “Biblioteca del Innocenti”</vt:lpstr>
      <vt:lpstr>RED DE APRENDIZAJE “Biblioteca del Innocenti”</vt:lpstr>
      <vt:lpstr>RED DE APRENDIZAJE “Biblioteca del Innocenti”</vt:lpstr>
      <vt:lpstr>RED DE APRENDIZAJE “Biblioteca del Innocenti”</vt:lpstr>
      <vt:lpstr>RED DE APRENDIZAJE “Biblioteca del Innocenti”</vt:lpstr>
      <vt:lpstr>RED DE APRENDIZAJE “Biblioteca del Innocenti”</vt:lpstr>
      <vt:lpstr>RED DE APRENDIZAJE “Biblioteca del Innocenti”</vt:lpstr>
      <vt:lpstr>I.S.P.E.F.  (Instituto de Ciencias Psicológicas de la Educación y la Formación) </vt:lpstr>
      <vt:lpstr>I.S.P.E.F.</vt:lpstr>
      <vt:lpstr>ISPEF</vt:lpstr>
      <vt:lpstr>Diapositiva 22</vt:lpstr>
    </vt:vector>
  </TitlesOfParts>
  <Company>Sony Electronics,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PROBLEMAS DE APRENDIZAJE</dc:title>
  <dc:creator>Beatriz Elizondo</dc:creator>
  <cp:lastModifiedBy>iyuyu</cp:lastModifiedBy>
  <cp:revision>46</cp:revision>
  <dcterms:created xsi:type="dcterms:W3CDTF">2010-07-20T16:30:32Z</dcterms:created>
  <dcterms:modified xsi:type="dcterms:W3CDTF">2010-08-03T05:11:47Z</dcterms:modified>
</cp:coreProperties>
</file>