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61" r:id="rId3"/>
    <p:sldId id="273" r:id="rId4"/>
    <p:sldId id="266" r:id="rId5"/>
    <p:sldId id="258" r:id="rId6"/>
    <p:sldId id="264" r:id="rId7"/>
    <p:sldId id="259" r:id="rId8"/>
    <p:sldId id="267" r:id="rId9"/>
    <p:sldId id="262" r:id="rId10"/>
    <p:sldId id="272" r:id="rId11"/>
    <p:sldId id="268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6E3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7300-1E5A-48F6-AFC6-1005C5152DD5}" type="datetimeFigureOut">
              <a:rPr lang="es-MX" smtClean="0"/>
              <a:pPr/>
              <a:t>21/7/10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CF9B-E93B-4F3F-B182-B160AD10CC3E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biblioteca.istitutodegliinnocenti.it/" TargetMode="External"/><Relationship Id="rId6" Type="http://schemas.openxmlformats.org/officeDocument/2006/relationships/hyperlink" Target="http://www.biblioteca.istitutodeglinnocenti.it/index.jsf" TargetMode="External"/><Relationship Id="rId7" Type="http://schemas.openxmlformats.org/officeDocument/2006/relationships/image" Target="../media/image21.png"/><Relationship Id="rId8" Type="http://schemas.openxmlformats.org/officeDocument/2006/relationships/slide" Target="slide3.xml"/><Relationship Id="rId9" Type="http://schemas.openxmlformats.org/officeDocument/2006/relationships/image" Target="../media/image22.png"/><Relationship Id="rId10" Type="http://schemas.openxmlformats.org/officeDocument/2006/relationships/hyperlink" Target="http://elibrary.minori.it.menu/" TargetMode="External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slide9.xml"/><Relationship Id="rId6" Type="http://schemas.openxmlformats.org/officeDocument/2006/relationships/image" Target="../media/image6.png"/><Relationship Id="rId7" Type="http://schemas.openxmlformats.org/officeDocument/2006/relationships/slide" Target="slide5.xml"/><Relationship Id="rId8" Type="http://schemas.openxmlformats.org/officeDocument/2006/relationships/image" Target="../media/image7.png"/><Relationship Id="rId9" Type="http://schemas.openxmlformats.org/officeDocument/2006/relationships/hyperlink" Target="http://217.221.87.90/EOSWeb/OPAC/Search/AdvancedSearch.asp" TargetMode="External"/><Relationship Id="rId10" Type="http://schemas.openxmlformats.org/officeDocument/2006/relationships/hyperlink" Target="http://www.minori.it/" TargetMode="External"/><Relationship Id="rId11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" Target="slide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slide" Target="slide10.xml"/><Relationship Id="rId7" Type="http://schemas.openxmlformats.org/officeDocument/2006/relationships/hyperlink" Target="http://217.221.87.90/EOSWeb/OPAC/Search/AdvancedSearch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inno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188640"/>
            <a:ext cx="914400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9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16" y="212089"/>
            <a:ext cx="2501568" cy="111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7504" y="1772816"/>
            <a:ext cx="885698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Universidad de Monterrey</a:t>
            </a:r>
          </a:p>
          <a:p>
            <a:pPr algn="ct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Curso: Problemas de Aprendizaje</a:t>
            </a:r>
            <a:r>
              <a:rPr lang="es-MX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es-MX" sz="15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000" dirty="0" smtClean="0"/>
              <a:t>  Estudiantes de la Facultad de Educación, </a:t>
            </a:r>
          </a:p>
          <a:p>
            <a:pPr algn="ctr"/>
            <a:r>
              <a:rPr lang="es-MX" sz="2000" dirty="0" smtClean="0"/>
              <a:t>Psicopedagogía y Psicología </a:t>
            </a:r>
          </a:p>
          <a:p>
            <a:pPr algn="ctr"/>
            <a:endParaRPr lang="es-MX" sz="900" b="1" dirty="0"/>
          </a:p>
          <a:p>
            <a:pPr algn="ctr"/>
            <a:r>
              <a:rPr lang="es-MX" sz="2400" b="1" dirty="0" smtClean="0"/>
              <a:t>Universidad de Florencia </a:t>
            </a:r>
          </a:p>
          <a:p>
            <a:pPr algn="ctr"/>
            <a:r>
              <a:rPr lang="es-MX" sz="2400" dirty="0" smtClean="0"/>
              <a:t>Profesor:  Fausto </a:t>
            </a:r>
            <a:r>
              <a:rPr lang="es-MX" sz="2400" dirty="0" err="1" smtClean="0"/>
              <a:t>Presutti</a:t>
            </a:r>
            <a:endParaRPr lang="es-MX" sz="2400" dirty="0"/>
          </a:p>
          <a:p>
            <a:pPr algn="ctr"/>
            <a:r>
              <a:rPr lang="es-MX" sz="2400" b="1" i="1" dirty="0" smtClean="0"/>
              <a:t>Centro de documentación: </a:t>
            </a:r>
          </a:p>
          <a:p>
            <a:pPr algn="ctr"/>
            <a:r>
              <a:rPr lang="es-MX" sz="2400" b="1" i="1" dirty="0" err="1" smtClean="0"/>
              <a:t>Istituto</a:t>
            </a:r>
            <a:r>
              <a:rPr lang="es-MX" sz="2400" b="1" i="1" dirty="0" smtClean="0"/>
              <a:t> </a:t>
            </a:r>
            <a:r>
              <a:rPr lang="es-MX" sz="2400" b="1" i="1" dirty="0" err="1" smtClean="0"/>
              <a:t>degli</a:t>
            </a:r>
            <a:r>
              <a:rPr lang="es-MX" sz="2400" b="1" i="1" dirty="0" smtClean="0"/>
              <a:t> </a:t>
            </a:r>
            <a:r>
              <a:rPr lang="es-MX" sz="2400" b="1" i="1" dirty="0" err="1" smtClean="0"/>
              <a:t>Innocenti</a:t>
            </a:r>
            <a:endParaRPr lang="es-MX" sz="2400" b="1" i="1" dirty="0" smtClean="0"/>
          </a:p>
          <a:p>
            <a:pPr algn="ctr"/>
            <a:endParaRPr lang="es-MX" sz="1500" b="1" dirty="0"/>
          </a:p>
          <a:p>
            <a:pPr algn="ctr"/>
            <a:r>
              <a:rPr lang="es-MX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del equipo: </a:t>
            </a:r>
          </a:p>
          <a:p>
            <a:pPr algn="ctr"/>
            <a:r>
              <a:rPr lang="es-MX" sz="2400" dirty="0" smtClean="0"/>
              <a:t>Elisa Pellico, </a:t>
            </a:r>
            <a:r>
              <a:rPr lang="es-MX" sz="2400" dirty="0" err="1" smtClean="0"/>
              <a:t>Jessika</a:t>
            </a:r>
            <a:r>
              <a:rPr lang="es-MX" sz="2400" dirty="0" smtClean="0"/>
              <a:t> Amero, </a:t>
            </a:r>
            <a:endParaRPr lang="es-MX" sz="2400" dirty="0"/>
          </a:p>
          <a:p>
            <a:pPr algn="ctr"/>
            <a:r>
              <a:rPr lang="es-MX" sz="2400" dirty="0" smtClean="0"/>
              <a:t>Fabiola López y Arely Tijerina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3900"/>
            <a:ext cx="1309213" cy="121686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8152" y="476672"/>
            <a:ext cx="2210112" cy="6678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224136" cy="12418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948264" y="4824536"/>
            <a:ext cx="1728192" cy="1916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flipV="1">
            <a:off x="0" y="5949281"/>
            <a:ext cx="69482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224" y="876300"/>
            <a:ext cx="7696200" cy="4152900"/>
          </a:xfrm>
          <a:prstGeom prst="rect">
            <a:avLst/>
          </a:prstGeom>
        </p:spPr>
      </p:pic>
      <p:sp>
        <p:nvSpPr>
          <p:cNvPr id="11" name="10 Redondear rectángulo de esquina sencilla"/>
          <p:cNvSpPr/>
          <p:nvPr/>
        </p:nvSpPr>
        <p:spPr>
          <a:xfrm>
            <a:off x="6372200" y="836712"/>
            <a:ext cx="1944216" cy="14401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0"/>
          <p:cNvPicPr>
            <a:picLocks noChangeAspect="1"/>
          </p:cNvPicPr>
          <p:nvPr/>
        </p:nvPicPr>
        <p:blipFill>
          <a:blip r:embed="rId6" cstate="print"/>
          <a:srcRect l="43098" t="8677" r="17886" b="460"/>
          <a:stretch>
            <a:fillRect/>
          </a:stretch>
        </p:blipFill>
        <p:spPr>
          <a:xfrm>
            <a:off x="2195736" y="2348880"/>
            <a:ext cx="1440160" cy="4176464"/>
          </a:xfrm>
          <a:prstGeom prst="rect">
            <a:avLst/>
          </a:prstGeom>
        </p:spPr>
      </p:pic>
      <p:sp>
        <p:nvSpPr>
          <p:cNvPr id="15" name="14 Rectángulo">
            <a:hlinkClick r:id="rId7" action="ppaction://hlinksldjump"/>
          </p:cNvPr>
          <p:cNvSpPr/>
          <p:nvPr/>
        </p:nvSpPr>
        <p:spPr>
          <a:xfrm>
            <a:off x="2195736" y="2636912"/>
            <a:ext cx="144016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Flecha derecha"/>
          <p:cNvSpPr/>
          <p:nvPr/>
        </p:nvSpPr>
        <p:spPr>
          <a:xfrm rot="12775380">
            <a:off x="3347864" y="2708920"/>
            <a:ext cx="360040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3203848" y="28436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03648" y="6546830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914400"/>
            <a:ext cx="8102600" cy="1752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650" y="2946400"/>
            <a:ext cx="8140700" cy="18542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627784" y="140348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Escribe tu búsqueda </a:t>
            </a:r>
            <a:endParaRPr lang="es-MX" sz="1600" dirty="0"/>
          </a:p>
        </p:txBody>
      </p:sp>
      <p:sp>
        <p:nvSpPr>
          <p:cNvPr id="13" name="12 Flecha derecha"/>
          <p:cNvSpPr/>
          <p:nvPr/>
        </p:nvSpPr>
        <p:spPr>
          <a:xfrm flipH="1">
            <a:off x="3491880" y="3573016"/>
            <a:ext cx="43204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en U"/>
          <p:cNvSpPr/>
          <p:nvPr/>
        </p:nvSpPr>
        <p:spPr>
          <a:xfrm>
            <a:off x="5220072" y="3284984"/>
            <a:ext cx="1872208" cy="432048"/>
          </a:xfrm>
          <a:prstGeom prst="utur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rot="12720299">
            <a:off x="7357268" y="371854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7668344" y="37890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7" name="16 Rectángulo">
            <a:hlinkClick r:id="rId7" action="ppaction://hlinksldjump"/>
          </p:cNvPr>
          <p:cNvSpPr/>
          <p:nvPr/>
        </p:nvSpPr>
        <p:spPr>
          <a:xfrm>
            <a:off x="6948264" y="3573016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376264" y="6228020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" y="838200"/>
            <a:ext cx="8128000" cy="4267200"/>
          </a:xfrm>
          <a:prstGeom prst="rect">
            <a:avLst/>
          </a:prstGeom>
        </p:spPr>
      </p:pic>
      <p:sp>
        <p:nvSpPr>
          <p:cNvPr id="11" name="10 Flecha derecha"/>
          <p:cNvSpPr/>
          <p:nvPr/>
        </p:nvSpPr>
        <p:spPr>
          <a:xfrm>
            <a:off x="1979712" y="4581128"/>
            <a:ext cx="504056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619672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3" name="12 Rectángulo">
            <a:hlinkClick r:id="rId6" action="ppaction://hlinksldjump"/>
          </p:cNvPr>
          <p:cNvSpPr/>
          <p:nvPr/>
        </p:nvSpPr>
        <p:spPr>
          <a:xfrm>
            <a:off x="2555776" y="4581128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304256" y="6228020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838200"/>
            <a:ext cx="7543800" cy="4478434"/>
          </a:xfrm>
          <a:prstGeom prst="rect">
            <a:avLst/>
          </a:prstGeom>
        </p:spPr>
      </p:pic>
      <p:sp>
        <p:nvSpPr>
          <p:cNvPr id="11" name="10 Botón de acción: Volver">
            <a:hlinkClick r:id="rId6" action="ppaction://hlinksldjump" highlightClick="1"/>
          </p:cNvPr>
          <p:cNvSpPr/>
          <p:nvPr/>
        </p:nvSpPr>
        <p:spPr>
          <a:xfrm>
            <a:off x="7956376" y="5589240"/>
            <a:ext cx="864096" cy="864096"/>
          </a:xfrm>
          <a:prstGeom prst="actionButtonReturn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7704" y="6237312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7704" y="6237312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7584" y="620688"/>
            <a:ext cx="69847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tx2">
                    <a:lumMod val="75000"/>
                  </a:schemeClr>
                </a:solidFill>
              </a:rPr>
              <a:t>Otros sitios: </a:t>
            </a:r>
          </a:p>
          <a:p>
            <a:endParaRPr lang="es-MX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sz="2400" dirty="0" smtClean="0">
              <a:hlinkClick r:id="rId5"/>
            </a:endParaRPr>
          </a:p>
          <a:p>
            <a:pPr>
              <a:buFont typeface="Wingdings" pitchFamily="2" charset="2"/>
              <a:buChar char="à"/>
            </a:pPr>
            <a:r>
              <a:rPr lang="es-MX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6"/>
              </a:rPr>
              <a:t> </a:t>
            </a:r>
          </a:p>
          <a:p>
            <a:endParaRPr lang="es-MX" sz="2400" dirty="0" smtClean="0">
              <a:sym typeface="Wingdings" pitchFamily="2" charset="2"/>
            </a:endParaRPr>
          </a:p>
          <a:p>
            <a:r>
              <a:rPr lang="es-MX" sz="2400" dirty="0" smtClean="0">
                <a:sym typeface="Wingdings" pitchFamily="2" charset="2"/>
              </a:rPr>
              <a:t> </a:t>
            </a:r>
            <a:r>
              <a:rPr lang="es-MX" sz="2400" dirty="0" smtClean="0"/>
              <a:t> </a:t>
            </a:r>
          </a:p>
          <a:p>
            <a:endParaRPr lang="es-MX" sz="2400" dirty="0" smtClean="0"/>
          </a:p>
          <a:p>
            <a:endParaRPr lang="es-MX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1844824"/>
            <a:ext cx="15553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843808" y="19168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6"/>
              </a:rPr>
              <a:t>http://www.biblioteca.istitutodeglinnocenti.it/index.jsf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7" name="16 Botón de acción: Volver">
            <a:hlinkClick r:id="rId8" action="ppaction://hlinksldjump" highlightClick="1"/>
          </p:cNvPr>
          <p:cNvSpPr/>
          <p:nvPr/>
        </p:nvSpPr>
        <p:spPr>
          <a:xfrm>
            <a:off x="7956376" y="5589240"/>
            <a:ext cx="864096" cy="864096"/>
          </a:xfrm>
          <a:prstGeom prst="actionButtonReturn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3212976"/>
            <a:ext cx="2592288" cy="5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1829409" y="3645024"/>
            <a:ext cx="396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hlinkClick r:id="rId10"/>
              </a:rPr>
              <a:t>http://elibrary.minori.it.menu</a:t>
            </a:r>
            <a:r>
              <a:rPr lang="es-MX" sz="2400" dirty="0" smtClean="0"/>
              <a:t>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55576" y="32849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endParaRPr lang="es-MX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3284984"/>
            <a:ext cx="1536378" cy="48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224136" cy="12418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948264" y="4824536"/>
            <a:ext cx="1728192" cy="1916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flipV="1">
            <a:off x="0" y="5949281"/>
            <a:ext cx="69482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9"/>
          <p:cNvSpPr txBox="1"/>
          <p:nvPr/>
        </p:nvSpPr>
        <p:spPr>
          <a:xfrm>
            <a:off x="0" y="836712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2">
                    <a:lumMod val="75000"/>
                  </a:schemeClr>
                </a:solidFill>
              </a:rPr>
              <a:t>Centro de Documentación: ISTITUTO DEGLI INNOCENTI</a:t>
            </a:r>
            <a:endParaRPr lang="es-ES_tradn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2" y="1772816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s-MX" dirty="0" smtClean="0"/>
              <a:t>Nace como fruto de la colaboración del </a:t>
            </a:r>
            <a:r>
              <a:rPr lang="es-MX" b="1" dirty="0" smtClean="0"/>
              <a:t>Instituto </a:t>
            </a:r>
            <a:r>
              <a:rPr lang="es-MX" b="1" dirty="0" err="1" smtClean="0"/>
              <a:t>degli</a:t>
            </a:r>
            <a:r>
              <a:rPr lang="es-MX" b="1" dirty="0" smtClean="0"/>
              <a:t> </a:t>
            </a:r>
            <a:r>
              <a:rPr lang="es-MX" b="1" dirty="0" err="1" smtClean="0"/>
              <a:t>Innocenti</a:t>
            </a:r>
            <a:r>
              <a:rPr lang="es-MX" b="1" dirty="0" smtClean="0"/>
              <a:t> </a:t>
            </a:r>
            <a:r>
              <a:rPr lang="es-MX" dirty="0" smtClean="0"/>
              <a:t>y el “</a:t>
            </a:r>
            <a:r>
              <a:rPr lang="es-MX" b="1" dirty="0" smtClean="0"/>
              <a:t>Centro di </a:t>
            </a:r>
            <a:r>
              <a:rPr lang="es-MX" b="1" dirty="0" err="1" smtClean="0"/>
              <a:t>Ricerca</a:t>
            </a:r>
            <a:r>
              <a:rPr lang="es-MX" b="1" dirty="0" smtClean="0"/>
              <a:t> </a:t>
            </a:r>
            <a:r>
              <a:rPr lang="es-MX" b="1" dirty="0" err="1" smtClean="0"/>
              <a:t>Innocenti</a:t>
            </a:r>
            <a:r>
              <a:rPr lang="es-MX" b="1" dirty="0" smtClean="0"/>
              <a:t> de la UNICEF</a:t>
            </a:r>
            <a:r>
              <a:rPr lang="es-MX" dirty="0" smtClean="0"/>
              <a:t>” gracias a las contribuciones del </a:t>
            </a:r>
            <a:r>
              <a:rPr lang="es-MX" b="1" dirty="0" smtClean="0"/>
              <a:t>Gobierno Italiano</a:t>
            </a:r>
            <a:r>
              <a:rPr lang="es-MX" dirty="0" smtClean="0"/>
              <a:t> 10 años atrás.  </a:t>
            </a:r>
          </a:p>
          <a:p>
            <a:pPr>
              <a:buClr>
                <a:srgbClr val="00B050"/>
              </a:buClr>
            </a:pPr>
            <a:endParaRPr lang="es-MX" dirty="0" smtClean="0"/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s-MX" dirty="0" smtClean="0"/>
              <a:t>Dicha colaboración ha ayudado al </a:t>
            </a:r>
            <a:r>
              <a:rPr lang="es-MX" i="1" dirty="0" smtClean="0"/>
              <a:t>desarrollo de proyectos muy importantes de investigación y publicación de la comunidad</a:t>
            </a:r>
            <a:r>
              <a:rPr lang="es-MX" dirty="0" smtClean="0"/>
              <a:t>, contribuyendo a tener una mejor consciencia de la </a:t>
            </a:r>
            <a:r>
              <a:rPr lang="es-MX" i="1" dirty="0" smtClean="0"/>
              <a:t>condición de la infancia y de los derechos</a:t>
            </a:r>
            <a:r>
              <a:rPr lang="es-MX" dirty="0" smtClean="0"/>
              <a:t> tanto en Italia como en el mundo entero. 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076056" y="1988840"/>
            <a:ext cx="3312368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FFC000"/>
              </a:buClr>
              <a:buFont typeface="Arial" pitchFamily="34" charset="0"/>
              <a:buChar char="•"/>
            </a:pPr>
            <a:r>
              <a:rPr lang="es-MX" sz="2800" dirty="0" smtClean="0"/>
              <a:t>Institución publica para investigación que tiene como tarea principal </a:t>
            </a:r>
            <a:r>
              <a:rPr lang="es-MX" sz="2800" i="1" dirty="0" smtClean="0"/>
              <a:t>monitorear todas las actividades innovadoras que se realizan en Italia. </a:t>
            </a:r>
            <a:endParaRPr lang="es-MX" sz="2800" i="1" dirty="0"/>
          </a:p>
        </p:txBody>
      </p:sp>
      <p:sp>
        <p:nvSpPr>
          <p:cNvPr id="15" name="14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4056" y="6444044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948264" y="5229200"/>
            <a:ext cx="172819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flipV="1">
            <a:off x="0" y="5949281"/>
            <a:ext cx="69482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0" y="836712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3366FF"/>
                </a:solidFill>
              </a:rPr>
              <a:t>Centro de Documentación: ISTITUTO DEGLI INOCENTI</a:t>
            </a:r>
            <a:endParaRPr lang="es-ES_tradnl" sz="2800" b="1" dirty="0">
              <a:solidFill>
                <a:srgbClr val="3366FF"/>
              </a:solidFill>
            </a:endParaRPr>
          </a:p>
        </p:txBody>
      </p:sp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356992"/>
            <a:ext cx="3684696" cy="71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772816"/>
            <a:ext cx="7419975" cy="73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13 Rectángulo"/>
          <p:cNvSpPr/>
          <p:nvPr/>
        </p:nvSpPr>
        <p:spPr>
          <a:xfrm>
            <a:off x="1619672" y="414908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9"/>
              </a:rPr>
              <a:t>http://217.221.87.90/EOSWeb/OPAC/Search/AdvancedSearch.asp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5364088" y="2564904"/>
            <a:ext cx="230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hlinkClick r:id="rId10"/>
              </a:rPr>
              <a:t>http://www.minori.it/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6" name="15 Botón de acción: Inicio">
            <a:hlinkClick r:id="" action="ppaction://hlinkshowjump?jump=firstslide" highlightClick="1"/>
          </p:cNvPr>
          <p:cNvSpPr/>
          <p:nvPr/>
        </p:nvSpPr>
        <p:spPr>
          <a:xfrm>
            <a:off x="251520" y="6165304"/>
            <a:ext cx="504056" cy="504056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755576" y="6453336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99592" y="51571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Otros sitios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2" name="21 Flecha en U"/>
          <p:cNvSpPr/>
          <p:nvPr/>
        </p:nvSpPr>
        <p:spPr>
          <a:xfrm flipV="1">
            <a:off x="611560" y="5445224"/>
            <a:ext cx="720080" cy="360040"/>
          </a:xfrm>
          <a:prstGeom prst="utur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0" name="19 Botón de acción: Información">
            <a:hlinkClick r:id="rId11" action="ppaction://hlinksldjump" highlightClick="1"/>
          </p:cNvPr>
          <p:cNvSpPr/>
          <p:nvPr/>
        </p:nvSpPr>
        <p:spPr>
          <a:xfrm>
            <a:off x="251520" y="4869160"/>
            <a:ext cx="648072" cy="720080"/>
          </a:xfrm>
          <a:prstGeom prst="actionButtonInformation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908720"/>
            <a:ext cx="7943328" cy="4077320"/>
          </a:xfrm>
          <a:prstGeom prst="rect">
            <a:avLst/>
          </a:prstGeom>
        </p:spPr>
      </p:pic>
      <p:sp>
        <p:nvSpPr>
          <p:cNvPr id="10" name="9 Flecha derecha"/>
          <p:cNvSpPr/>
          <p:nvPr/>
        </p:nvSpPr>
        <p:spPr>
          <a:xfrm rot="3681666" flipH="1">
            <a:off x="5533181" y="1422535"/>
            <a:ext cx="288032" cy="202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5364088" y="16195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4" name="13 Redondear rectángulo de esquina sencilla">
            <a:hlinkClick r:id="rId6" action="ppaction://hlinksldjump"/>
          </p:cNvPr>
          <p:cNvSpPr/>
          <p:nvPr/>
        </p:nvSpPr>
        <p:spPr>
          <a:xfrm flipH="1">
            <a:off x="4211960" y="1124744"/>
            <a:ext cx="1728192" cy="288032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88232" y="6228020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224136" cy="12418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948264" y="4824536"/>
            <a:ext cx="1728192" cy="1916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flipV="1">
            <a:off x="0" y="5949281"/>
            <a:ext cx="69482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685800"/>
            <a:ext cx="6548284" cy="6858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838200" y="762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1)</a:t>
            </a:r>
            <a:endParaRPr lang="es-ES_tradnl" sz="24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524000"/>
            <a:ext cx="6934200" cy="46482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164288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2)</a:t>
            </a:r>
            <a:endParaRPr lang="es-ES_tradnl" sz="2400" b="1" dirty="0"/>
          </a:p>
        </p:txBody>
      </p:sp>
      <p:sp>
        <p:nvSpPr>
          <p:cNvPr id="16" name="15 Redondear rectángulo de esquina sencilla">
            <a:hlinkClick r:id="rId7" action="ppaction://hlinksldjump"/>
          </p:cNvPr>
          <p:cNvSpPr/>
          <p:nvPr/>
        </p:nvSpPr>
        <p:spPr>
          <a:xfrm flipH="1">
            <a:off x="5292080" y="3573016"/>
            <a:ext cx="1728192" cy="144016"/>
          </a:xfrm>
          <a:prstGeom prst="round1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380312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8" name="17 Flecha abajo"/>
          <p:cNvSpPr/>
          <p:nvPr/>
        </p:nvSpPr>
        <p:spPr>
          <a:xfrm rot="5772146">
            <a:off x="6970339" y="3451075"/>
            <a:ext cx="432048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04056" y="6444044"/>
            <a:ext cx="673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0"/>
            <a:ext cx="144016" cy="6669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0"/>
            <a:ext cx="936104" cy="5877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147565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 rot="612996">
            <a:off x="-55562" y="5362982"/>
            <a:ext cx="1647635" cy="15563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1368152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8" y="140081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2794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838200"/>
            <a:ext cx="7696199" cy="5943600"/>
          </a:xfrm>
          <a:prstGeom prst="rect">
            <a:avLst/>
          </a:prstGeom>
        </p:spPr>
      </p:pic>
      <p:sp>
        <p:nvSpPr>
          <p:cNvPr id="11" name="10 Redondear rectángulo de esquina sencilla">
            <a:hlinkClick r:id="rId6" action="ppaction://hlinksldjump"/>
          </p:cNvPr>
          <p:cNvSpPr/>
          <p:nvPr/>
        </p:nvSpPr>
        <p:spPr>
          <a:xfrm flipH="1">
            <a:off x="7308304" y="3861048"/>
            <a:ext cx="1728192" cy="144016"/>
          </a:xfrm>
          <a:prstGeom prst="round1Rect">
            <a:avLst/>
          </a:prstGeom>
          <a:noFill/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6588224" y="39957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4" name="13 Flecha abajo"/>
          <p:cNvSpPr/>
          <p:nvPr/>
        </p:nvSpPr>
        <p:spPr>
          <a:xfrm rot="15954215">
            <a:off x="6958001" y="3732096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88232" y="6525344"/>
            <a:ext cx="50040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0"/>
            <a:ext cx="144016" cy="6669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251520" y="0"/>
            <a:ext cx="936104" cy="5877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1475656" cy="90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 rot="612996">
            <a:off x="-55562" y="5362982"/>
            <a:ext cx="1647635" cy="15563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373216"/>
            <a:ext cx="1368152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8" y="140081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82794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838199"/>
            <a:ext cx="4419600" cy="65618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47800" y="1524000"/>
            <a:ext cx="6781800" cy="4953000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 rot="10800000" flipH="1">
            <a:off x="1254342" y="1772816"/>
            <a:ext cx="293322" cy="2270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</a:t>
            </a:r>
            <a:r>
              <a:rPr lang="es-MX" dirty="0" err="1" smtClean="0"/>
              <a:t>Click</a:t>
            </a:r>
            <a:r>
              <a:rPr lang="es-MX" dirty="0" smtClean="0"/>
              <a:t>!</a:t>
            </a:r>
            <a:endParaRPr lang="es-MX" dirty="0"/>
          </a:p>
        </p:txBody>
      </p:sp>
      <p:sp>
        <p:nvSpPr>
          <p:cNvPr id="15" name="14 Redondear rectángulo de esquina sencilla">
            <a:hlinkClick r:id="rId7" action="ppaction://hlinksldjump"/>
          </p:cNvPr>
          <p:cNvSpPr/>
          <p:nvPr/>
        </p:nvSpPr>
        <p:spPr>
          <a:xfrm>
            <a:off x="1619672" y="1844824"/>
            <a:ext cx="3024336" cy="14401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75856" y="6519446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445224"/>
            <a:ext cx="9144000" cy="1196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1331640" y="6597352"/>
            <a:ext cx="781236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-324544" y="5013176"/>
            <a:ext cx="2088232" cy="18448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050" y="914400"/>
            <a:ext cx="8597900" cy="431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979712" y="467961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>
                <a:solidFill>
                  <a:schemeClr val="bg1">
                    <a:lumMod val="75000"/>
                  </a:schemeClr>
                </a:solidFill>
              </a:rPr>
              <a:t>Ecco</a:t>
            </a:r>
            <a:r>
              <a:rPr lang="es-MX" sz="3200" dirty="0" smtClean="0">
                <a:solidFill>
                  <a:schemeClr val="bg1">
                    <a:lumMod val="75000"/>
                  </a:schemeClr>
                </a:solidFill>
              </a:rPr>
              <a:t>! </a:t>
            </a:r>
            <a:endParaRPr lang="es-MX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11 Botón de acción: Volver">
            <a:hlinkClick r:id="rId6" action="ppaction://hlinksldjump" highlightClick="1"/>
          </p:cNvPr>
          <p:cNvSpPr/>
          <p:nvPr/>
        </p:nvSpPr>
        <p:spPr>
          <a:xfrm>
            <a:off x="7956376" y="5589240"/>
            <a:ext cx="864096" cy="864096"/>
          </a:xfrm>
          <a:prstGeom prst="actionButtonReturn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907704" y="6237312"/>
            <a:ext cx="59046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013176"/>
            <a:ext cx="1224136" cy="124187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6948264" y="4824536"/>
            <a:ext cx="1728192" cy="1916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263852"/>
            <a:ext cx="1512168" cy="14055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flipV="1">
            <a:off x="0" y="5949281"/>
            <a:ext cx="69482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16" y="68073"/>
            <a:ext cx="1565464" cy="6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17282"/>
            <a:ext cx="576708" cy="58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876300"/>
            <a:ext cx="7696200" cy="4152900"/>
          </a:xfrm>
          <a:prstGeom prst="rect">
            <a:avLst/>
          </a:prstGeom>
        </p:spPr>
      </p:pic>
      <p:sp>
        <p:nvSpPr>
          <p:cNvPr id="11" name="10 Redondear rectángulo de esquina sencilla"/>
          <p:cNvSpPr/>
          <p:nvPr/>
        </p:nvSpPr>
        <p:spPr>
          <a:xfrm>
            <a:off x="6372200" y="836712"/>
            <a:ext cx="1944216" cy="14401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dondear rectángulo de esquina sencilla">
            <a:hlinkClick r:id="rId6" action="ppaction://hlinksldjump"/>
          </p:cNvPr>
          <p:cNvSpPr/>
          <p:nvPr/>
        </p:nvSpPr>
        <p:spPr>
          <a:xfrm>
            <a:off x="3203848" y="2348880"/>
            <a:ext cx="288032" cy="216024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derecha"/>
          <p:cNvSpPr/>
          <p:nvPr/>
        </p:nvSpPr>
        <p:spPr>
          <a:xfrm rot="12955970">
            <a:off x="3491880" y="2484848"/>
            <a:ext cx="288032" cy="21602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1043608" y="6113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7"/>
              </a:rPr>
              <a:t>http://217.221.87.90/EOSWeb/OPAC/Search/AdvancedSearch.asp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635896" y="251438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¡</a:t>
            </a:r>
            <a:r>
              <a:rPr lang="es-MX" sz="1600" dirty="0" err="1" smtClean="0"/>
              <a:t>Click</a:t>
            </a:r>
            <a:r>
              <a:rPr lang="es-MX" sz="1600" dirty="0" smtClean="0"/>
              <a:t>!</a:t>
            </a:r>
            <a:endParaRPr lang="es-MX" sz="1600" dirty="0"/>
          </a:p>
        </p:txBody>
      </p:sp>
      <p:sp>
        <p:nvSpPr>
          <p:cNvPr id="16" name="15 Rectángulo"/>
          <p:cNvSpPr/>
          <p:nvPr/>
        </p:nvSpPr>
        <p:spPr>
          <a:xfrm>
            <a:off x="2051720" y="26040"/>
            <a:ext cx="51845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UNIVERSIDAD DE MONTERREY</a:t>
            </a:r>
            <a:endParaRPr lang="es-MX" sz="11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S_tradnl" sz="11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Problemas de Aprendizaje Lógico Emocional, Inteligencias Múltiples y Estilos Cognitivos en el Desarrollo Educativo del Aprendizaje</a:t>
            </a:r>
            <a:endParaRPr lang="es-MX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6221923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Arely Tijerina Mena 224139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Fabiola L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ó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pez D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á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vila 215873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Elisa Mar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Cambria"/>
                <a:ea typeface="Cambria" pitchFamily="18" charset="0"/>
                <a:cs typeface="Arial" pitchFamily="34" charset="0"/>
              </a:rPr>
              <a:t>í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 Pellico Villareal 230052 </a:t>
            </a:r>
            <a:r>
              <a:rPr lang="es-MX" sz="9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Jessika</a:t>
            </a: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Amero Lobo 143491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_tradnl" sz="9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Prof. Fausto </a:t>
            </a:r>
            <a:r>
              <a:rPr kumimoji="0" lang="es-ES_tradnl" sz="9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Presutti</a:t>
            </a:r>
            <a:endParaRPr kumimoji="0" lang="es-MX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775</Words>
  <Application>Microsoft Office PowerPoint</Application>
  <PresentationFormat>Presentación en pantalla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Letty MP</dc:creator>
  <cp:lastModifiedBy>Fabiola  López Dávila</cp:lastModifiedBy>
  <cp:revision>29</cp:revision>
  <dcterms:created xsi:type="dcterms:W3CDTF">2010-07-21T12:27:28Z</dcterms:created>
  <dcterms:modified xsi:type="dcterms:W3CDTF">2010-07-21T21:42:54Z</dcterms:modified>
</cp:coreProperties>
</file>