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33"/>
  </p:notesMasterIdLst>
  <p:sldIdLst>
    <p:sldId id="259" r:id="rId2"/>
    <p:sldId id="288" r:id="rId3"/>
    <p:sldId id="289" r:id="rId4"/>
    <p:sldId id="260" r:id="rId5"/>
    <p:sldId id="267" r:id="rId6"/>
    <p:sldId id="266" r:id="rId7"/>
    <p:sldId id="265" r:id="rId8"/>
    <p:sldId id="264" r:id="rId9"/>
    <p:sldId id="263" r:id="rId10"/>
    <p:sldId id="262" r:id="rId11"/>
    <p:sldId id="282" r:id="rId12"/>
    <p:sldId id="261" r:id="rId13"/>
    <p:sldId id="268" r:id="rId14"/>
    <p:sldId id="272" r:id="rId15"/>
    <p:sldId id="273" r:id="rId16"/>
    <p:sldId id="274" r:id="rId17"/>
    <p:sldId id="275" r:id="rId18"/>
    <p:sldId id="276" r:id="rId19"/>
    <p:sldId id="269" r:id="rId20"/>
    <p:sldId id="277" r:id="rId21"/>
    <p:sldId id="270" r:id="rId22"/>
    <p:sldId id="283" r:id="rId23"/>
    <p:sldId id="278" r:id="rId24"/>
    <p:sldId id="284" r:id="rId25"/>
    <p:sldId id="281" r:id="rId26"/>
    <p:sldId id="285" r:id="rId27"/>
    <p:sldId id="280" r:id="rId28"/>
    <p:sldId id="286" r:id="rId29"/>
    <p:sldId id="287" r:id="rId30"/>
    <p:sldId id="279" r:id="rId31"/>
    <p:sldId id="271" r:id="rId3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800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3876" autoAdjust="0"/>
    <p:restoredTop sz="94660"/>
  </p:normalViewPr>
  <p:slideViewPr>
    <p:cSldViewPr>
      <p:cViewPr>
        <p:scale>
          <a:sx n="80" d="100"/>
          <a:sy n="80" d="100"/>
        </p:scale>
        <p:origin x="-1128" y="4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4CD7B4-DF37-4243-812A-39D5F2A3B5B9}" type="datetimeFigureOut">
              <a:rPr lang="es-MX" smtClean="0"/>
              <a:pPr/>
              <a:t>22/7/10</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E4E2A8-25DA-40D4-9796-3224B89414CE}" type="slidenum">
              <a:rPr lang="es-MX" smtClean="0"/>
              <a:pPr/>
              <a:t>‹Nr.›</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endParaRPr lang="es-ES_tradnl" dirty="0"/>
          </a:p>
        </p:txBody>
      </p:sp>
      <p:sp>
        <p:nvSpPr>
          <p:cNvPr id="4" name="Marcador de número de diapositiva 3"/>
          <p:cNvSpPr>
            <a:spLocks noGrp="1"/>
          </p:cNvSpPr>
          <p:nvPr>
            <p:ph type="sldNum" sz="quarter" idx="10"/>
          </p:nvPr>
        </p:nvSpPr>
        <p:spPr/>
        <p:txBody>
          <a:bodyPr/>
          <a:lstStyle/>
          <a:p>
            <a:fld id="{AFF2C45F-726B-8A4F-B988-F46BACDD6E0B}" type="slidenum">
              <a:rPr lang="es-ES_tradnl" smtClean="0"/>
              <a:pPr/>
              <a:t>2</a:t>
            </a:fld>
            <a:endParaRPr lang="es-ES_tradnl"/>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endParaRPr lang="es-ES_tradnl" dirty="0"/>
          </a:p>
        </p:txBody>
      </p:sp>
      <p:sp>
        <p:nvSpPr>
          <p:cNvPr id="4" name="Marcador de número de diapositiva 3"/>
          <p:cNvSpPr>
            <a:spLocks noGrp="1"/>
          </p:cNvSpPr>
          <p:nvPr>
            <p:ph type="sldNum" sz="quarter" idx="10"/>
          </p:nvPr>
        </p:nvSpPr>
        <p:spPr/>
        <p:txBody>
          <a:bodyPr/>
          <a:lstStyle/>
          <a:p>
            <a:fld id="{AFF2C45F-726B-8A4F-B988-F46BACDD6E0B}" type="slidenum">
              <a:rPr lang="es-ES_tradnl" smtClean="0"/>
              <a:pPr/>
              <a:t>3</a:t>
            </a:fld>
            <a:endParaRPr lang="es-ES_tradnl"/>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35E4E2A8-25DA-40D4-9796-3224B89414CE}" type="slidenum">
              <a:rPr lang="es-MX" smtClean="0"/>
              <a:pPr/>
              <a:t>29</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5C7E21B2-CE1E-4086-8EA2-773F11577C19}" type="datetimeFigureOut">
              <a:rPr lang="es-MX" smtClean="0"/>
              <a:pPr/>
              <a:t>22/7/10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EF153B2-B2B3-494C-A26C-478B1E072C18}" type="slidenum">
              <a:rPr lang="es-MX" smtClean="0"/>
              <a:pPr/>
              <a:t>‹Nr.›</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C7E21B2-CE1E-4086-8EA2-773F11577C19}" type="datetimeFigureOut">
              <a:rPr lang="es-MX" smtClean="0"/>
              <a:pPr/>
              <a:t>22/7/10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EF153B2-B2B3-494C-A26C-478B1E072C18}" type="slidenum">
              <a:rPr lang="es-MX" smtClean="0"/>
              <a:pPr/>
              <a:t>‹Nr.›</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C7E21B2-CE1E-4086-8EA2-773F11577C19}" type="datetimeFigureOut">
              <a:rPr lang="es-MX" smtClean="0"/>
              <a:pPr/>
              <a:t>22/7/10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EF153B2-B2B3-494C-A26C-478B1E072C18}" type="slidenum">
              <a:rPr lang="es-MX" smtClean="0"/>
              <a:pPr/>
              <a:t>‹Nr.›</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C7E21B2-CE1E-4086-8EA2-773F11577C19}" type="datetimeFigureOut">
              <a:rPr lang="es-MX" smtClean="0"/>
              <a:pPr/>
              <a:t>22/7/10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EF153B2-B2B3-494C-A26C-478B1E072C18}" type="slidenum">
              <a:rPr lang="es-MX" smtClean="0"/>
              <a:pPr/>
              <a:t>‹Nr.›</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C7E21B2-CE1E-4086-8EA2-773F11577C19}" type="datetimeFigureOut">
              <a:rPr lang="es-MX" smtClean="0"/>
              <a:pPr/>
              <a:t>22/7/10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EF153B2-B2B3-494C-A26C-478B1E072C18}" type="slidenum">
              <a:rPr lang="es-MX" smtClean="0"/>
              <a:pPr/>
              <a:t>‹Nr.›</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5C7E21B2-CE1E-4086-8EA2-773F11577C19}" type="datetimeFigureOut">
              <a:rPr lang="es-MX" smtClean="0"/>
              <a:pPr/>
              <a:t>22/7/10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EF153B2-B2B3-494C-A26C-478B1E072C18}" type="slidenum">
              <a:rPr lang="es-MX" smtClean="0"/>
              <a:pPr/>
              <a:t>‹Nr.›</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5C7E21B2-CE1E-4086-8EA2-773F11577C19}" type="datetimeFigureOut">
              <a:rPr lang="es-MX" smtClean="0"/>
              <a:pPr/>
              <a:t>22/7/10</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EF153B2-B2B3-494C-A26C-478B1E072C18}" type="slidenum">
              <a:rPr lang="es-MX" smtClean="0"/>
              <a:pPr/>
              <a:t>‹Nr.›</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5C7E21B2-CE1E-4086-8EA2-773F11577C19}" type="datetimeFigureOut">
              <a:rPr lang="es-MX" smtClean="0"/>
              <a:pPr/>
              <a:t>22/7/10</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EF153B2-B2B3-494C-A26C-478B1E072C18}" type="slidenum">
              <a:rPr lang="es-MX" smtClean="0"/>
              <a:pPr/>
              <a:t>‹Nr.›</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C7E21B2-CE1E-4086-8EA2-773F11577C19}" type="datetimeFigureOut">
              <a:rPr lang="es-MX" smtClean="0"/>
              <a:pPr/>
              <a:t>22/7/10</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EF153B2-B2B3-494C-A26C-478B1E072C18}" type="slidenum">
              <a:rPr lang="es-MX" smtClean="0"/>
              <a:pPr/>
              <a:t>‹Nr.›</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C7E21B2-CE1E-4086-8EA2-773F11577C19}" type="datetimeFigureOut">
              <a:rPr lang="es-MX" smtClean="0"/>
              <a:pPr/>
              <a:t>22/7/10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EF153B2-B2B3-494C-A26C-478B1E072C18}" type="slidenum">
              <a:rPr lang="es-MX" smtClean="0"/>
              <a:pPr/>
              <a:t>‹Nr.›</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C7E21B2-CE1E-4086-8EA2-773F11577C19}" type="datetimeFigureOut">
              <a:rPr lang="es-MX" smtClean="0"/>
              <a:pPr/>
              <a:t>22/7/10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EF153B2-B2B3-494C-A26C-478B1E072C18}" type="slidenum">
              <a:rPr lang="es-MX" smtClean="0"/>
              <a:pPr/>
              <a:t>‹Nr.›</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7E21B2-CE1E-4086-8EA2-773F11577C19}" type="datetimeFigureOut">
              <a:rPr lang="es-MX" smtClean="0"/>
              <a:pPr/>
              <a:t>22/7/10</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F153B2-B2B3-494C-A26C-478B1E072C18}" type="slidenum">
              <a:rPr lang="es-MX" smtClean="0"/>
              <a:pPr/>
              <a:t>‹Nr.›</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gif"/><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gif"/><Relationship Id="rId6" Type="http://schemas.openxmlformats.org/officeDocument/2006/relationships/image" Target="../media/image13.jpeg"/><Relationship Id="rId7" Type="http://schemas.openxmlformats.org/officeDocument/2006/relationships/slide" Target="slide4.xml"/><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gif"/><Relationship Id="rId6" Type="http://schemas.openxmlformats.org/officeDocument/2006/relationships/slide" Target="slide4.xml"/><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gif"/><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gif"/><Relationship Id="rId6"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gif"/><Relationship Id="rId6"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gif"/><Relationship Id="rId6"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gif"/><Relationship Id="rId6"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gif"/><Relationship Id="rId6"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gif"/><Relationship Id="rId6"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gif"/><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gif"/><Relationship Id="rId6" Type="http://schemas.openxmlformats.org/officeDocument/2006/relationships/slide" Target="slide4.xml"/><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gif"/><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gif"/><Relationship Id="rId6" Type="http://schemas.openxmlformats.org/officeDocument/2006/relationships/image" Target="../media/image23.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gif"/><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gif"/><Relationship Id="rId6" Type="http://schemas.openxmlformats.org/officeDocument/2006/relationships/image" Target="../media/image27.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gif"/><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gif"/><Relationship Id="rId6" Type="http://schemas.openxmlformats.org/officeDocument/2006/relationships/image" Target="../media/image27.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gif"/><Relationship Id="rId6" Type="http://schemas.openxmlformats.org/officeDocument/2006/relationships/slide" Target="slide4.xml"/><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gif"/><Relationship Id="rId6" Type="http://schemas.openxmlformats.org/officeDocument/2006/relationships/slide" Target="slide4.xml"/><Relationship Id="rId7"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gif"/><Relationship Id="rId7" Type="http://schemas.openxmlformats.org/officeDocument/2006/relationships/slide" Target="slide4.xml"/><Relationship Id="rId8" Type="http://schemas.openxmlformats.org/officeDocument/2006/relationships/image" Target="../media/image13.jpeg"/><Relationship Id="rId9" Type="http://schemas.openxmlformats.org/officeDocument/2006/relationships/image" Target="../media/image23.jpeg"/><Relationship Id="rId10" Type="http://schemas.openxmlformats.org/officeDocument/2006/relationships/image" Target="../media/image34.png"/><Relationship Id="rId11" Type="http://schemas.openxmlformats.org/officeDocument/2006/relationships/image" Target="../media/image27.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slide" Target="slide4.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gif"/><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gif"/><Relationship Id="rId6" Type="http://schemas.openxmlformats.org/officeDocument/2006/relationships/slide" Target="slide4.xml"/><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1" Type="http://schemas.openxmlformats.org/officeDocument/2006/relationships/slide" Target="slide11.xml"/><Relationship Id="rId12" Type="http://schemas.openxmlformats.org/officeDocument/2006/relationships/slide" Target="slide29.xml"/><Relationship Id="rId13" Type="http://schemas.openxmlformats.org/officeDocument/2006/relationships/slide" Target="slide2.xml"/><Relationship Id="rId14" Type="http://schemas.openxmlformats.org/officeDocument/2006/relationships/slide" Target="slide3.xml"/><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gif"/><Relationship Id="rId6" Type="http://schemas.openxmlformats.org/officeDocument/2006/relationships/slide" Target="slide5.xml"/><Relationship Id="rId7" Type="http://schemas.openxmlformats.org/officeDocument/2006/relationships/slide" Target="slide6.xml"/><Relationship Id="rId8" Type="http://schemas.openxmlformats.org/officeDocument/2006/relationships/slide" Target="slide10.xml"/><Relationship Id="rId9" Type="http://schemas.openxmlformats.org/officeDocument/2006/relationships/slide" Target="slide12.xml"/><Relationship Id="rId10" Type="http://schemas.openxmlformats.org/officeDocument/2006/relationships/slide" Target="slide2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gif"/><Relationship Id="rId6" Type="http://schemas.openxmlformats.org/officeDocument/2006/relationships/slide" Target="slide4.xml"/><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gif"/><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gif"/><Relationship Id="rId6" Type="http://schemas.openxmlformats.org/officeDocument/2006/relationships/image" Target="../media/image11.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gif"/><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gif"/><Relationship Id="rId6" Type="http://schemas.openxmlformats.org/officeDocument/2006/relationships/image" Target="../media/image12.png"/><Relationship Id="rId7" Type="http://schemas.openxmlformats.org/officeDocument/2006/relationships/slide" Target="slide4.xml"/><Relationship Id="rId1" Type="http://schemas.openxmlformats.org/officeDocument/2006/relationships/slideLayout" Target="../slideLayouts/slideLayout1.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C000"/>
        </a:solidFill>
        <a:effectLst/>
      </p:bgPr>
    </p:bg>
    <p:spTree>
      <p:nvGrpSpPr>
        <p:cNvPr id="1" name=""/>
        <p:cNvGrpSpPr/>
        <p:nvPr/>
      </p:nvGrpSpPr>
      <p:grpSpPr>
        <a:xfrm>
          <a:off x="0" y="0"/>
          <a:ext cx="0" cy="0"/>
          <a:chOff x="0" y="0"/>
          <a:chExt cx="0" cy="0"/>
        </a:xfrm>
      </p:grpSpPr>
      <p:pic>
        <p:nvPicPr>
          <p:cNvPr id="7" name="6 Imagen" descr="pp pf educativa copia.jpg"/>
          <p:cNvPicPr>
            <a:picLocks noChangeAspect="1"/>
          </p:cNvPicPr>
          <p:nvPr/>
        </p:nvPicPr>
        <p:blipFill>
          <a:blip r:embed="rId2" cstate="print"/>
          <a:stretch>
            <a:fillRect/>
          </a:stretch>
        </p:blipFill>
        <p:spPr>
          <a:xfrm>
            <a:off x="13648" y="-24"/>
            <a:ext cx="9144000" cy="6858000"/>
          </a:xfrm>
          <a:prstGeom prst="rect">
            <a:avLst/>
          </a:prstGeom>
        </p:spPr>
      </p:pic>
      <p:sp>
        <p:nvSpPr>
          <p:cNvPr id="6" name="5 Documento"/>
          <p:cNvSpPr/>
          <p:nvPr/>
        </p:nvSpPr>
        <p:spPr>
          <a:xfrm>
            <a:off x="0" y="0"/>
            <a:ext cx="9144000" cy="1484784"/>
          </a:xfrm>
          <a:prstGeom prst="flowChartDocumen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Picture 5"/>
          <p:cNvPicPr>
            <a:picLocks noChangeAspect="1" noChangeArrowheads="1"/>
          </p:cNvPicPr>
          <p:nvPr/>
        </p:nvPicPr>
        <p:blipFill>
          <a:blip r:embed="rId3" cstate="print"/>
          <a:srcRect/>
          <a:stretch>
            <a:fillRect/>
          </a:stretch>
        </p:blipFill>
        <p:spPr bwMode="auto">
          <a:xfrm>
            <a:off x="8100392" y="186691"/>
            <a:ext cx="858302" cy="866045"/>
          </a:xfrm>
          <a:prstGeom prst="rect">
            <a:avLst/>
          </a:prstGeom>
          <a:noFill/>
          <a:ln w="9525">
            <a:noFill/>
            <a:miter lim="800000"/>
            <a:headEnd/>
            <a:tailEnd/>
          </a:ln>
        </p:spPr>
      </p:pic>
      <p:pic>
        <p:nvPicPr>
          <p:cNvPr id="5" name="Picture 6"/>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126216" y="140081"/>
            <a:ext cx="2212728" cy="984663"/>
          </a:xfrm>
          <a:prstGeom prst="rect">
            <a:avLst/>
          </a:prstGeom>
          <a:noFill/>
          <a:ln w="9525">
            <a:noFill/>
            <a:miter lim="800000"/>
            <a:headEnd/>
            <a:tailEnd/>
          </a:ln>
        </p:spPr>
      </p:pic>
      <p:sp>
        <p:nvSpPr>
          <p:cNvPr id="8" name="7 CuadroTexto"/>
          <p:cNvSpPr txBox="1"/>
          <p:nvPr/>
        </p:nvSpPr>
        <p:spPr>
          <a:xfrm>
            <a:off x="107504" y="1500167"/>
            <a:ext cx="8856984" cy="3801041"/>
          </a:xfrm>
          <a:prstGeom prst="rect">
            <a:avLst/>
          </a:prstGeom>
          <a:noFill/>
        </p:spPr>
        <p:txBody>
          <a:bodyPr wrap="square" rtlCol="0">
            <a:spAutoFit/>
          </a:bodyPr>
          <a:lstStyle/>
          <a:p>
            <a:pPr algn="ctr"/>
            <a:r>
              <a:rPr lang="es-MX" sz="2800" b="1" dirty="0" smtClean="0"/>
              <a:t>Universidad de Monterrey</a:t>
            </a:r>
          </a:p>
          <a:p>
            <a:pPr algn="ctr"/>
            <a:r>
              <a:rPr lang="es-MX" sz="2800" b="1" dirty="0" smtClean="0">
                <a:solidFill>
                  <a:srgbClr val="002060"/>
                </a:solidFill>
                <a:effectLst>
                  <a:outerShdw blurRad="38100" dist="38100" dir="2700000" algn="tl">
                    <a:srgbClr val="000000">
                      <a:alpha val="43137"/>
                    </a:srgbClr>
                  </a:outerShdw>
                </a:effectLst>
              </a:rPr>
              <a:t>Curso: </a:t>
            </a:r>
            <a:r>
              <a:rPr lang="es-ES_tradnl" sz="2000" b="1" dirty="0" smtClean="0">
                <a:solidFill>
                  <a:srgbClr val="002060"/>
                </a:solidFill>
                <a:effectLst>
                  <a:outerShdw blurRad="38100" dist="38100" dir="2700000" algn="tl">
                    <a:srgbClr val="000000">
                      <a:alpha val="43137"/>
                    </a:srgbClr>
                  </a:outerShdw>
                </a:effectLst>
              </a:rPr>
              <a:t>PROBLEMAS DE APRENDIZAJE LÓGICO EMOCIONAL, INTELIGENCIAS MÚLTIPLES Y ESTILOS COGNITIVOS EN EL DESARROLLO EDUCATIVO DEL APRENDIZAJE</a:t>
            </a:r>
            <a:endParaRPr lang="es-MX" sz="2800" b="1" dirty="0" smtClean="0">
              <a:solidFill>
                <a:srgbClr val="002060"/>
              </a:solidFill>
              <a:effectLst>
                <a:outerShdw blurRad="38100" dist="38100" dir="2700000" algn="tl">
                  <a:srgbClr val="000000">
                    <a:alpha val="43137"/>
                  </a:srgbClr>
                </a:outerShdw>
              </a:effectLst>
            </a:endParaRPr>
          </a:p>
          <a:p>
            <a:pPr algn="ctr"/>
            <a:endParaRPr lang="es-MX" sz="1000" dirty="0" smtClean="0"/>
          </a:p>
          <a:p>
            <a:pPr algn="ctr"/>
            <a:r>
              <a:rPr lang="es-MX" sz="2000" dirty="0" smtClean="0"/>
              <a:t>Estudiantes de la Facultad de Educación, Psicopedagogía y Psicología </a:t>
            </a:r>
          </a:p>
          <a:p>
            <a:pPr algn="ctr"/>
            <a:endParaRPr lang="es-MX" sz="900" b="1" dirty="0"/>
          </a:p>
          <a:p>
            <a:pPr algn="ctr"/>
            <a:r>
              <a:rPr lang="es-MX" sz="2400" b="1" dirty="0" smtClean="0"/>
              <a:t>Universidad de Florencia </a:t>
            </a:r>
          </a:p>
          <a:p>
            <a:pPr algn="ctr"/>
            <a:r>
              <a:rPr lang="es-MX" sz="2400" dirty="0" smtClean="0"/>
              <a:t>Profesor:  Fausto </a:t>
            </a:r>
            <a:r>
              <a:rPr lang="es-MX" sz="2400" dirty="0" err="1" smtClean="0"/>
              <a:t>Presutti</a:t>
            </a:r>
            <a:endParaRPr lang="es-MX" sz="2400" dirty="0"/>
          </a:p>
          <a:p>
            <a:pPr algn="ctr"/>
            <a:endParaRPr lang="es-MX" sz="1000" b="1" dirty="0"/>
          </a:p>
          <a:p>
            <a:pPr algn="ctr"/>
            <a:r>
              <a:rPr lang="es-MX" sz="2400" i="1" dirty="0" smtClean="0">
                <a:solidFill>
                  <a:schemeClr val="accent6">
                    <a:lumMod val="75000"/>
                  </a:schemeClr>
                </a:solidFill>
                <a:effectLst>
                  <a:outerShdw blurRad="38100" dist="38100" dir="2700000" algn="tl">
                    <a:srgbClr val="000000">
                      <a:alpha val="43137"/>
                    </a:srgbClr>
                  </a:outerShdw>
                </a:effectLst>
              </a:rPr>
              <a:t>Integrantes del equipo: </a:t>
            </a:r>
            <a:r>
              <a:rPr lang="es-MX" sz="2400" dirty="0" smtClean="0"/>
              <a:t>Elisa Pellico, </a:t>
            </a:r>
            <a:r>
              <a:rPr lang="es-MX" sz="2400" dirty="0" err="1" smtClean="0"/>
              <a:t>Jessika</a:t>
            </a:r>
            <a:r>
              <a:rPr lang="es-MX" sz="2400" dirty="0" smtClean="0"/>
              <a:t> Amero, </a:t>
            </a:r>
            <a:endParaRPr lang="es-MX" sz="2400" dirty="0"/>
          </a:p>
          <a:p>
            <a:pPr algn="ctr"/>
            <a:r>
              <a:rPr lang="es-MX" sz="2400" dirty="0" smtClean="0"/>
              <a:t>Fabiola López y Arely Tijerina </a:t>
            </a:r>
          </a:p>
        </p:txBody>
      </p:sp>
      <p:pic>
        <p:nvPicPr>
          <p:cNvPr id="11" name="Imagen 4" descr="Macintosh HD:Users:Elisa:Desktop:unifi.gif"/>
          <p:cNvPicPr/>
          <p:nvPr/>
        </p:nvPicPr>
        <p:blipFill>
          <a:blip r:embed="rId5" cstate="print">
            <a:clrChange>
              <a:clrFrom>
                <a:srgbClr val="FFFFFF"/>
              </a:clrFrom>
              <a:clrTo>
                <a:srgbClr val="FFFFFF">
                  <a:alpha val="0"/>
                </a:srgbClr>
              </a:clrTo>
            </a:clrChange>
          </a:blip>
          <a:srcRect/>
          <a:stretch>
            <a:fillRect/>
          </a:stretch>
        </p:blipFill>
        <p:spPr bwMode="auto">
          <a:xfrm>
            <a:off x="7092280" y="188640"/>
            <a:ext cx="899592" cy="8640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C000"/>
        </a:solidFill>
        <a:effectLst/>
      </p:bgPr>
    </p:bg>
    <p:spTree>
      <p:nvGrpSpPr>
        <p:cNvPr id="1" name=""/>
        <p:cNvGrpSpPr/>
        <p:nvPr/>
      </p:nvGrpSpPr>
      <p:grpSpPr>
        <a:xfrm>
          <a:off x="0" y="0"/>
          <a:ext cx="0" cy="0"/>
          <a:chOff x="0" y="0"/>
          <a:chExt cx="0" cy="0"/>
        </a:xfrm>
      </p:grpSpPr>
      <p:pic>
        <p:nvPicPr>
          <p:cNvPr id="7" name="6 Imagen" descr="pp pf educativa copia.jpg"/>
          <p:cNvPicPr>
            <a:picLocks noChangeAspect="1"/>
          </p:cNvPicPr>
          <p:nvPr/>
        </p:nvPicPr>
        <p:blipFill>
          <a:blip r:embed="rId2" cstate="print"/>
          <a:stretch>
            <a:fillRect/>
          </a:stretch>
        </p:blipFill>
        <p:spPr>
          <a:xfrm>
            <a:off x="13648" y="-24"/>
            <a:ext cx="9144000" cy="6858000"/>
          </a:xfrm>
          <a:prstGeom prst="rect">
            <a:avLst/>
          </a:prstGeom>
        </p:spPr>
      </p:pic>
      <p:sp>
        <p:nvSpPr>
          <p:cNvPr id="6" name="5 Documento"/>
          <p:cNvSpPr/>
          <p:nvPr/>
        </p:nvSpPr>
        <p:spPr>
          <a:xfrm>
            <a:off x="0" y="0"/>
            <a:ext cx="9144000" cy="908720"/>
          </a:xfrm>
          <a:prstGeom prst="flowChartDocumen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Picture 5"/>
          <p:cNvPicPr>
            <a:picLocks noChangeAspect="1" noChangeArrowheads="1"/>
          </p:cNvPicPr>
          <p:nvPr/>
        </p:nvPicPr>
        <p:blipFill>
          <a:blip r:embed="rId3" cstate="print"/>
          <a:srcRect/>
          <a:stretch>
            <a:fillRect/>
          </a:stretch>
        </p:blipFill>
        <p:spPr bwMode="auto">
          <a:xfrm>
            <a:off x="8460432" y="116632"/>
            <a:ext cx="498261" cy="502756"/>
          </a:xfrm>
          <a:prstGeom prst="rect">
            <a:avLst/>
          </a:prstGeom>
          <a:noFill/>
          <a:ln w="9525">
            <a:noFill/>
            <a:miter lim="800000"/>
            <a:headEnd/>
            <a:tailEnd/>
          </a:ln>
        </p:spPr>
      </p:pic>
      <p:pic>
        <p:nvPicPr>
          <p:cNvPr id="5" name="Picture 6"/>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126216" y="140081"/>
            <a:ext cx="1403648" cy="624623"/>
          </a:xfrm>
          <a:prstGeom prst="rect">
            <a:avLst/>
          </a:prstGeom>
          <a:noFill/>
          <a:ln w="9525">
            <a:noFill/>
            <a:miter lim="800000"/>
            <a:headEnd/>
            <a:tailEnd/>
          </a:ln>
        </p:spPr>
      </p:pic>
      <p:sp>
        <p:nvSpPr>
          <p:cNvPr id="8" name="1 Título"/>
          <p:cNvSpPr>
            <a:spLocks noGrp="1"/>
          </p:cNvSpPr>
          <p:nvPr>
            <p:ph type="ctrTitle"/>
          </p:nvPr>
        </p:nvSpPr>
        <p:spPr>
          <a:xfrm>
            <a:off x="1619672" y="44624"/>
            <a:ext cx="6372200" cy="720080"/>
          </a:xfrm>
        </p:spPr>
        <p:txBody>
          <a:bodyPr>
            <a:noAutofit/>
          </a:bodyPr>
          <a:lstStyle/>
          <a:p>
            <a:r>
              <a:rPr lang="es-ES_tradnl" sz="1200" b="1" dirty="0" smtClean="0"/>
              <a:t>PROBLEMAS DE APRENDIZAJE LOGICO EMOCIONAL, INTELIGENCIAS MÚLTIPLES Y ESTILOS COGNITIVOS EN EL DESARROLLO EDUCATIVO DEL APRENDIZAJE</a:t>
            </a:r>
            <a:endParaRPr lang="en-US" sz="1200" dirty="0"/>
          </a:p>
        </p:txBody>
      </p:sp>
      <p:pic>
        <p:nvPicPr>
          <p:cNvPr id="9" name="Imagen 4" descr="Macintosh HD:Users:Elisa:Desktop:unifi.gif"/>
          <p:cNvPicPr/>
          <p:nvPr/>
        </p:nvPicPr>
        <p:blipFill>
          <a:blip r:embed="rId5" cstate="print">
            <a:clrChange>
              <a:clrFrom>
                <a:srgbClr val="FFFFFF"/>
              </a:clrFrom>
              <a:clrTo>
                <a:srgbClr val="FFFFFF">
                  <a:alpha val="0"/>
                </a:srgbClr>
              </a:clrTo>
            </a:clrChange>
          </a:blip>
          <a:srcRect/>
          <a:stretch>
            <a:fillRect/>
          </a:stretch>
        </p:blipFill>
        <p:spPr bwMode="auto">
          <a:xfrm>
            <a:off x="8028384" y="188640"/>
            <a:ext cx="395536" cy="360040"/>
          </a:xfrm>
          <a:prstGeom prst="rect">
            <a:avLst/>
          </a:prstGeom>
          <a:noFill/>
          <a:ln w="9525">
            <a:noFill/>
            <a:miter lim="800000"/>
            <a:headEnd/>
            <a:tailEnd/>
          </a:ln>
        </p:spPr>
      </p:pic>
      <p:sp>
        <p:nvSpPr>
          <p:cNvPr id="10" name="Rectangle 1"/>
          <p:cNvSpPr>
            <a:spLocks noChangeArrowheads="1"/>
          </p:cNvSpPr>
          <p:nvPr/>
        </p:nvSpPr>
        <p:spPr bwMode="auto">
          <a:xfrm>
            <a:off x="467544" y="6582544"/>
            <a:ext cx="8388424"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00338" algn="ctr"/>
                <a:tab pos="5400675" algn="r"/>
              </a:tabLst>
            </a:pP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Arely Tijerina Mena 224139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Fabiola L</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ó</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pez D</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á</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vila 215873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Elisa Mar</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í</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 Pellico Villareal 230052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Jessika</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 Amero Lobo 143491</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Prof. Fausto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Presutti</a:t>
            </a:r>
            <a:endParaRPr kumimoji="0" lang="es-MX" sz="900" b="1" i="0" u="none" strike="noStrike" cap="none" normalizeH="0" baseline="0" dirty="0" smtClean="0">
              <a:ln>
                <a:noFill/>
              </a:ln>
              <a:solidFill>
                <a:srgbClr val="002060"/>
              </a:solidFill>
              <a:effectLst/>
              <a:latin typeface="Arial" pitchFamily="34" charset="0"/>
              <a:cs typeface="Arial" pitchFamily="34" charset="0"/>
            </a:endParaRPr>
          </a:p>
        </p:txBody>
      </p:sp>
      <p:pic>
        <p:nvPicPr>
          <p:cNvPr id="11" name="5 Imagen" descr="Diapositiva1.JPG"/>
          <p:cNvPicPr/>
          <p:nvPr/>
        </p:nvPicPr>
        <p:blipFill>
          <a:blip r:embed="rId6" cstate="print"/>
          <a:srcRect l="1802" t="1898" b="22530"/>
          <a:stretch>
            <a:fillRect/>
          </a:stretch>
        </p:blipFill>
        <p:spPr>
          <a:xfrm>
            <a:off x="899592" y="692696"/>
            <a:ext cx="7848871" cy="5733256"/>
          </a:xfrm>
          <a:prstGeom prst="rect">
            <a:avLst/>
          </a:prstGeom>
        </p:spPr>
      </p:pic>
      <p:sp>
        <p:nvSpPr>
          <p:cNvPr id="12" name="1 Título"/>
          <p:cNvSpPr txBox="1">
            <a:spLocks/>
          </p:cNvSpPr>
          <p:nvPr/>
        </p:nvSpPr>
        <p:spPr>
          <a:xfrm rot="16200000">
            <a:off x="-2156295" y="2884488"/>
            <a:ext cx="4896544" cy="80099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800" b="1" i="0" u="none" strike="noStrike" kern="1200" cap="none" spc="0" normalizeH="0" baseline="0" noProof="0" dirty="0" smtClean="0">
                <a:ln>
                  <a:noFill/>
                </a:ln>
                <a:solidFill>
                  <a:schemeClr val="accent6">
                    <a:lumMod val="75000"/>
                  </a:schemeClr>
                </a:solidFill>
                <a:effectLst/>
                <a:uLnTx/>
                <a:uFillTx/>
                <a:latin typeface="+mj-lt"/>
                <a:ea typeface="+mj-ea"/>
                <a:cs typeface="+mj-cs"/>
              </a:rPr>
              <a:t> C) Mapa del Universo Mental</a:t>
            </a:r>
            <a:endParaRPr kumimoji="0" lang="es-MX" sz="2800" b="1" i="0" u="none" strike="noStrike" kern="1200" cap="none" spc="0" normalizeH="0" baseline="0" noProof="0" dirty="0">
              <a:ln>
                <a:noFill/>
              </a:ln>
              <a:solidFill>
                <a:schemeClr val="accent6">
                  <a:lumMod val="75000"/>
                </a:schemeClr>
              </a:solidFill>
              <a:effectLst/>
              <a:uLnTx/>
              <a:uFillTx/>
              <a:latin typeface="+mj-lt"/>
              <a:ea typeface="+mj-ea"/>
              <a:cs typeface="+mj-cs"/>
            </a:endParaRPr>
          </a:p>
        </p:txBody>
      </p:sp>
      <p:sp>
        <p:nvSpPr>
          <p:cNvPr id="13" name="12 Abrir llave"/>
          <p:cNvSpPr/>
          <p:nvPr/>
        </p:nvSpPr>
        <p:spPr>
          <a:xfrm flipH="1">
            <a:off x="467544" y="1988840"/>
            <a:ext cx="360040" cy="2664296"/>
          </a:xfrm>
          <a:prstGeom prst="leftBrace">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s-MX"/>
          </a:p>
        </p:txBody>
      </p:sp>
      <p:sp>
        <p:nvSpPr>
          <p:cNvPr id="14" name="13 Botón de acción: Volver">
            <a:hlinkClick r:id="rId7" action="ppaction://hlinksldjump" highlightClick="1"/>
          </p:cNvPr>
          <p:cNvSpPr/>
          <p:nvPr/>
        </p:nvSpPr>
        <p:spPr>
          <a:xfrm>
            <a:off x="8676456" y="6165304"/>
            <a:ext cx="360040" cy="432048"/>
          </a:xfrm>
          <a:prstGeom prst="actionButtonRetur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14 CuadroTexto"/>
          <p:cNvSpPr txBox="1"/>
          <p:nvPr/>
        </p:nvSpPr>
        <p:spPr>
          <a:xfrm>
            <a:off x="0" y="836712"/>
            <a:ext cx="1152128" cy="307777"/>
          </a:xfrm>
          <a:prstGeom prst="rect">
            <a:avLst/>
          </a:prstGeom>
          <a:noFill/>
        </p:spPr>
        <p:txBody>
          <a:bodyPr wrap="square" rtlCol="0">
            <a:spAutoFit/>
          </a:bodyPr>
          <a:lstStyle/>
          <a:p>
            <a:r>
              <a:rPr lang="es-MX" sz="1400" b="1" dirty="0" smtClean="0">
                <a:solidFill>
                  <a:schemeClr val="accent6"/>
                </a:solidFill>
              </a:rPr>
              <a:t>TEMA 1</a:t>
            </a:r>
            <a:endParaRPr lang="es-MX" sz="1400" b="1" dirty="0">
              <a:solidFill>
                <a:schemeClr val="accent6"/>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C000"/>
        </a:solidFill>
        <a:effectLst/>
      </p:bgPr>
    </p:bg>
    <p:spTree>
      <p:nvGrpSpPr>
        <p:cNvPr id="1" name=""/>
        <p:cNvGrpSpPr/>
        <p:nvPr/>
      </p:nvGrpSpPr>
      <p:grpSpPr>
        <a:xfrm>
          <a:off x="0" y="0"/>
          <a:ext cx="0" cy="0"/>
          <a:chOff x="0" y="0"/>
          <a:chExt cx="0" cy="0"/>
        </a:xfrm>
      </p:grpSpPr>
      <p:pic>
        <p:nvPicPr>
          <p:cNvPr id="7" name="6 Imagen" descr="pp pf educativa copia.jpg"/>
          <p:cNvPicPr>
            <a:picLocks noChangeAspect="1"/>
          </p:cNvPicPr>
          <p:nvPr/>
        </p:nvPicPr>
        <p:blipFill>
          <a:blip r:embed="rId2" cstate="print"/>
          <a:stretch>
            <a:fillRect/>
          </a:stretch>
        </p:blipFill>
        <p:spPr>
          <a:xfrm>
            <a:off x="13648" y="-24"/>
            <a:ext cx="9144000" cy="6858000"/>
          </a:xfrm>
          <a:prstGeom prst="rect">
            <a:avLst/>
          </a:prstGeom>
        </p:spPr>
      </p:pic>
      <p:sp>
        <p:nvSpPr>
          <p:cNvPr id="6" name="5 Documento"/>
          <p:cNvSpPr/>
          <p:nvPr/>
        </p:nvSpPr>
        <p:spPr>
          <a:xfrm>
            <a:off x="0" y="0"/>
            <a:ext cx="9144000" cy="908720"/>
          </a:xfrm>
          <a:prstGeom prst="flowChartDocumen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Picture 5"/>
          <p:cNvPicPr>
            <a:picLocks noChangeAspect="1" noChangeArrowheads="1"/>
          </p:cNvPicPr>
          <p:nvPr/>
        </p:nvPicPr>
        <p:blipFill>
          <a:blip r:embed="rId3" cstate="print"/>
          <a:srcRect/>
          <a:stretch>
            <a:fillRect/>
          </a:stretch>
        </p:blipFill>
        <p:spPr bwMode="auto">
          <a:xfrm>
            <a:off x="8460432" y="116632"/>
            <a:ext cx="498261" cy="502756"/>
          </a:xfrm>
          <a:prstGeom prst="rect">
            <a:avLst/>
          </a:prstGeom>
          <a:noFill/>
          <a:ln w="9525">
            <a:noFill/>
            <a:miter lim="800000"/>
            <a:headEnd/>
            <a:tailEnd/>
          </a:ln>
        </p:spPr>
      </p:pic>
      <p:pic>
        <p:nvPicPr>
          <p:cNvPr id="5" name="Picture 6"/>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126216" y="140081"/>
            <a:ext cx="1403648" cy="624623"/>
          </a:xfrm>
          <a:prstGeom prst="rect">
            <a:avLst/>
          </a:prstGeom>
          <a:noFill/>
          <a:ln w="9525">
            <a:noFill/>
            <a:miter lim="800000"/>
            <a:headEnd/>
            <a:tailEnd/>
          </a:ln>
        </p:spPr>
      </p:pic>
      <p:sp>
        <p:nvSpPr>
          <p:cNvPr id="8" name="1 Título"/>
          <p:cNvSpPr>
            <a:spLocks noGrp="1"/>
          </p:cNvSpPr>
          <p:nvPr>
            <p:ph type="ctrTitle"/>
          </p:nvPr>
        </p:nvSpPr>
        <p:spPr>
          <a:xfrm>
            <a:off x="1619672" y="44624"/>
            <a:ext cx="6372200" cy="720080"/>
          </a:xfrm>
        </p:spPr>
        <p:txBody>
          <a:bodyPr>
            <a:noAutofit/>
          </a:bodyPr>
          <a:lstStyle/>
          <a:p>
            <a:r>
              <a:rPr lang="es-ES_tradnl" sz="1200" b="1" dirty="0" smtClean="0"/>
              <a:t>PROBLEMAS DE APRENDIZAJE LOGICO EMOCIONAL, INTELIGENCIAS MÚLTIPLES Y ESTILOS COGNITIVOS EN EL DESARROLLO EDUCATIVO DEL APRENDIZAJE</a:t>
            </a:r>
            <a:endParaRPr lang="en-US" sz="1200" dirty="0"/>
          </a:p>
        </p:txBody>
      </p:sp>
      <p:pic>
        <p:nvPicPr>
          <p:cNvPr id="9" name="Imagen 4" descr="Macintosh HD:Users:Elisa:Desktop:unifi.gif"/>
          <p:cNvPicPr/>
          <p:nvPr/>
        </p:nvPicPr>
        <p:blipFill>
          <a:blip r:embed="rId5" cstate="print">
            <a:clrChange>
              <a:clrFrom>
                <a:srgbClr val="FFFFFF"/>
              </a:clrFrom>
              <a:clrTo>
                <a:srgbClr val="FFFFFF">
                  <a:alpha val="0"/>
                </a:srgbClr>
              </a:clrTo>
            </a:clrChange>
          </a:blip>
          <a:srcRect/>
          <a:stretch>
            <a:fillRect/>
          </a:stretch>
        </p:blipFill>
        <p:spPr bwMode="auto">
          <a:xfrm>
            <a:off x="8028384" y="188640"/>
            <a:ext cx="395536" cy="360040"/>
          </a:xfrm>
          <a:prstGeom prst="rect">
            <a:avLst/>
          </a:prstGeom>
          <a:noFill/>
          <a:ln w="9525">
            <a:noFill/>
            <a:miter lim="800000"/>
            <a:headEnd/>
            <a:tailEnd/>
          </a:ln>
        </p:spPr>
      </p:pic>
      <p:sp>
        <p:nvSpPr>
          <p:cNvPr id="10" name="Rectangle 1"/>
          <p:cNvSpPr>
            <a:spLocks noChangeArrowheads="1"/>
          </p:cNvSpPr>
          <p:nvPr/>
        </p:nvSpPr>
        <p:spPr bwMode="auto">
          <a:xfrm>
            <a:off x="467544" y="6582544"/>
            <a:ext cx="8388424"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00338" algn="ctr"/>
                <a:tab pos="5400675" algn="r"/>
              </a:tabLst>
            </a:pP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Arely Tijerina Mena 224139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Fabiola L</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ó</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pez D</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á</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vila 215873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Elisa Mar</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í</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 Pellico Villareal 230052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Jessika</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 Amero Lobo 143491</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Prof. Fausto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Presutti</a:t>
            </a:r>
            <a:endParaRPr kumimoji="0" lang="es-MX" sz="900" b="1" i="0" u="none" strike="noStrike" cap="none" normalizeH="0" baseline="0" dirty="0" smtClean="0">
              <a:ln>
                <a:noFill/>
              </a:ln>
              <a:solidFill>
                <a:srgbClr val="002060"/>
              </a:solidFill>
              <a:effectLst/>
              <a:latin typeface="Arial" pitchFamily="34" charset="0"/>
              <a:cs typeface="Arial" pitchFamily="34" charset="0"/>
            </a:endParaRPr>
          </a:p>
        </p:txBody>
      </p:sp>
      <p:sp>
        <p:nvSpPr>
          <p:cNvPr id="12" name="1 Título"/>
          <p:cNvSpPr txBox="1">
            <a:spLocks/>
          </p:cNvSpPr>
          <p:nvPr/>
        </p:nvSpPr>
        <p:spPr>
          <a:xfrm>
            <a:off x="539552" y="971823"/>
            <a:ext cx="4896544" cy="80099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3600" b="1" i="0"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j-lt"/>
                <a:ea typeface="+mj-ea"/>
                <a:cs typeface="+mj-cs"/>
              </a:rPr>
              <a:t>D)</a:t>
            </a:r>
            <a:r>
              <a:rPr kumimoji="0" lang="es-MX" sz="3600" b="1" i="0" u="none" strike="noStrike" kern="1200" cap="none" spc="0" normalizeH="0" noProof="0" dirty="0" smtClean="0">
                <a:ln>
                  <a:noFill/>
                </a:ln>
                <a:solidFill>
                  <a:srgbClr val="FFC000"/>
                </a:solidFill>
                <a:effectLst>
                  <a:outerShdw blurRad="38100" dist="38100" dir="2700000" algn="tl">
                    <a:srgbClr val="000000">
                      <a:alpha val="43137"/>
                    </a:srgbClr>
                  </a:outerShdw>
                </a:effectLst>
                <a:uLnTx/>
                <a:uFillTx/>
                <a:latin typeface="+mj-lt"/>
                <a:ea typeface="+mj-ea"/>
                <a:cs typeface="+mj-cs"/>
              </a:rPr>
              <a:t> Estilos Cognitivo </a:t>
            </a:r>
            <a:endParaRPr kumimoji="0" lang="es-MX" sz="3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mj-lt"/>
              <a:ea typeface="+mj-ea"/>
              <a:cs typeface="+mj-cs"/>
            </a:endParaRPr>
          </a:p>
        </p:txBody>
      </p:sp>
      <p:sp>
        <p:nvSpPr>
          <p:cNvPr id="14" name="13 Botón de acción: Volver">
            <a:hlinkClick r:id="rId6" action="ppaction://hlinksldjump" highlightClick="1"/>
          </p:cNvPr>
          <p:cNvSpPr/>
          <p:nvPr/>
        </p:nvSpPr>
        <p:spPr>
          <a:xfrm>
            <a:off x="8676456" y="6165304"/>
            <a:ext cx="360040" cy="432048"/>
          </a:xfrm>
          <a:prstGeom prst="actionButtonRetur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CuadroTexto"/>
          <p:cNvSpPr txBox="1"/>
          <p:nvPr/>
        </p:nvSpPr>
        <p:spPr>
          <a:xfrm>
            <a:off x="539552" y="1772816"/>
            <a:ext cx="8208912" cy="3693319"/>
          </a:xfrm>
          <a:prstGeom prst="rect">
            <a:avLst/>
          </a:prstGeom>
          <a:noFill/>
        </p:spPr>
        <p:txBody>
          <a:bodyPr wrap="square" rtlCol="0">
            <a:spAutoFit/>
          </a:bodyPr>
          <a:lstStyle/>
          <a:p>
            <a:r>
              <a:rPr lang="es-ES_tradnl" dirty="0" smtClean="0"/>
              <a:t>Los estilos cognitivos se establecen de acuerdo a las dimensiones de las lógicas y las dimensiones de la inteligencia que permiten señalar los estilos cognitivos de cada individuo. </a:t>
            </a:r>
            <a:endParaRPr lang="es-MX" dirty="0" smtClean="0"/>
          </a:p>
          <a:p>
            <a:r>
              <a:rPr lang="es-ES_tradnl" dirty="0" smtClean="0"/>
              <a:t>Existe una relación entre el mapa cognitivo y los estilos cognitivos se refiere a las dimensiones de lógica e inteligencia del mapa cognitivo las cuales van dentro de los diferentes estilos que son: Práctico, racional y creativo. </a:t>
            </a:r>
            <a:endParaRPr lang="es-MX" dirty="0" smtClean="0"/>
          </a:p>
          <a:p>
            <a:r>
              <a:rPr lang="es-ES_tradnl" dirty="0" smtClean="0"/>
              <a:t> Dentro del estilo práctico se encuentra la lógica sensomotora y la Inteligencia experimental/operacional. Dentro del estilo racional se encuentra la lógica de conocimiento, la lógica de reflexión y la Inteligencia estructural/constructiva e inteligencia simbólica/sistémica. Dentro del estilo creativo se encuentra la lógica emocional, de imaginación y las inteligencias: funcional/situacional. Hipotética/generativa. </a:t>
            </a:r>
            <a:endParaRPr lang="es-MX" dirty="0" smtClean="0"/>
          </a:p>
          <a:p>
            <a:endParaRPr lang="es-MX" dirty="0"/>
          </a:p>
        </p:txBody>
      </p:sp>
      <p:sp>
        <p:nvSpPr>
          <p:cNvPr id="13" name="12 CuadroTexto"/>
          <p:cNvSpPr txBox="1"/>
          <p:nvPr/>
        </p:nvSpPr>
        <p:spPr>
          <a:xfrm>
            <a:off x="323528" y="1196752"/>
            <a:ext cx="1152128" cy="369332"/>
          </a:xfrm>
          <a:prstGeom prst="rect">
            <a:avLst/>
          </a:prstGeom>
          <a:noFill/>
        </p:spPr>
        <p:txBody>
          <a:bodyPr wrap="square" rtlCol="0">
            <a:spAutoFit/>
          </a:bodyPr>
          <a:lstStyle/>
          <a:p>
            <a:r>
              <a:rPr lang="es-MX" b="1" dirty="0" smtClean="0">
                <a:solidFill>
                  <a:schemeClr val="accent6"/>
                </a:solidFill>
              </a:rPr>
              <a:t>TEMA 1</a:t>
            </a:r>
            <a:endParaRPr lang="es-MX" b="1" dirty="0">
              <a:solidFill>
                <a:schemeClr val="accent6"/>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C000"/>
        </a:solidFill>
        <a:effectLst/>
      </p:bgPr>
    </p:bg>
    <p:spTree>
      <p:nvGrpSpPr>
        <p:cNvPr id="1" name=""/>
        <p:cNvGrpSpPr/>
        <p:nvPr/>
      </p:nvGrpSpPr>
      <p:grpSpPr>
        <a:xfrm>
          <a:off x="0" y="0"/>
          <a:ext cx="0" cy="0"/>
          <a:chOff x="0" y="0"/>
          <a:chExt cx="0" cy="0"/>
        </a:xfrm>
      </p:grpSpPr>
      <p:pic>
        <p:nvPicPr>
          <p:cNvPr id="7" name="6 Imagen" descr="pp pf educativa copia.jpg"/>
          <p:cNvPicPr>
            <a:picLocks noChangeAspect="1"/>
          </p:cNvPicPr>
          <p:nvPr/>
        </p:nvPicPr>
        <p:blipFill>
          <a:blip r:embed="rId2" cstate="print"/>
          <a:stretch>
            <a:fillRect/>
          </a:stretch>
        </p:blipFill>
        <p:spPr>
          <a:xfrm>
            <a:off x="13648" y="-24"/>
            <a:ext cx="9144000" cy="6858000"/>
          </a:xfrm>
          <a:prstGeom prst="rect">
            <a:avLst/>
          </a:prstGeom>
        </p:spPr>
      </p:pic>
      <p:sp>
        <p:nvSpPr>
          <p:cNvPr id="6" name="5 Documento"/>
          <p:cNvSpPr/>
          <p:nvPr/>
        </p:nvSpPr>
        <p:spPr>
          <a:xfrm>
            <a:off x="0" y="0"/>
            <a:ext cx="9144000" cy="908720"/>
          </a:xfrm>
          <a:prstGeom prst="flowChartDocumen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Picture 5"/>
          <p:cNvPicPr>
            <a:picLocks noChangeAspect="1" noChangeArrowheads="1"/>
          </p:cNvPicPr>
          <p:nvPr/>
        </p:nvPicPr>
        <p:blipFill>
          <a:blip r:embed="rId3" cstate="print"/>
          <a:srcRect/>
          <a:stretch>
            <a:fillRect/>
          </a:stretch>
        </p:blipFill>
        <p:spPr bwMode="auto">
          <a:xfrm>
            <a:off x="8460432" y="116632"/>
            <a:ext cx="498261" cy="502756"/>
          </a:xfrm>
          <a:prstGeom prst="rect">
            <a:avLst/>
          </a:prstGeom>
          <a:noFill/>
          <a:ln w="9525">
            <a:noFill/>
            <a:miter lim="800000"/>
            <a:headEnd/>
            <a:tailEnd/>
          </a:ln>
        </p:spPr>
      </p:pic>
      <p:pic>
        <p:nvPicPr>
          <p:cNvPr id="5" name="Picture 6"/>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126216" y="140081"/>
            <a:ext cx="1403648" cy="624623"/>
          </a:xfrm>
          <a:prstGeom prst="rect">
            <a:avLst/>
          </a:prstGeom>
          <a:noFill/>
          <a:ln w="9525">
            <a:noFill/>
            <a:miter lim="800000"/>
            <a:headEnd/>
            <a:tailEnd/>
          </a:ln>
        </p:spPr>
      </p:pic>
      <p:sp>
        <p:nvSpPr>
          <p:cNvPr id="8" name="1 Título"/>
          <p:cNvSpPr>
            <a:spLocks noGrp="1"/>
          </p:cNvSpPr>
          <p:nvPr>
            <p:ph type="ctrTitle"/>
          </p:nvPr>
        </p:nvSpPr>
        <p:spPr>
          <a:xfrm>
            <a:off x="1619672" y="44624"/>
            <a:ext cx="6372200" cy="720080"/>
          </a:xfrm>
        </p:spPr>
        <p:txBody>
          <a:bodyPr>
            <a:noAutofit/>
          </a:bodyPr>
          <a:lstStyle/>
          <a:p>
            <a:r>
              <a:rPr lang="es-ES_tradnl" sz="1200" b="1" dirty="0" smtClean="0"/>
              <a:t>PROBLEMAS DE APRENDIZAJE LOGICO EMOCIONAL, INTELIGENCIAS MÚLTIPLES Y ESTILOS COGNITIVOS EN EL DESARROLLO EDUCATIVO DEL APRENDIZAJE</a:t>
            </a:r>
            <a:endParaRPr lang="en-US" sz="1200" dirty="0"/>
          </a:p>
        </p:txBody>
      </p:sp>
      <p:pic>
        <p:nvPicPr>
          <p:cNvPr id="9" name="Imagen 4" descr="Macintosh HD:Users:Elisa:Desktop:unifi.gif"/>
          <p:cNvPicPr/>
          <p:nvPr/>
        </p:nvPicPr>
        <p:blipFill>
          <a:blip r:embed="rId5" cstate="print">
            <a:clrChange>
              <a:clrFrom>
                <a:srgbClr val="FFFFFF"/>
              </a:clrFrom>
              <a:clrTo>
                <a:srgbClr val="FFFFFF">
                  <a:alpha val="0"/>
                </a:srgbClr>
              </a:clrTo>
            </a:clrChange>
          </a:blip>
          <a:srcRect/>
          <a:stretch>
            <a:fillRect/>
          </a:stretch>
        </p:blipFill>
        <p:spPr bwMode="auto">
          <a:xfrm>
            <a:off x="8028384" y="188640"/>
            <a:ext cx="395536" cy="360040"/>
          </a:xfrm>
          <a:prstGeom prst="rect">
            <a:avLst/>
          </a:prstGeom>
          <a:noFill/>
          <a:ln w="9525">
            <a:noFill/>
            <a:miter lim="800000"/>
            <a:headEnd/>
            <a:tailEnd/>
          </a:ln>
        </p:spPr>
      </p:pic>
      <p:sp>
        <p:nvSpPr>
          <p:cNvPr id="10" name="Rectangle 1"/>
          <p:cNvSpPr>
            <a:spLocks noChangeArrowheads="1"/>
          </p:cNvSpPr>
          <p:nvPr/>
        </p:nvSpPr>
        <p:spPr bwMode="auto">
          <a:xfrm>
            <a:off x="467544" y="6582544"/>
            <a:ext cx="8388424"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00338" algn="ctr"/>
                <a:tab pos="5400675" algn="r"/>
              </a:tabLst>
            </a:pP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Arely Tijerina Mena 224139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Fabiola L</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ó</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pez D</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á</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vila 215873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Elisa Mar</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í</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 Pellico Villareal 230052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Jessika</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 Amero Lobo 143491</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Prof. Fausto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Presutti</a:t>
            </a:r>
            <a:endParaRPr kumimoji="0" lang="es-MX" sz="900" b="1" i="0" u="none" strike="noStrike" cap="none" normalizeH="0" baseline="0" dirty="0" smtClean="0">
              <a:ln>
                <a:noFill/>
              </a:ln>
              <a:solidFill>
                <a:srgbClr val="002060"/>
              </a:solidFill>
              <a:effectLst/>
              <a:latin typeface="Arial" pitchFamily="34" charset="0"/>
              <a:cs typeface="Arial" pitchFamily="34" charset="0"/>
            </a:endParaRPr>
          </a:p>
        </p:txBody>
      </p:sp>
      <p:sp>
        <p:nvSpPr>
          <p:cNvPr id="11" name="1 Título"/>
          <p:cNvSpPr txBox="1">
            <a:spLocks/>
          </p:cNvSpPr>
          <p:nvPr/>
        </p:nvSpPr>
        <p:spPr>
          <a:xfrm>
            <a:off x="14808" y="773832"/>
            <a:ext cx="8229600" cy="1143000"/>
          </a:xfrm>
          <a:prstGeom prst="rect">
            <a:avLst/>
          </a:prstGeom>
        </p:spPr>
        <p:txBody>
          <a:bodyPr vert="horz" lIns="91440" tIns="45720" rIns="91440" bIns="45720" rtlCol="0" anchor="ctr">
            <a:noAutofit/>
          </a:bodyPr>
          <a:lstStyle/>
          <a:p>
            <a:pPr lvl="0" algn="ctr">
              <a:spcBef>
                <a:spcPct val="0"/>
              </a:spcBef>
              <a:defRPr/>
            </a:pPr>
            <a:r>
              <a:rPr kumimoji="0" lang="en-US" sz="3200" b="1" i="0" strike="noStrike" kern="1200" cap="none" spc="0" normalizeH="0" baseline="0" noProof="0" dirty="0" smtClean="0">
                <a:ln>
                  <a:noFill/>
                </a:ln>
                <a:solidFill>
                  <a:srgbClr val="7030A0"/>
                </a:solidFill>
                <a:effectLst/>
                <a:uLnTx/>
                <a:uFillTx/>
                <a:latin typeface="+mj-lt"/>
                <a:ea typeface="+mj-ea"/>
                <a:cs typeface="+mj-cs"/>
              </a:rPr>
              <a:t> </a:t>
            </a:r>
            <a:r>
              <a:rPr kumimoji="0" lang="es-MX" sz="3200" b="1" i="0" strike="noStrike" kern="1200" cap="none" spc="0" normalizeH="0" baseline="0" noProof="0" dirty="0" smtClean="0">
                <a:ln>
                  <a:noFill/>
                </a:ln>
                <a:solidFill>
                  <a:srgbClr val="7030A0"/>
                </a:solidFill>
                <a:effectLst/>
                <a:uLnTx/>
                <a:uFillTx/>
                <a:latin typeface="+mj-lt"/>
                <a:ea typeface="+mj-ea"/>
                <a:cs typeface="+mj-cs"/>
              </a:rPr>
              <a:t/>
            </a:r>
            <a:br>
              <a:rPr kumimoji="0" lang="es-MX" sz="3200" b="1" i="0" strike="noStrike" kern="1200" cap="none" spc="0" normalizeH="0" baseline="0" noProof="0" dirty="0" smtClean="0">
                <a:ln>
                  <a:noFill/>
                </a:ln>
                <a:solidFill>
                  <a:srgbClr val="7030A0"/>
                </a:solidFill>
                <a:effectLst/>
                <a:uLnTx/>
                <a:uFillTx/>
                <a:latin typeface="+mj-lt"/>
                <a:ea typeface="+mj-ea"/>
                <a:cs typeface="+mj-cs"/>
              </a:rPr>
            </a:br>
            <a:r>
              <a:rPr lang="es-MX" sz="3200" b="1" dirty="0" smtClean="0">
                <a:solidFill>
                  <a:srgbClr val="7030A0"/>
                </a:solidFill>
                <a:latin typeface="+mj-lt"/>
                <a:ea typeface="+mj-ea"/>
                <a:cs typeface="+mj-cs"/>
              </a:rPr>
              <a:t>E</a:t>
            </a:r>
            <a:r>
              <a:rPr kumimoji="0" lang="es-MX" sz="3200" b="1" i="0" strike="noStrike" kern="1200" cap="none" spc="0" normalizeH="0" baseline="0" noProof="0" dirty="0" smtClean="0">
                <a:ln>
                  <a:noFill/>
                </a:ln>
                <a:solidFill>
                  <a:srgbClr val="7030A0"/>
                </a:solidFill>
                <a:effectLst/>
                <a:uLnTx/>
                <a:uFillTx/>
                <a:latin typeface="+mj-lt"/>
                <a:ea typeface="+mj-ea"/>
                <a:cs typeface="+mj-cs"/>
              </a:rPr>
              <a:t>) </a:t>
            </a:r>
            <a:r>
              <a:rPr lang="es-MX" sz="3200" b="1" dirty="0" smtClean="0">
                <a:solidFill>
                  <a:srgbClr val="7030A0"/>
                </a:solidFill>
                <a:latin typeface="+mj-lt"/>
                <a:ea typeface="+mj-ea"/>
                <a:cs typeface="+mj-cs"/>
              </a:rPr>
              <a:t>TEST: </a:t>
            </a:r>
            <a:r>
              <a:rPr lang="es-MX" sz="3200" b="1" dirty="0" smtClean="0">
                <a:solidFill>
                  <a:srgbClr val="7030A0"/>
                </a:solidFill>
              </a:rPr>
              <a:t>Sucesión Lógica de Figuras </a:t>
            </a:r>
            <a:r>
              <a:rPr kumimoji="0" lang="es-MX" sz="3200" b="1" i="0" strike="noStrike" kern="1200" cap="none" spc="0" normalizeH="0" baseline="0" noProof="0" dirty="0" smtClean="0">
                <a:ln>
                  <a:noFill/>
                </a:ln>
                <a:solidFill>
                  <a:srgbClr val="7030A0"/>
                </a:solidFill>
                <a:effectLst/>
                <a:uLnTx/>
                <a:uFillTx/>
                <a:latin typeface="+mj-lt"/>
                <a:ea typeface="+mj-ea"/>
                <a:cs typeface="+mj-cs"/>
              </a:rPr>
              <a:t/>
            </a:r>
            <a:br>
              <a:rPr kumimoji="0" lang="es-MX" sz="3200" b="1" i="0" strike="noStrike" kern="1200" cap="none" spc="0" normalizeH="0" baseline="0" noProof="0" dirty="0" smtClean="0">
                <a:ln>
                  <a:noFill/>
                </a:ln>
                <a:solidFill>
                  <a:srgbClr val="7030A0"/>
                </a:solidFill>
                <a:effectLst/>
                <a:uLnTx/>
                <a:uFillTx/>
                <a:latin typeface="+mj-lt"/>
                <a:ea typeface="+mj-ea"/>
                <a:cs typeface="+mj-cs"/>
              </a:rPr>
            </a:br>
            <a:endParaRPr kumimoji="0" lang="es-MX" sz="3200" b="1" i="0" strike="noStrike" kern="1200" cap="none" spc="0" normalizeH="0" baseline="0" noProof="0" dirty="0">
              <a:ln>
                <a:noFill/>
              </a:ln>
              <a:solidFill>
                <a:srgbClr val="7030A0"/>
              </a:solidFill>
              <a:effectLst/>
              <a:uLnTx/>
              <a:uFillTx/>
              <a:latin typeface="+mj-lt"/>
              <a:ea typeface="+mj-ea"/>
              <a:cs typeface="+mj-cs"/>
            </a:endParaRPr>
          </a:p>
        </p:txBody>
      </p:sp>
      <p:sp>
        <p:nvSpPr>
          <p:cNvPr id="12" name="11 Rectángulo"/>
          <p:cNvSpPr/>
          <p:nvPr/>
        </p:nvSpPr>
        <p:spPr>
          <a:xfrm>
            <a:off x="611560" y="1700808"/>
            <a:ext cx="7560840" cy="3539430"/>
          </a:xfrm>
          <a:prstGeom prst="rect">
            <a:avLst/>
          </a:prstGeom>
        </p:spPr>
        <p:txBody>
          <a:bodyPr wrap="square">
            <a:spAutoFit/>
          </a:bodyPr>
          <a:lstStyle/>
          <a:p>
            <a:pPr>
              <a:buNone/>
            </a:pPr>
            <a:r>
              <a:rPr lang="es-MX" sz="2800" dirty="0" smtClean="0"/>
              <a:t>Durante la clase nos dimos la oportunidad de contestar este test. Con fin de conocer que tipo de lógica e inteligencia posee cada quien, en fin para conocernos un poco más. Podemos aplicar esta experiencia y estos conocimientos dentro del salón de clase, ya que llegamos a la conclusión en que pueden existir muchas respuestas correctas, pero diferentes entre sí.</a:t>
            </a:r>
          </a:p>
        </p:txBody>
      </p:sp>
      <p:sp>
        <p:nvSpPr>
          <p:cNvPr id="13" name="12 CuadroTexto"/>
          <p:cNvSpPr txBox="1"/>
          <p:nvPr/>
        </p:nvSpPr>
        <p:spPr>
          <a:xfrm>
            <a:off x="323528" y="1196752"/>
            <a:ext cx="1152128" cy="369332"/>
          </a:xfrm>
          <a:prstGeom prst="rect">
            <a:avLst/>
          </a:prstGeom>
          <a:noFill/>
        </p:spPr>
        <p:txBody>
          <a:bodyPr wrap="square" rtlCol="0">
            <a:spAutoFit/>
          </a:bodyPr>
          <a:lstStyle/>
          <a:p>
            <a:r>
              <a:rPr lang="es-MX" b="1" dirty="0" smtClean="0">
                <a:solidFill>
                  <a:srgbClr val="7030A0"/>
                </a:solidFill>
              </a:rPr>
              <a:t>TEMA 2</a:t>
            </a:r>
            <a:endParaRPr lang="es-MX" b="1" dirty="0">
              <a:solidFill>
                <a:srgbClr val="7030A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C000"/>
        </a:solidFill>
        <a:effectLst/>
      </p:bgPr>
    </p:bg>
    <p:spTree>
      <p:nvGrpSpPr>
        <p:cNvPr id="1" name=""/>
        <p:cNvGrpSpPr/>
        <p:nvPr/>
      </p:nvGrpSpPr>
      <p:grpSpPr>
        <a:xfrm>
          <a:off x="0" y="0"/>
          <a:ext cx="0" cy="0"/>
          <a:chOff x="0" y="0"/>
          <a:chExt cx="0" cy="0"/>
        </a:xfrm>
      </p:grpSpPr>
      <p:pic>
        <p:nvPicPr>
          <p:cNvPr id="7" name="6 Imagen" descr="pp pf educativa copia.jpg"/>
          <p:cNvPicPr>
            <a:picLocks noChangeAspect="1"/>
          </p:cNvPicPr>
          <p:nvPr/>
        </p:nvPicPr>
        <p:blipFill>
          <a:blip r:embed="rId2" cstate="print"/>
          <a:stretch>
            <a:fillRect/>
          </a:stretch>
        </p:blipFill>
        <p:spPr>
          <a:xfrm>
            <a:off x="13648" y="-24"/>
            <a:ext cx="9144000" cy="6858000"/>
          </a:xfrm>
          <a:prstGeom prst="rect">
            <a:avLst/>
          </a:prstGeom>
        </p:spPr>
      </p:pic>
      <p:sp>
        <p:nvSpPr>
          <p:cNvPr id="6" name="5 Documento"/>
          <p:cNvSpPr/>
          <p:nvPr/>
        </p:nvSpPr>
        <p:spPr>
          <a:xfrm>
            <a:off x="0" y="0"/>
            <a:ext cx="9144000" cy="908720"/>
          </a:xfrm>
          <a:prstGeom prst="flowChartDocumen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Picture 5"/>
          <p:cNvPicPr>
            <a:picLocks noChangeAspect="1" noChangeArrowheads="1"/>
          </p:cNvPicPr>
          <p:nvPr/>
        </p:nvPicPr>
        <p:blipFill>
          <a:blip r:embed="rId3" cstate="print"/>
          <a:srcRect/>
          <a:stretch>
            <a:fillRect/>
          </a:stretch>
        </p:blipFill>
        <p:spPr bwMode="auto">
          <a:xfrm>
            <a:off x="8460432" y="116632"/>
            <a:ext cx="498261" cy="502756"/>
          </a:xfrm>
          <a:prstGeom prst="rect">
            <a:avLst/>
          </a:prstGeom>
          <a:noFill/>
          <a:ln w="9525">
            <a:noFill/>
            <a:miter lim="800000"/>
            <a:headEnd/>
            <a:tailEnd/>
          </a:ln>
        </p:spPr>
      </p:pic>
      <p:pic>
        <p:nvPicPr>
          <p:cNvPr id="5" name="Picture 6"/>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126216" y="140081"/>
            <a:ext cx="1403648" cy="624623"/>
          </a:xfrm>
          <a:prstGeom prst="rect">
            <a:avLst/>
          </a:prstGeom>
          <a:noFill/>
          <a:ln w="9525">
            <a:noFill/>
            <a:miter lim="800000"/>
            <a:headEnd/>
            <a:tailEnd/>
          </a:ln>
        </p:spPr>
      </p:pic>
      <p:sp>
        <p:nvSpPr>
          <p:cNvPr id="8" name="1 Título"/>
          <p:cNvSpPr>
            <a:spLocks noGrp="1"/>
          </p:cNvSpPr>
          <p:nvPr>
            <p:ph type="ctrTitle"/>
          </p:nvPr>
        </p:nvSpPr>
        <p:spPr>
          <a:xfrm>
            <a:off x="1619672" y="44624"/>
            <a:ext cx="6372200" cy="720080"/>
          </a:xfrm>
        </p:spPr>
        <p:txBody>
          <a:bodyPr>
            <a:noAutofit/>
          </a:bodyPr>
          <a:lstStyle/>
          <a:p>
            <a:r>
              <a:rPr lang="es-ES_tradnl" sz="1200" b="1" dirty="0" smtClean="0"/>
              <a:t>PROBLEMAS DE APRENDIZAJE LOGICO EMOCIONAL, INTELIGENCIAS MÚLTIPLES Y ESTILOS COGNITIVOS EN EL DESARROLLO EDUCATIVO DEL APRENDIZAJE</a:t>
            </a:r>
            <a:endParaRPr lang="en-US" sz="1200" dirty="0"/>
          </a:p>
        </p:txBody>
      </p:sp>
      <p:pic>
        <p:nvPicPr>
          <p:cNvPr id="9" name="Imagen 4" descr="Macintosh HD:Users:Elisa:Desktop:unifi.gif"/>
          <p:cNvPicPr/>
          <p:nvPr/>
        </p:nvPicPr>
        <p:blipFill>
          <a:blip r:embed="rId5" cstate="print">
            <a:clrChange>
              <a:clrFrom>
                <a:srgbClr val="FFFFFF"/>
              </a:clrFrom>
              <a:clrTo>
                <a:srgbClr val="FFFFFF">
                  <a:alpha val="0"/>
                </a:srgbClr>
              </a:clrTo>
            </a:clrChange>
          </a:blip>
          <a:srcRect/>
          <a:stretch>
            <a:fillRect/>
          </a:stretch>
        </p:blipFill>
        <p:spPr bwMode="auto">
          <a:xfrm>
            <a:off x="8028384" y="188640"/>
            <a:ext cx="395536" cy="360040"/>
          </a:xfrm>
          <a:prstGeom prst="rect">
            <a:avLst/>
          </a:prstGeom>
          <a:noFill/>
          <a:ln w="9525">
            <a:noFill/>
            <a:miter lim="800000"/>
            <a:headEnd/>
            <a:tailEnd/>
          </a:ln>
        </p:spPr>
      </p:pic>
      <p:sp>
        <p:nvSpPr>
          <p:cNvPr id="10" name="Rectangle 1"/>
          <p:cNvSpPr>
            <a:spLocks noChangeArrowheads="1"/>
          </p:cNvSpPr>
          <p:nvPr/>
        </p:nvSpPr>
        <p:spPr bwMode="auto">
          <a:xfrm>
            <a:off x="467544" y="6582544"/>
            <a:ext cx="8388424"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00338" algn="ctr"/>
                <a:tab pos="5400675" algn="r"/>
              </a:tabLst>
            </a:pP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Arely Tijerina Mena 224139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Fabiola L</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ó</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pez D</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á</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vila 215873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Elisa Mar</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í</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 Pellico Villareal 230052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Jessika</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 Amero Lobo 143491</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Prof. Fausto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Presutti</a:t>
            </a:r>
            <a:endParaRPr kumimoji="0" lang="es-MX" sz="900" b="1" i="0" u="none" strike="noStrike" cap="none" normalizeH="0" baseline="0" dirty="0" smtClean="0">
              <a:ln>
                <a:noFill/>
              </a:ln>
              <a:solidFill>
                <a:srgbClr val="002060"/>
              </a:solidFill>
              <a:effectLst/>
              <a:latin typeface="Arial" pitchFamily="34" charset="0"/>
              <a:cs typeface="Arial" pitchFamily="34" charset="0"/>
            </a:endParaRPr>
          </a:p>
        </p:txBody>
      </p:sp>
      <p:pic>
        <p:nvPicPr>
          <p:cNvPr id="11" name="15 Marcador de contenido" descr="PRIMERAS 5 TEST FIGURAS modificada.png"/>
          <p:cNvPicPr>
            <a:picLocks noChangeAspect="1"/>
          </p:cNvPicPr>
          <p:nvPr/>
        </p:nvPicPr>
        <p:blipFill>
          <a:blip r:embed="rId6" cstate="print"/>
          <a:stretch>
            <a:fillRect/>
          </a:stretch>
        </p:blipFill>
        <p:spPr>
          <a:xfrm>
            <a:off x="1187624" y="1628800"/>
            <a:ext cx="6832990" cy="4725144"/>
          </a:xfrm>
          <a:prstGeom prst="rect">
            <a:avLst/>
          </a:prstGeom>
        </p:spPr>
      </p:pic>
      <p:sp>
        <p:nvSpPr>
          <p:cNvPr id="12" name="11 Rectángulo"/>
          <p:cNvSpPr/>
          <p:nvPr/>
        </p:nvSpPr>
        <p:spPr>
          <a:xfrm>
            <a:off x="1193266" y="1052736"/>
            <a:ext cx="6547086" cy="523220"/>
          </a:xfrm>
          <a:prstGeom prst="rect">
            <a:avLst/>
          </a:prstGeom>
        </p:spPr>
        <p:txBody>
          <a:bodyPr wrap="square">
            <a:spAutoFit/>
          </a:bodyPr>
          <a:lstStyle/>
          <a:p>
            <a:r>
              <a:rPr lang="es-MX" sz="2800" b="1" dirty="0" smtClean="0">
                <a:solidFill>
                  <a:srgbClr val="7030A0"/>
                </a:solidFill>
              </a:rPr>
              <a:t>TEST: Sucesión Lógica de Figuras</a:t>
            </a:r>
            <a:endParaRPr lang="es-MX" sz="2800" dirty="0">
              <a:solidFill>
                <a:srgbClr val="7030A0"/>
              </a:solidFill>
            </a:endParaRPr>
          </a:p>
        </p:txBody>
      </p:sp>
      <p:sp>
        <p:nvSpPr>
          <p:cNvPr id="13" name="12 CuadroTexto"/>
          <p:cNvSpPr txBox="1"/>
          <p:nvPr/>
        </p:nvSpPr>
        <p:spPr>
          <a:xfrm>
            <a:off x="395536" y="1124744"/>
            <a:ext cx="1152128" cy="369332"/>
          </a:xfrm>
          <a:prstGeom prst="rect">
            <a:avLst/>
          </a:prstGeom>
          <a:noFill/>
        </p:spPr>
        <p:txBody>
          <a:bodyPr wrap="square" rtlCol="0">
            <a:spAutoFit/>
          </a:bodyPr>
          <a:lstStyle/>
          <a:p>
            <a:r>
              <a:rPr lang="es-MX" b="1" dirty="0" smtClean="0">
                <a:solidFill>
                  <a:srgbClr val="7030A0"/>
                </a:solidFill>
              </a:rPr>
              <a:t>TEMA 2</a:t>
            </a:r>
            <a:endParaRPr lang="es-MX" b="1" dirty="0">
              <a:solidFill>
                <a:srgbClr val="7030A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C000"/>
        </a:solidFill>
        <a:effectLst/>
      </p:bgPr>
    </p:bg>
    <p:spTree>
      <p:nvGrpSpPr>
        <p:cNvPr id="1" name=""/>
        <p:cNvGrpSpPr/>
        <p:nvPr/>
      </p:nvGrpSpPr>
      <p:grpSpPr>
        <a:xfrm>
          <a:off x="0" y="0"/>
          <a:ext cx="0" cy="0"/>
          <a:chOff x="0" y="0"/>
          <a:chExt cx="0" cy="0"/>
        </a:xfrm>
      </p:grpSpPr>
      <p:pic>
        <p:nvPicPr>
          <p:cNvPr id="7" name="6 Imagen" descr="pp pf educativa copia.jpg"/>
          <p:cNvPicPr>
            <a:picLocks noChangeAspect="1"/>
          </p:cNvPicPr>
          <p:nvPr/>
        </p:nvPicPr>
        <p:blipFill>
          <a:blip r:embed="rId2" cstate="print"/>
          <a:stretch>
            <a:fillRect/>
          </a:stretch>
        </p:blipFill>
        <p:spPr>
          <a:xfrm>
            <a:off x="13648" y="-24"/>
            <a:ext cx="9144000" cy="6858000"/>
          </a:xfrm>
          <a:prstGeom prst="rect">
            <a:avLst/>
          </a:prstGeom>
        </p:spPr>
      </p:pic>
      <p:sp>
        <p:nvSpPr>
          <p:cNvPr id="6" name="5 Documento"/>
          <p:cNvSpPr/>
          <p:nvPr/>
        </p:nvSpPr>
        <p:spPr>
          <a:xfrm>
            <a:off x="0" y="0"/>
            <a:ext cx="9144000" cy="908720"/>
          </a:xfrm>
          <a:prstGeom prst="flowChartDocumen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Picture 5"/>
          <p:cNvPicPr>
            <a:picLocks noChangeAspect="1" noChangeArrowheads="1"/>
          </p:cNvPicPr>
          <p:nvPr/>
        </p:nvPicPr>
        <p:blipFill>
          <a:blip r:embed="rId3" cstate="print"/>
          <a:srcRect/>
          <a:stretch>
            <a:fillRect/>
          </a:stretch>
        </p:blipFill>
        <p:spPr bwMode="auto">
          <a:xfrm>
            <a:off x="8460432" y="116632"/>
            <a:ext cx="498261" cy="502756"/>
          </a:xfrm>
          <a:prstGeom prst="rect">
            <a:avLst/>
          </a:prstGeom>
          <a:noFill/>
          <a:ln w="9525">
            <a:noFill/>
            <a:miter lim="800000"/>
            <a:headEnd/>
            <a:tailEnd/>
          </a:ln>
        </p:spPr>
      </p:pic>
      <p:pic>
        <p:nvPicPr>
          <p:cNvPr id="5" name="Picture 6"/>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126216" y="140081"/>
            <a:ext cx="1403648" cy="624623"/>
          </a:xfrm>
          <a:prstGeom prst="rect">
            <a:avLst/>
          </a:prstGeom>
          <a:noFill/>
          <a:ln w="9525">
            <a:noFill/>
            <a:miter lim="800000"/>
            <a:headEnd/>
            <a:tailEnd/>
          </a:ln>
        </p:spPr>
      </p:pic>
      <p:sp>
        <p:nvSpPr>
          <p:cNvPr id="8" name="1 Título"/>
          <p:cNvSpPr>
            <a:spLocks noGrp="1"/>
          </p:cNvSpPr>
          <p:nvPr>
            <p:ph type="ctrTitle"/>
          </p:nvPr>
        </p:nvSpPr>
        <p:spPr>
          <a:xfrm>
            <a:off x="1619672" y="44624"/>
            <a:ext cx="6372200" cy="720080"/>
          </a:xfrm>
        </p:spPr>
        <p:txBody>
          <a:bodyPr>
            <a:noAutofit/>
          </a:bodyPr>
          <a:lstStyle/>
          <a:p>
            <a:r>
              <a:rPr lang="es-ES_tradnl" sz="1200" b="1" dirty="0" smtClean="0"/>
              <a:t>PROBLEMAS DE APRENDIZAJE LOGICO EMOCIONAL, INTELIGENCIAS MÚLTIPLES Y ESTILOS COGNITIVOS EN EL DESARROLLO EDUCATIVO DEL APRENDIZAJE</a:t>
            </a:r>
            <a:endParaRPr lang="en-US" sz="1200" dirty="0"/>
          </a:p>
        </p:txBody>
      </p:sp>
      <p:pic>
        <p:nvPicPr>
          <p:cNvPr id="9" name="Imagen 4" descr="Macintosh HD:Users:Elisa:Desktop:unifi.gif"/>
          <p:cNvPicPr/>
          <p:nvPr/>
        </p:nvPicPr>
        <p:blipFill>
          <a:blip r:embed="rId5" cstate="print">
            <a:clrChange>
              <a:clrFrom>
                <a:srgbClr val="FFFFFF"/>
              </a:clrFrom>
              <a:clrTo>
                <a:srgbClr val="FFFFFF">
                  <a:alpha val="0"/>
                </a:srgbClr>
              </a:clrTo>
            </a:clrChange>
          </a:blip>
          <a:srcRect/>
          <a:stretch>
            <a:fillRect/>
          </a:stretch>
        </p:blipFill>
        <p:spPr bwMode="auto">
          <a:xfrm>
            <a:off x="8028384" y="188640"/>
            <a:ext cx="395536" cy="360040"/>
          </a:xfrm>
          <a:prstGeom prst="rect">
            <a:avLst/>
          </a:prstGeom>
          <a:noFill/>
          <a:ln w="9525">
            <a:noFill/>
            <a:miter lim="800000"/>
            <a:headEnd/>
            <a:tailEnd/>
          </a:ln>
        </p:spPr>
      </p:pic>
      <p:sp>
        <p:nvSpPr>
          <p:cNvPr id="10" name="Rectangle 1"/>
          <p:cNvSpPr>
            <a:spLocks noChangeArrowheads="1"/>
          </p:cNvSpPr>
          <p:nvPr/>
        </p:nvSpPr>
        <p:spPr bwMode="auto">
          <a:xfrm>
            <a:off x="467544" y="6582544"/>
            <a:ext cx="8388424"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00338" algn="ctr"/>
                <a:tab pos="5400675" algn="r"/>
              </a:tabLst>
            </a:pP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Arely Tijerina Mena 224139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Fabiola L</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ó</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pez D</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á</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vila 215873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Elisa Mar</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í</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 Pellico Villareal 230052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Jessika</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 Amero Lobo 143491</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Prof. Fausto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Presutti</a:t>
            </a:r>
            <a:endParaRPr kumimoji="0" lang="es-MX" sz="900" b="1" i="0" u="none" strike="noStrike" cap="none" normalizeH="0" baseline="0" dirty="0" smtClean="0">
              <a:ln>
                <a:noFill/>
              </a:ln>
              <a:solidFill>
                <a:srgbClr val="002060"/>
              </a:solidFill>
              <a:effectLst/>
              <a:latin typeface="Arial" pitchFamily="34" charset="0"/>
              <a:cs typeface="Arial" pitchFamily="34" charset="0"/>
            </a:endParaRPr>
          </a:p>
        </p:txBody>
      </p:sp>
      <p:pic>
        <p:nvPicPr>
          <p:cNvPr id="13" name="3 Marcador de contenido" descr="6-9 TEST FIGURAS.png"/>
          <p:cNvPicPr>
            <a:picLocks noChangeAspect="1"/>
          </p:cNvPicPr>
          <p:nvPr/>
        </p:nvPicPr>
        <p:blipFill>
          <a:blip r:embed="rId6" cstate="print"/>
          <a:srcRect r="28314" b="18733"/>
          <a:stretch>
            <a:fillRect/>
          </a:stretch>
        </p:blipFill>
        <p:spPr>
          <a:xfrm>
            <a:off x="304800" y="1569997"/>
            <a:ext cx="8534400" cy="4754603"/>
          </a:xfrm>
          <a:prstGeom prst="rect">
            <a:avLst/>
          </a:prstGeom>
        </p:spPr>
      </p:pic>
      <p:sp>
        <p:nvSpPr>
          <p:cNvPr id="12" name="11 CuadroTexto"/>
          <p:cNvSpPr txBox="1"/>
          <p:nvPr/>
        </p:nvSpPr>
        <p:spPr>
          <a:xfrm>
            <a:off x="323528" y="1124744"/>
            <a:ext cx="1152128" cy="369332"/>
          </a:xfrm>
          <a:prstGeom prst="rect">
            <a:avLst/>
          </a:prstGeom>
          <a:noFill/>
        </p:spPr>
        <p:txBody>
          <a:bodyPr wrap="square" rtlCol="0">
            <a:spAutoFit/>
          </a:bodyPr>
          <a:lstStyle/>
          <a:p>
            <a:r>
              <a:rPr lang="es-MX" b="1" dirty="0" smtClean="0">
                <a:solidFill>
                  <a:srgbClr val="7030A0"/>
                </a:solidFill>
              </a:rPr>
              <a:t>TEMA 2</a:t>
            </a:r>
            <a:endParaRPr lang="es-MX" b="1" dirty="0">
              <a:solidFill>
                <a:srgbClr val="7030A0"/>
              </a:solidFill>
            </a:endParaRPr>
          </a:p>
        </p:txBody>
      </p:sp>
      <p:sp>
        <p:nvSpPr>
          <p:cNvPr id="14" name="13 Rectángulo"/>
          <p:cNvSpPr/>
          <p:nvPr/>
        </p:nvSpPr>
        <p:spPr>
          <a:xfrm>
            <a:off x="1193266" y="1052736"/>
            <a:ext cx="6547086" cy="523220"/>
          </a:xfrm>
          <a:prstGeom prst="rect">
            <a:avLst/>
          </a:prstGeom>
        </p:spPr>
        <p:txBody>
          <a:bodyPr wrap="square">
            <a:spAutoFit/>
          </a:bodyPr>
          <a:lstStyle/>
          <a:p>
            <a:r>
              <a:rPr lang="es-MX" sz="2800" b="1" dirty="0" smtClean="0">
                <a:solidFill>
                  <a:srgbClr val="7030A0"/>
                </a:solidFill>
              </a:rPr>
              <a:t>TEST: Sucesión Lógica de Figuras</a:t>
            </a:r>
            <a:endParaRPr lang="es-MX" sz="2800" dirty="0">
              <a:solidFill>
                <a:srgbClr val="7030A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C000"/>
        </a:solidFill>
        <a:effectLst/>
      </p:bgPr>
    </p:bg>
    <p:spTree>
      <p:nvGrpSpPr>
        <p:cNvPr id="1" name=""/>
        <p:cNvGrpSpPr/>
        <p:nvPr/>
      </p:nvGrpSpPr>
      <p:grpSpPr>
        <a:xfrm>
          <a:off x="0" y="0"/>
          <a:ext cx="0" cy="0"/>
          <a:chOff x="0" y="0"/>
          <a:chExt cx="0" cy="0"/>
        </a:xfrm>
      </p:grpSpPr>
      <p:pic>
        <p:nvPicPr>
          <p:cNvPr id="7" name="6 Imagen" descr="pp pf educativa copia.jpg"/>
          <p:cNvPicPr>
            <a:picLocks noChangeAspect="1"/>
          </p:cNvPicPr>
          <p:nvPr/>
        </p:nvPicPr>
        <p:blipFill>
          <a:blip r:embed="rId2" cstate="print"/>
          <a:stretch>
            <a:fillRect/>
          </a:stretch>
        </p:blipFill>
        <p:spPr>
          <a:xfrm>
            <a:off x="13648" y="-24"/>
            <a:ext cx="9144000" cy="6858000"/>
          </a:xfrm>
          <a:prstGeom prst="rect">
            <a:avLst/>
          </a:prstGeom>
        </p:spPr>
      </p:pic>
      <p:sp>
        <p:nvSpPr>
          <p:cNvPr id="6" name="5 Documento"/>
          <p:cNvSpPr/>
          <p:nvPr/>
        </p:nvSpPr>
        <p:spPr>
          <a:xfrm>
            <a:off x="0" y="0"/>
            <a:ext cx="9144000" cy="908720"/>
          </a:xfrm>
          <a:prstGeom prst="flowChartDocumen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Picture 5"/>
          <p:cNvPicPr>
            <a:picLocks noChangeAspect="1" noChangeArrowheads="1"/>
          </p:cNvPicPr>
          <p:nvPr/>
        </p:nvPicPr>
        <p:blipFill>
          <a:blip r:embed="rId3" cstate="print"/>
          <a:srcRect/>
          <a:stretch>
            <a:fillRect/>
          </a:stretch>
        </p:blipFill>
        <p:spPr bwMode="auto">
          <a:xfrm>
            <a:off x="8460432" y="116632"/>
            <a:ext cx="498261" cy="502756"/>
          </a:xfrm>
          <a:prstGeom prst="rect">
            <a:avLst/>
          </a:prstGeom>
          <a:noFill/>
          <a:ln w="9525">
            <a:noFill/>
            <a:miter lim="800000"/>
            <a:headEnd/>
            <a:tailEnd/>
          </a:ln>
        </p:spPr>
      </p:pic>
      <p:pic>
        <p:nvPicPr>
          <p:cNvPr id="5" name="Picture 6"/>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126216" y="140081"/>
            <a:ext cx="1403648" cy="624623"/>
          </a:xfrm>
          <a:prstGeom prst="rect">
            <a:avLst/>
          </a:prstGeom>
          <a:noFill/>
          <a:ln w="9525">
            <a:noFill/>
            <a:miter lim="800000"/>
            <a:headEnd/>
            <a:tailEnd/>
          </a:ln>
        </p:spPr>
      </p:pic>
      <p:sp>
        <p:nvSpPr>
          <p:cNvPr id="8" name="1 Título"/>
          <p:cNvSpPr>
            <a:spLocks noGrp="1"/>
          </p:cNvSpPr>
          <p:nvPr>
            <p:ph type="ctrTitle"/>
          </p:nvPr>
        </p:nvSpPr>
        <p:spPr>
          <a:xfrm>
            <a:off x="1619672" y="44624"/>
            <a:ext cx="6372200" cy="720080"/>
          </a:xfrm>
        </p:spPr>
        <p:txBody>
          <a:bodyPr>
            <a:noAutofit/>
          </a:bodyPr>
          <a:lstStyle/>
          <a:p>
            <a:r>
              <a:rPr lang="es-ES_tradnl" sz="1200" b="1" dirty="0" smtClean="0"/>
              <a:t>PROBLEMAS DE APRENDIZAJE LOGICO EMOCIONAL, INTELIGENCIAS MÚLTIPLES Y ESTILOS COGNITIVOS EN EL DESARROLLO EDUCATIVO DEL APRENDIZAJE</a:t>
            </a:r>
            <a:endParaRPr lang="en-US" sz="1200" dirty="0"/>
          </a:p>
        </p:txBody>
      </p:sp>
      <p:pic>
        <p:nvPicPr>
          <p:cNvPr id="9" name="Imagen 4" descr="Macintosh HD:Users:Elisa:Desktop:unifi.gif"/>
          <p:cNvPicPr/>
          <p:nvPr/>
        </p:nvPicPr>
        <p:blipFill>
          <a:blip r:embed="rId5" cstate="print">
            <a:clrChange>
              <a:clrFrom>
                <a:srgbClr val="FFFFFF"/>
              </a:clrFrom>
              <a:clrTo>
                <a:srgbClr val="FFFFFF">
                  <a:alpha val="0"/>
                </a:srgbClr>
              </a:clrTo>
            </a:clrChange>
          </a:blip>
          <a:srcRect/>
          <a:stretch>
            <a:fillRect/>
          </a:stretch>
        </p:blipFill>
        <p:spPr bwMode="auto">
          <a:xfrm>
            <a:off x="8028384" y="188640"/>
            <a:ext cx="395536" cy="360040"/>
          </a:xfrm>
          <a:prstGeom prst="rect">
            <a:avLst/>
          </a:prstGeom>
          <a:noFill/>
          <a:ln w="9525">
            <a:noFill/>
            <a:miter lim="800000"/>
            <a:headEnd/>
            <a:tailEnd/>
          </a:ln>
        </p:spPr>
      </p:pic>
      <p:sp>
        <p:nvSpPr>
          <p:cNvPr id="10" name="Rectangle 1"/>
          <p:cNvSpPr>
            <a:spLocks noChangeArrowheads="1"/>
          </p:cNvSpPr>
          <p:nvPr/>
        </p:nvSpPr>
        <p:spPr bwMode="auto">
          <a:xfrm>
            <a:off x="467544" y="6582544"/>
            <a:ext cx="8388424"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00338" algn="ctr"/>
                <a:tab pos="5400675" algn="r"/>
              </a:tabLst>
            </a:pP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Arely Tijerina Mena 224139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Fabiola L</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ó</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pez D</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á</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vila 215873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Elisa Mar</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í</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 Pellico Villareal 230052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Jessika</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 Amero Lobo 143491</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Prof. Fausto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Presutti</a:t>
            </a:r>
            <a:endParaRPr kumimoji="0" lang="es-MX" sz="900" b="1" i="0" u="none" strike="noStrike" cap="none" normalizeH="0" baseline="0" dirty="0" smtClean="0">
              <a:ln>
                <a:noFill/>
              </a:ln>
              <a:solidFill>
                <a:srgbClr val="002060"/>
              </a:solidFill>
              <a:effectLst/>
              <a:latin typeface="Arial" pitchFamily="34" charset="0"/>
              <a:cs typeface="Arial" pitchFamily="34" charset="0"/>
            </a:endParaRPr>
          </a:p>
        </p:txBody>
      </p:sp>
      <p:pic>
        <p:nvPicPr>
          <p:cNvPr id="13" name="3 Marcador de contenido" descr="10-13 FIGURAS.png"/>
          <p:cNvPicPr>
            <a:picLocks noChangeAspect="1"/>
          </p:cNvPicPr>
          <p:nvPr/>
        </p:nvPicPr>
        <p:blipFill>
          <a:blip r:embed="rId6" cstate="print"/>
          <a:stretch>
            <a:fillRect/>
          </a:stretch>
        </p:blipFill>
        <p:spPr>
          <a:xfrm>
            <a:off x="762000" y="1600200"/>
            <a:ext cx="7696201" cy="4853136"/>
          </a:xfrm>
          <a:prstGeom prst="rect">
            <a:avLst/>
          </a:prstGeom>
        </p:spPr>
      </p:pic>
      <p:sp>
        <p:nvSpPr>
          <p:cNvPr id="12" name="11 CuadroTexto"/>
          <p:cNvSpPr txBox="1"/>
          <p:nvPr/>
        </p:nvSpPr>
        <p:spPr>
          <a:xfrm>
            <a:off x="251520" y="1124744"/>
            <a:ext cx="1152128" cy="369332"/>
          </a:xfrm>
          <a:prstGeom prst="rect">
            <a:avLst/>
          </a:prstGeom>
          <a:noFill/>
        </p:spPr>
        <p:txBody>
          <a:bodyPr wrap="square" rtlCol="0">
            <a:spAutoFit/>
          </a:bodyPr>
          <a:lstStyle/>
          <a:p>
            <a:r>
              <a:rPr lang="es-MX" b="1" dirty="0" smtClean="0">
                <a:solidFill>
                  <a:srgbClr val="7030A0"/>
                </a:solidFill>
              </a:rPr>
              <a:t>TEMA 2</a:t>
            </a:r>
            <a:endParaRPr lang="es-MX" b="1" dirty="0">
              <a:solidFill>
                <a:srgbClr val="7030A0"/>
              </a:solidFill>
            </a:endParaRPr>
          </a:p>
        </p:txBody>
      </p:sp>
      <p:sp>
        <p:nvSpPr>
          <p:cNvPr id="14" name="13 Rectángulo"/>
          <p:cNvSpPr/>
          <p:nvPr/>
        </p:nvSpPr>
        <p:spPr>
          <a:xfrm>
            <a:off x="1193266" y="1052736"/>
            <a:ext cx="6547086" cy="523220"/>
          </a:xfrm>
          <a:prstGeom prst="rect">
            <a:avLst/>
          </a:prstGeom>
        </p:spPr>
        <p:txBody>
          <a:bodyPr wrap="square">
            <a:spAutoFit/>
          </a:bodyPr>
          <a:lstStyle/>
          <a:p>
            <a:r>
              <a:rPr lang="es-MX" sz="2800" b="1" dirty="0" smtClean="0">
                <a:solidFill>
                  <a:srgbClr val="7030A0"/>
                </a:solidFill>
              </a:rPr>
              <a:t>TEST: Sucesión Lógica de Figuras</a:t>
            </a:r>
            <a:endParaRPr lang="es-MX" sz="2800" dirty="0">
              <a:solidFill>
                <a:srgbClr val="7030A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C000"/>
        </a:solidFill>
        <a:effectLst/>
      </p:bgPr>
    </p:bg>
    <p:spTree>
      <p:nvGrpSpPr>
        <p:cNvPr id="1" name=""/>
        <p:cNvGrpSpPr/>
        <p:nvPr/>
      </p:nvGrpSpPr>
      <p:grpSpPr>
        <a:xfrm>
          <a:off x="0" y="0"/>
          <a:ext cx="0" cy="0"/>
          <a:chOff x="0" y="0"/>
          <a:chExt cx="0" cy="0"/>
        </a:xfrm>
      </p:grpSpPr>
      <p:pic>
        <p:nvPicPr>
          <p:cNvPr id="7" name="6 Imagen" descr="pp pf educativa copia.jpg"/>
          <p:cNvPicPr>
            <a:picLocks noChangeAspect="1"/>
          </p:cNvPicPr>
          <p:nvPr/>
        </p:nvPicPr>
        <p:blipFill>
          <a:blip r:embed="rId2" cstate="print"/>
          <a:stretch>
            <a:fillRect/>
          </a:stretch>
        </p:blipFill>
        <p:spPr>
          <a:xfrm>
            <a:off x="13648" y="-24"/>
            <a:ext cx="9144000" cy="6858000"/>
          </a:xfrm>
          <a:prstGeom prst="rect">
            <a:avLst/>
          </a:prstGeom>
        </p:spPr>
      </p:pic>
      <p:sp>
        <p:nvSpPr>
          <p:cNvPr id="6" name="5 Documento"/>
          <p:cNvSpPr/>
          <p:nvPr/>
        </p:nvSpPr>
        <p:spPr>
          <a:xfrm>
            <a:off x="0" y="0"/>
            <a:ext cx="9144000" cy="908720"/>
          </a:xfrm>
          <a:prstGeom prst="flowChartDocumen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Picture 5"/>
          <p:cNvPicPr>
            <a:picLocks noChangeAspect="1" noChangeArrowheads="1"/>
          </p:cNvPicPr>
          <p:nvPr/>
        </p:nvPicPr>
        <p:blipFill>
          <a:blip r:embed="rId3" cstate="print"/>
          <a:srcRect/>
          <a:stretch>
            <a:fillRect/>
          </a:stretch>
        </p:blipFill>
        <p:spPr bwMode="auto">
          <a:xfrm>
            <a:off x="8460432" y="116632"/>
            <a:ext cx="498261" cy="502756"/>
          </a:xfrm>
          <a:prstGeom prst="rect">
            <a:avLst/>
          </a:prstGeom>
          <a:noFill/>
          <a:ln w="9525">
            <a:noFill/>
            <a:miter lim="800000"/>
            <a:headEnd/>
            <a:tailEnd/>
          </a:ln>
        </p:spPr>
      </p:pic>
      <p:pic>
        <p:nvPicPr>
          <p:cNvPr id="5" name="Picture 6"/>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126216" y="140081"/>
            <a:ext cx="1403648" cy="624623"/>
          </a:xfrm>
          <a:prstGeom prst="rect">
            <a:avLst/>
          </a:prstGeom>
          <a:noFill/>
          <a:ln w="9525">
            <a:noFill/>
            <a:miter lim="800000"/>
            <a:headEnd/>
            <a:tailEnd/>
          </a:ln>
        </p:spPr>
      </p:pic>
      <p:sp>
        <p:nvSpPr>
          <p:cNvPr id="8" name="1 Título"/>
          <p:cNvSpPr>
            <a:spLocks noGrp="1"/>
          </p:cNvSpPr>
          <p:nvPr>
            <p:ph type="ctrTitle"/>
          </p:nvPr>
        </p:nvSpPr>
        <p:spPr>
          <a:xfrm>
            <a:off x="1619672" y="44624"/>
            <a:ext cx="6372200" cy="720080"/>
          </a:xfrm>
        </p:spPr>
        <p:txBody>
          <a:bodyPr>
            <a:noAutofit/>
          </a:bodyPr>
          <a:lstStyle/>
          <a:p>
            <a:r>
              <a:rPr lang="es-ES_tradnl" sz="1200" b="1" dirty="0" smtClean="0"/>
              <a:t>PROBLEMAS DE APRENDIZAJE LOGICO EMOCIONAL, INTELIGENCIAS MÚLTIPLES Y ESTILOS COGNITIVOS EN EL DESARROLLO EDUCATIVO DEL APRENDIZAJE</a:t>
            </a:r>
            <a:endParaRPr lang="en-US" sz="1200" dirty="0"/>
          </a:p>
        </p:txBody>
      </p:sp>
      <p:pic>
        <p:nvPicPr>
          <p:cNvPr id="9" name="Imagen 4" descr="Macintosh HD:Users:Elisa:Desktop:unifi.gif"/>
          <p:cNvPicPr/>
          <p:nvPr/>
        </p:nvPicPr>
        <p:blipFill>
          <a:blip r:embed="rId5" cstate="print">
            <a:clrChange>
              <a:clrFrom>
                <a:srgbClr val="FFFFFF"/>
              </a:clrFrom>
              <a:clrTo>
                <a:srgbClr val="FFFFFF">
                  <a:alpha val="0"/>
                </a:srgbClr>
              </a:clrTo>
            </a:clrChange>
          </a:blip>
          <a:srcRect/>
          <a:stretch>
            <a:fillRect/>
          </a:stretch>
        </p:blipFill>
        <p:spPr bwMode="auto">
          <a:xfrm>
            <a:off x="8028384" y="188640"/>
            <a:ext cx="395536" cy="360040"/>
          </a:xfrm>
          <a:prstGeom prst="rect">
            <a:avLst/>
          </a:prstGeom>
          <a:noFill/>
          <a:ln w="9525">
            <a:noFill/>
            <a:miter lim="800000"/>
            <a:headEnd/>
            <a:tailEnd/>
          </a:ln>
        </p:spPr>
      </p:pic>
      <p:sp>
        <p:nvSpPr>
          <p:cNvPr id="10" name="Rectangle 1"/>
          <p:cNvSpPr>
            <a:spLocks noChangeArrowheads="1"/>
          </p:cNvSpPr>
          <p:nvPr/>
        </p:nvSpPr>
        <p:spPr bwMode="auto">
          <a:xfrm>
            <a:off x="467544" y="6582544"/>
            <a:ext cx="8388424"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00338" algn="ctr"/>
                <a:tab pos="5400675" algn="r"/>
              </a:tabLst>
            </a:pP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Arely Tijerina Mena 224139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Fabiola L</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ó</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pez D</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á</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vila 215873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Elisa Mar</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í</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 Pellico Villareal 230052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Jessika</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 Amero Lobo 143491</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Prof. Fausto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Presutti</a:t>
            </a:r>
            <a:endParaRPr kumimoji="0" lang="es-MX" sz="900" b="1" i="0" u="none" strike="noStrike" cap="none" normalizeH="0" baseline="0" dirty="0" smtClean="0">
              <a:ln>
                <a:noFill/>
              </a:ln>
              <a:solidFill>
                <a:srgbClr val="002060"/>
              </a:solidFill>
              <a:effectLst/>
              <a:latin typeface="Arial" pitchFamily="34" charset="0"/>
              <a:cs typeface="Arial" pitchFamily="34" charset="0"/>
            </a:endParaRPr>
          </a:p>
        </p:txBody>
      </p:sp>
      <p:pic>
        <p:nvPicPr>
          <p:cNvPr id="11" name="3 Marcador de contenido" descr="14-18 FIGURAS.png"/>
          <p:cNvPicPr>
            <a:picLocks noChangeAspect="1"/>
          </p:cNvPicPr>
          <p:nvPr/>
        </p:nvPicPr>
        <p:blipFill>
          <a:blip r:embed="rId6" cstate="print"/>
          <a:srcRect r="2522"/>
          <a:stretch>
            <a:fillRect/>
          </a:stretch>
        </p:blipFill>
        <p:spPr>
          <a:xfrm>
            <a:off x="533400" y="1600201"/>
            <a:ext cx="8153400" cy="4925144"/>
          </a:xfrm>
          <a:prstGeom prst="rect">
            <a:avLst/>
          </a:prstGeom>
        </p:spPr>
      </p:pic>
      <p:sp>
        <p:nvSpPr>
          <p:cNvPr id="13" name="12 CuadroTexto"/>
          <p:cNvSpPr txBox="1"/>
          <p:nvPr/>
        </p:nvSpPr>
        <p:spPr>
          <a:xfrm>
            <a:off x="323528" y="1124744"/>
            <a:ext cx="1152128" cy="369332"/>
          </a:xfrm>
          <a:prstGeom prst="rect">
            <a:avLst/>
          </a:prstGeom>
          <a:noFill/>
        </p:spPr>
        <p:txBody>
          <a:bodyPr wrap="square" rtlCol="0">
            <a:spAutoFit/>
          </a:bodyPr>
          <a:lstStyle/>
          <a:p>
            <a:r>
              <a:rPr lang="es-MX" b="1" dirty="0" smtClean="0">
                <a:solidFill>
                  <a:srgbClr val="7030A0"/>
                </a:solidFill>
              </a:rPr>
              <a:t>TEMA 2</a:t>
            </a:r>
            <a:endParaRPr lang="es-MX" b="1" dirty="0">
              <a:solidFill>
                <a:srgbClr val="7030A0"/>
              </a:solidFill>
            </a:endParaRPr>
          </a:p>
        </p:txBody>
      </p:sp>
      <p:sp>
        <p:nvSpPr>
          <p:cNvPr id="14" name="13 Rectángulo"/>
          <p:cNvSpPr/>
          <p:nvPr/>
        </p:nvSpPr>
        <p:spPr>
          <a:xfrm>
            <a:off x="1193266" y="1052736"/>
            <a:ext cx="6547086" cy="523220"/>
          </a:xfrm>
          <a:prstGeom prst="rect">
            <a:avLst/>
          </a:prstGeom>
        </p:spPr>
        <p:txBody>
          <a:bodyPr wrap="square">
            <a:spAutoFit/>
          </a:bodyPr>
          <a:lstStyle/>
          <a:p>
            <a:r>
              <a:rPr lang="es-MX" sz="2800" b="1" dirty="0" smtClean="0">
                <a:solidFill>
                  <a:srgbClr val="7030A0"/>
                </a:solidFill>
              </a:rPr>
              <a:t>TEST: Sucesión Lógica de Figuras</a:t>
            </a:r>
            <a:endParaRPr lang="es-MX" sz="2800" dirty="0">
              <a:solidFill>
                <a:srgbClr val="7030A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C000"/>
        </a:solidFill>
        <a:effectLst/>
      </p:bgPr>
    </p:bg>
    <p:spTree>
      <p:nvGrpSpPr>
        <p:cNvPr id="1" name=""/>
        <p:cNvGrpSpPr/>
        <p:nvPr/>
      </p:nvGrpSpPr>
      <p:grpSpPr>
        <a:xfrm>
          <a:off x="0" y="0"/>
          <a:ext cx="0" cy="0"/>
          <a:chOff x="0" y="0"/>
          <a:chExt cx="0" cy="0"/>
        </a:xfrm>
      </p:grpSpPr>
      <p:pic>
        <p:nvPicPr>
          <p:cNvPr id="7" name="6 Imagen" descr="pp pf educativa copia.jpg"/>
          <p:cNvPicPr>
            <a:picLocks noChangeAspect="1"/>
          </p:cNvPicPr>
          <p:nvPr/>
        </p:nvPicPr>
        <p:blipFill>
          <a:blip r:embed="rId2" cstate="print"/>
          <a:stretch>
            <a:fillRect/>
          </a:stretch>
        </p:blipFill>
        <p:spPr>
          <a:xfrm>
            <a:off x="13648" y="-24"/>
            <a:ext cx="9144000" cy="6858000"/>
          </a:xfrm>
          <a:prstGeom prst="rect">
            <a:avLst/>
          </a:prstGeom>
        </p:spPr>
      </p:pic>
      <p:sp>
        <p:nvSpPr>
          <p:cNvPr id="6" name="5 Documento"/>
          <p:cNvSpPr/>
          <p:nvPr/>
        </p:nvSpPr>
        <p:spPr>
          <a:xfrm>
            <a:off x="0" y="0"/>
            <a:ext cx="9144000" cy="908720"/>
          </a:xfrm>
          <a:prstGeom prst="flowChartDocumen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Picture 5"/>
          <p:cNvPicPr>
            <a:picLocks noChangeAspect="1" noChangeArrowheads="1"/>
          </p:cNvPicPr>
          <p:nvPr/>
        </p:nvPicPr>
        <p:blipFill>
          <a:blip r:embed="rId3" cstate="print"/>
          <a:srcRect/>
          <a:stretch>
            <a:fillRect/>
          </a:stretch>
        </p:blipFill>
        <p:spPr bwMode="auto">
          <a:xfrm>
            <a:off x="8460432" y="116632"/>
            <a:ext cx="498261" cy="502756"/>
          </a:xfrm>
          <a:prstGeom prst="rect">
            <a:avLst/>
          </a:prstGeom>
          <a:noFill/>
          <a:ln w="9525">
            <a:noFill/>
            <a:miter lim="800000"/>
            <a:headEnd/>
            <a:tailEnd/>
          </a:ln>
        </p:spPr>
      </p:pic>
      <p:pic>
        <p:nvPicPr>
          <p:cNvPr id="5" name="Picture 6"/>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126216" y="140081"/>
            <a:ext cx="1403648" cy="624623"/>
          </a:xfrm>
          <a:prstGeom prst="rect">
            <a:avLst/>
          </a:prstGeom>
          <a:noFill/>
          <a:ln w="9525">
            <a:noFill/>
            <a:miter lim="800000"/>
            <a:headEnd/>
            <a:tailEnd/>
          </a:ln>
        </p:spPr>
      </p:pic>
      <p:sp>
        <p:nvSpPr>
          <p:cNvPr id="8" name="1 Título"/>
          <p:cNvSpPr>
            <a:spLocks noGrp="1"/>
          </p:cNvSpPr>
          <p:nvPr>
            <p:ph type="ctrTitle"/>
          </p:nvPr>
        </p:nvSpPr>
        <p:spPr>
          <a:xfrm>
            <a:off x="1619672" y="44624"/>
            <a:ext cx="6372200" cy="720080"/>
          </a:xfrm>
        </p:spPr>
        <p:txBody>
          <a:bodyPr>
            <a:noAutofit/>
          </a:bodyPr>
          <a:lstStyle/>
          <a:p>
            <a:r>
              <a:rPr lang="es-ES_tradnl" sz="1200" b="1" dirty="0" smtClean="0"/>
              <a:t>PROBLEMAS DE APRENDIZAJE LOGICO EMOCIONAL, INTELIGENCIAS MÚLTIPLES Y ESTILOS COGNITIVOS EN EL DESARROLLO EDUCATIVO DEL APRENDIZAJE</a:t>
            </a:r>
            <a:endParaRPr lang="en-US" sz="1200" dirty="0"/>
          </a:p>
        </p:txBody>
      </p:sp>
      <p:pic>
        <p:nvPicPr>
          <p:cNvPr id="9" name="Imagen 4" descr="Macintosh HD:Users:Elisa:Desktop:unifi.gif"/>
          <p:cNvPicPr/>
          <p:nvPr/>
        </p:nvPicPr>
        <p:blipFill>
          <a:blip r:embed="rId5" cstate="print">
            <a:clrChange>
              <a:clrFrom>
                <a:srgbClr val="FFFFFF"/>
              </a:clrFrom>
              <a:clrTo>
                <a:srgbClr val="FFFFFF">
                  <a:alpha val="0"/>
                </a:srgbClr>
              </a:clrTo>
            </a:clrChange>
          </a:blip>
          <a:srcRect/>
          <a:stretch>
            <a:fillRect/>
          </a:stretch>
        </p:blipFill>
        <p:spPr bwMode="auto">
          <a:xfrm>
            <a:off x="8028384" y="188640"/>
            <a:ext cx="395536" cy="360040"/>
          </a:xfrm>
          <a:prstGeom prst="rect">
            <a:avLst/>
          </a:prstGeom>
          <a:noFill/>
          <a:ln w="9525">
            <a:noFill/>
            <a:miter lim="800000"/>
            <a:headEnd/>
            <a:tailEnd/>
          </a:ln>
        </p:spPr>
      </p:pic>
      <p:sp>
        <p:nvSpPr>
          <p:cNvPr id="10" name="Rectangle 1"/>
          <p:cNvSpPr>
            <a:spLocks noChangeArrowheads="1"/>
          </p:cNvSpPr>
          <p:nvPr/>
        </p:nvSpPr>
        <p:spPr bwMode="auto">
          <a:xfrm>
            <a:off x="467544" y="6582544"/>
            <a:ext cx="8388424"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00338" algn="ctr"/>
                <a:tab pos="5400675" algn="r"/>
              </a:tabLst>
            </a:pP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Arely Tijerina Mena 224139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Fabiola L</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ó</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pez D</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á</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vila 215873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Elisa Mar</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í</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 Pellico Villareal 230052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Jessika</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 Amero Lobo 143491</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Prof. Fausto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Presutti</a:t>
            </a:r>
            <a:endParaRPr kumimoji="0" lang="es-MX" sz="900" b="1" i="0" u="none" strike="noStrike" cap="none" normalizeH="0" baseline="0" dirty="0" smtClean="0">
              <a:ln>
                <a:noFill/>
              </a:ln>
              <a:solidFill>
                <a:srgbClr val="002060"/>
              </a:solidFill>
              <a:effectLst/>
              <a:latin typeface="Arial" pitchFamily="34" charset="0"/>
              <a:cs typeface="Arial" pitchFamily="34" charset="0"/>
            </a:endParaRPr>
          </a:p>
        </p:txBody>
      </p:sp>
      <p:pic>
        <p:nvPicPr>
          <p:cNvPr id="13" name="3 Marcador de contenido" descr="19-22 Figuras.png"/>
          <p:cNvPicPr>
            <a:picLocks noChangeAspect="1"/>
          </p:cNvPicPr>
          <p:nvPr/>
        </p:nvPicPr>
        <p:blipFill>
          <a:blip r:embed="rId6" cstate="print"/>
          <a:srcRect r="3026" b="10145"/>
          <a:stretch>
            <a:fillRect/>
          </a:stretch>
        </p:blipFill>
        <p:spPr>
          <a:xfrm>
            <a:off x="533400" y="1600200"/>
            <a:ext cx="8001000" cy="5029200"/>
          </a:xfrm>
          <a:prstGeom prst="rect">
            <a:avLst/>
          </a:prstGeom>
        </p:spPr>
      </p:pic>
      <p:sp>
        <p:nvSpPr>
          <p:cNvPr id="11" name="10 CuadroTexto"/>
          <p:cNvSpPr txBox="1"/>
          <p:nvPr/>
        </p:nvSpPr>
        <p:spPr>
          <a:xfrm>
            <a:off x="251520" y="1124744"/>
            <a:ext cx="1152128" cy="369332"/>
          </a:xfrm>
          <a:prstGeom prst="rect">
            <a:avLst/>
          </a:prstGeom>
          <a:noFill/>
        </p:spPr>
        <p:txBody>
          <a:bodyPr wrap="square" rtlCol="0">
            <a:spAutoFit/>
          </a:bodyPr>
          <a:lstStyle/>
          <a:p>
            <a:r>
              <a:rPr lang="es-MX" b="1" dirty="0" smtClean="0">
                <a:solidFill>
                  <a:srgbClr val="7030A0"/>
                </a:solidFill>
              </a:rPr>
              <a:t>TEMA 2</a:t>
            </a:r>
            <a:endParaRPr lang="es-MX" b="1" dirty="0">
              <a:solidFill>
                <a:srgbClr val="7030A0"/>
              </a:solidFill>
            </a:endParaRPr>
          </a:p>
        </p:txBody>
      </p:sp>
      <p:sp>
        <p:nvSpPr>
          <p:cNvPr id="14" name="13 Rectángulo"/>
          <p:cNvSpPr/>
          <p:nvPr/>
        </p:nvSpPr>
        <p:spPr>
          <a:xfrm>
            <a:off x="1193266" y="1052736"/>
            <a:ext cx="6547086" cy="523220"/>
          </a:xfrm>
          <a:prstGeom prst="rect">
            <a:avLst/>
          </a:prstGeom>
        </p:spPr>
        <p:txBody>
          <a:bodyPr wrap="square">
            <a:spAutoFit/>
          </a:bodyPr>
          <a:lstStyle/>
          <a:p>
            <a:r>
              <a:rPr lang="es-MX" sz="2800" b="1" dirty="0" smtClean="0">
                <a:solidFill>
                  <a:srgbClr val="7030A0"/>
                </a:solidFill>
              </a:rPr>
              <a:t>TEST: Sucesión Lógica de Figuras</a:t>
            </a:r>
            <a:endParaRPr lang="es-MX" sz="2800" dirty="0">
              <a:solidFill>
                <a:srgbClr val="7030A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C000"/>
        </a:solidFill>
        <a:effectLst/>
      </p:bgPr>
    </p:bg>
    <p:spTree>
      <p:nvGrpSpPr>
        <p:cNvPr id="1" name=""/>
        <p:cNvGrpSpPr/>
        <p:nvPr/>
      </p:nvGrpSpPr>
      <p:grpSpPr>
        <a:xfrm>
          <a:off x="0" y="0"/>
          <a:ext cx="0" cy="0"/>
          <a:chOff x="0" y="0"/>
          <a:chExt cx="0" cy="0"/>
        </a:xfrm>
      </p:grpSpPr>
      <p:pic>
        <p:nvPicPr>
          <p:cNvPr id="7" name="6 Imagen" descr="pp pf educativa copia.jpg"/>
          <p:cNvPicPr>
            <a:picLocks noChangeAspect="1"/>
          </p:cNvPicPr>
          <p:nvPr/>
        </p:nvPicPr>
        <p:blipFill>
          <a:blip r:embed="rId2" cstate="print"/>
          <a:stretch>
            <a:fillRect/>
          </a:stretch>
        </p:blipFill>
        <p:spPr>
          <a:xfrm>
            <a:off x="13648" y="-24"/>
            <a:ext cx="9144000" cy="6858000"/>
          </a:xfrm>
          <a:prstGeom prst="rect">
            <a:avLst/>
          </a:prstGeom>
        </p:spPr>
      </p:pic>
      <p:sp>
        <p:nvSpPr>
          <p:cNvPr id="6" name="5 Documento"/>
          <p:cNvSpPr/>
          <p:nvPr/>
        </p:nvSpPr>
        <p:spPr>
          <a:xfrm>
            <a:off x="0" y="0"/>
            <a:ext cx="9144000" cy="908720"/>
          </a:xfrm>
          <a:prstGeom prst="flowChartDocumen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Picture 5"/>
          <p:cNvPicPr>
            <a:picLocks noChangeAspect="1" noChangeArrowheads="1"/>
          </p:cNvPicPr>
          <p:nvPr/>
        </p:nvPicPr>
        <p:blipFill>
          <a:blip r:embed="rId3" cstate="print"/>
          <a:srcRect/>
          <a:stretch>
            <a:fillRect/>
          </a:stretch>
        </p:blipFill>
        <p:spPr bwMode="auto">
          <a:xfrm>
            <a:off x="8460432" y="116632"/>
            <a:ext cx="498261" cy="502756"/>
          </a:xfrm>
          <a:prstGeom prst="rect">
            <a:avLst/>
          </a:prstGeom>
          <a:noFill/>
          <a:ln w="9525">
            <a:noFill/>
            <a:miter lim="800000"/>
            <a:headEnd/>
            <a:tailEnd/>
          </a:ln>
        </p:spPr>
      </p:pic>
      <p:pic>
        <p:nvPicPr>
          <p:cNvPr id="5" name="Picture 6"/>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126216" y="140081"/>
            <a:ext cx="1403648" cy="624623"/>
          </a:xfrm>
          <a:prstGeom prst="rect">
            <a:avLst/>
          </a:prstGeom>
          <a:noFill/>
          <a:ln w="9525">
            <a:noFill/>
            <a:miter lim="800000"/>
            <a:headEnd/>
            <a:tailEnd/>
          </a:ln>
        </p:spPr>
      </p:pic>
      <p:sp>
        <p:nvSpPr>
          <p:cNvPr id="8" name="1 Título"/>
          <p:cNvSpPr>
            <a:spLocks noGrp="1"/>
          </p:cNvSpPr>
          <p:nvPr>
            <p:ph type="ctrTitle"/>
          </p:nvPr>
        </p:nvSpPr>
        <p:spPr>
          <a:xfrm>
            <a:off x="1619672" y="44624"/>
            <a:ext cx="6372200" cy="720080"/>
          </a:xfrm>
        </p:spPr>
        <p:txBody>
          <a:bodyPr>
            <a:noAutofit/>
          </a:bodyPr>
          <a:lstStyle/>
          <a:p>
            <a:r>
              <a:rPr lang="es-ES_tradnl" sz="1200" b="1" dirty="0" smtClean="0"/>
              <a:t>PROBLEMAS DE APRENDIZAJE LOGICO EMOCIONAL, INTELIGENCIAS MÚLTIPLES Y ESTILOS COGNITIVOS EN EL DESARROLLO EDUCATIVO DEL APRENDIZAJE</a:t>
            </a:r>
            <a:endParaRPr lang="en-US" sz="1200" dirty="0"/>
          </a:p>
        </p:txBody>
      </p:sp>
      <p:pic>
        <p:nvPicPr>
          <p:cNvPr id="9" name="Imagen 4" descr="Macintosh HD:Users:Elisa:Desktop:unifi.gif"/>
          <p:cNvPicPr/>
          <p:nvPr/>
        </p:nvPicPr>
        <p:blipFill>
          <a:blip r:embed="rId5" cstate="print">
            <a:clrChange>
              <a:clrFrom>
                <a:srgbClr val="FFFFFF"/>
              </a:clrFrom>
              <a:clrTo>
                <a:srgbClr val="FFFFFF">
                  <a:alpha val="0"/>
                </a:srgbClr>
              </a:clrTo>
            </a:clrChange>
          </a:blip>
          <a:srcRect/>
          <a:stretch>
            <a:fillRect/>
          </a:stretch>
        </p:blipFill>
        <p:spPr bwMode="auto">
          <a:xfrm>
            <a:off x="8028384" y="188640"/>
            <a:ext cx="395536" cy="360040"/>
          </a:xfrm>
          <a:prstGeom prst="rect">
            <a:avLst/>
          </a:prstGeom>
          <a:noFill/>
          <a:ln w="9525">
            <a:noFill/>
            <a:miter lim="800000"/>
            <a:headEnd/>
            <a:tailEnd/>
          </a:ln>
        </p:spPr>
      </p:pic>
      <p:sp>
        <p:nvSpPr>
          <p:cNvPr id="10" name="Rectangle 1"/>
          <p:cNvSpPr>
            <a:spLocks noChangeArrowheads="1"/>
          </p:cNvSpPr>
          <p:nvPr/>
        </p:nvSpPr>
        <p:spPr bwMode="auto">
          <a:xfrm>
            <a:off x="467544" y="6582544"/>
            <a:ext cx="8388424"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00338" algn="ctr"/>
                <a:tab pos="5400675" algn="r"/>
              </a:tabLst>
            </a:pP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Arely Tijerina Mena 224139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Fabiola L</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ó</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pez D</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á</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vila 215873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Elisa Mar</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í</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 Pellico Villareal 230052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Jessika</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 Amero Lobo 143491</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Prof. Fausto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Presutti</a:t>
            </a:r>
            <a:endParaRPr kumimoji="0" lang="es-MX" sz="900" b="1" i="0" u="none" strike="noStrike" cap="none" normalizeH="0" baseline="0" dirty="0" smtClean="0">
              <a:ln>
                <a:noFill/>
              </a:ln>
              <a:solidFill>
                <a:srgbClr val="002060"/>
              </a:solidFill>
              <a:effectLst/>
              <a:latin typeface="Arial" pitchFamily="34" charset="0"/>
              <a:cs typeface="Arial" pitchFamily="34" charset="0"/>
            </a:endParaRPr>
          </a:p>
        </p:txBody>
      </p:sp>
      <p:pic>
        <p:nvPicPr>
          <p:cNvPr id="11" name="3 Marcador de contenido" descr="23-24 FIGURAS.png"/>
          <p:cNvPicPr>
            <a:picLocks noChangeAspect="1"/>
          </p:cNvPicPr>
          <p:nvPr/>
        </p:nvPicPr>
        <p:blipFill>
          <a:blip r:embed="rId6" cstate="print"/>
          <a:stretch>
            <a:fillRect/>
          </a:stretch>
        </p:blipFill>
        <p:spPr>
          <a:xfrm>
            <a:off x="1115616" y="1628800"/>
            <a:ext cx="6211416" cy="3843026"/>
          </a:xfrm>
          <a:prstGeom prst="rect">
            <a:avLst/>
          </a:prstGeom>
        </p:spPr>
      </p:pic>
      <p:sp>
        <p:nvSpPr>
          <p:cNvPr id="13" name="12 CuadroTexto"/>
          <p:cNvSpPr txBox="1"/>
          <p:nvPr/>
        </p:nvSpPr>
        <p:spPr>
          <a:xfrm>
            <a:off x="251520" y="1124744"/>
            <a:ext cx="1152128" cy="369332"/>
          </a:xfrm>
          <a:prstGeom prst="rect">
            <a:avLst/>
          </a:prstGeom>
          <a:noFill/>
        </p:spPr>
        <p:txBody>
          <a:bodyPr wrap="square" rtlCol="0">
            <a:spAutoFit/>
          </a:bodyPr>
          <a:lstStyle/>
          <a:p>
            <a:r>
              <a:rPr lang="es-MX" b="1" dirty="0" smtClean="0">
                <a:solidFill>
                  <a:srgbClr val="7030A0"/>
                </a:solidFill>
              </a:rPr>
              <a:t>TEMA 2</a:t>
            </a:r>
            <a:endParaRPr lang="es-MX" b="1" dirty="0">
              <a:solidFill>
                <a:srgbClr val="7030A0"/>
              </a:solidFill>
            </a:endParaRPr>
          </a:p>
        </p:txBody>
      </p:sp>
      <p:sp>
        <p:nvSpPr>
          <p:cNvPr id="14" name="13 Rectángulo"/>
          <p:cNvSpPr/>
          <p:nvPr/>
        </p:nvSpPr>
        <p:spPr>
          <a:xfrm>
            <a:off x="1193266" y="1052736"/>
            <a:ext cx="6547086" cy="523220"/>
          </a:xfrm>
          <a:prstGeom prst="rect">
            <a:avLst/>
          </a:prstGeom>
        </p:spPr>
        <p:txBody>
          <a:bodyPr wrap="square">
            <a:spAutoFit/>
          </a:bodyPr>
          <a:lstStyle/>
          <a:p>
            <a:r>
              <a:rPr lang="es-MX" sz="2800" b="1" dirty="0" smtClean="0">
                <a:solidFill>
                  <a:srgbClr val="7030A0"/>
                </a:solidFill>
              </a:rPr>
              <a:t>TEST: Sucesión Lógica de Figuras</a:t>
            </a:r>
            <a:endParaRPr lang="es-MX" sz="2800" dirty="0">
              <a:solidFill>
                <a:srgbClr val="7030A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C000"/>
        </a:solidFill>
        <a:effectLst/>
      </p:bgPr>
    </p:bg>
    <p:spTree>
      <p:nvGrpSpPr>
        <p:cNvPr id="1" name=""/>
        <p:cNvGrpSpPr/>
        <p:nvPr/>
      </p:nvGrpSpPr>
      <p:grpSpPr>
        <a:xfrm>
          <a:off x="0" y="0"/>
          <a:ext cx="0" cy="0"/>
          <a:chOff x="0" y="0"/>
          <a:chExt cx="0" cy="0"/>
        </a:xfrm>
      </p:grpSpPr>
      <p:pic>
        <p:nvPicPr>
          <p:cNvPr id="7" name="6 Imagen" descr="pp pf educativa copia.jpg"/>
          <p:cNvPicPr>
            <a:picLocks noChangeAspect="1"/>
          </p:cNvPicPr>
          <p:nvPr/>
        </p:nvPicPr>
        <p:blipFill>
          <a:blip r:embed="rId2" cstate="print"/>
          <a:stretch>
            <a:fillRect/>
          </a:stretch>
        </p:blipFill>
        <p:spPr>
          <a:xfrm>
            <a:off x="13648" y="-24"/>
            <a:ext cx="9144000" cy="6858000"/>
          </a:xfrm>
          <a:prstGeom prst="rect">
            <a:avLst/>
          </a:prstGeom>
        </p:spPr>
      </p:pic>
      <p:sp>
        <p:nvSpPr>
          <p:cNvPr id="6" name="5 Documento"/>
          <p:cNvSpPr/>
          <p:nvPr/>
        </p:nvSpPr>
        <p:spPr>
          <a:xfrm>
            <a:off x="0" y="0"/>
            <a:ext cx="9144000" cy="908720"/>
          </a:xfrm>
          <a:prstGeom prst="flowChartDocumen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Picture 5"/>
          <p:cNvPicPr>
            <a:picLocks noChangeAspect="1" noChangeArrowheads="1"/>
          </p:cNvPicPr>
          <p:nvPr/>
        </p:nvPicPr>
        <p:blipFill>
          <a:blip r:embed="rId3" cstate="print"/>
          <a:srcRect/>
          <a:stretch>
            <a:fillRect/>
          </a:stretch>
        </p:blipFill>
        <p:spPr bwMode="auto">
          <a:xfrm>
            <a:off x="8460432" y="116632"/>
            <a:ext cx="498261" cy="502756"/>
          </a:xfrm>
          <a:prstGeom prst="rect">
            <a:avLst/>
          </a:prstGeom>
          <a:noFill/>
          <a:ln w="9525">
            <a:noFill/>
            <a:miter lim="800000"/>
            <a:headEnd/>
            <a:tailEnd/>
          </a:ln>
        </p:spPr>
      </p:pic>
      <p:pic>
        <p:nvPicPr>
          <p:cNvPr id="5" name="Picture 6"/>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126216" y="140081"/>
            <a:ext cx="1403648" cy="624623"/>
          </a:xfrm>
          <a:prstGeom prst="rect">
            <a:avLst/>
          </a:prstGeom>
          <a:noFill/>
          <a:ln w="9525">
            <a:noFill/>
            <a:miter lim="800000"/>
            <a:headEnd/>
            <a:tailEnd/>
          </a:ln>
        </p:spPr>
      </p:pic>
      <p:sp>
        <p:nvSpPr>
          <p:cNvPr id="8" name="1 Título"/>
          <p:cNvSpPr>
            <a:spLocks noGrp="1"/>
          </p:cNvSpPr>
          <p:nvPr>
            <p:ph type="ctrTitle"/>
          </p:nvPr>
        </p:nvSpPr>
        <p:spPr>
          <a:xfrm>
            <a:off x="1619672" y="44624"/>
            <a:ext cx="6372200" cy="720080"/>
          </a:xfrm>
        </p:spPr>
        <p:txBody>
          <a:bodyPr>
            <a:noAutofit/>
          </a:bodyPr>
          <a:lstStyle/>
          <a:p>
            <a:r>
              <a:rPr lang="es-ES_tradnl" sz="1200" b="1" dirty="0" smtClean="0"/>
              <a:t>PROBLEMAS DE APRENDIZAJE LOGICO EMOCIONAL, INTELIGENCIAS MÚLTIPLES Y ESTILOS COGNITIVOS EN EL DESARROLLO EDUCATIVO DEL APRENDIZAJE</a:t>
            </a:r>
            <a:endParaRPr lang="en-US" sz="1200" dirty="0"/>
          </a:p>
        </p:txBody>
      </p:sp>
      <p:pic>
        <p:nvPicPr>
          <p:cNvPr id="9" name="Imagen 4" descr="Macintosh HD:Users:Elisa:Desktop:unifi.gif"/>
          <p:cNvPicPr/>
          <p:nvPr/>
        </p:nvPicPr>
        <p:blipFill>
          <a:blip r:embed="rId5" cstate="print">
            <a:clrChange>
              <a:clrFrom>
                <a:srgbClr val="FFFFFF"/>
              </a:clrFrom>
              <a:clrTo>
                <a:srgbClr val="FFFFFF">
                  <a:alpha val="0"/>
                </a:srgbClr>
              </a:clrTo>
            </a:clrChange>
          </a:blip>
          <a:srcRect/>
          <a:stretch>
            <a:fillRect/>
          </a:stretch>
        </p:blipFill>
        <p:spPr bwMode="auto">
          <a:xfrm>
            <a:off x="8028384" y="188640"/>
            <a:ext cx="395536" cy="360040"/>
          </a:xfrm>
          <a:prstGeom prst="rect">
            <a:avLst/>
          </a:prstGeom>
          <a:noFill/>
          <a:ln w="9525">
            <a:noFill/>
            <a:miter lim="800000"/>
            <a:headEnd/>
            <a:tailEnd/>
          </a:ln>
        </p:spPr>
      </p:pic>
      <p:sp>
        <p:nvSpPr>
          <p:cNvPr id="10" name="Rectangle 1"/>
          <p:cNvSpPr>
            <a:spLocks noChangeArrowheads="1"/>
          </p:cNvSpPr>
          <p:nvPr/>
        </p:nvSpPr>
        <p:spPr bwMode="auto">
          <a:xfrm>
            <a:off x="467544" y="6582544"/>
            <a:ext cx="8388424"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00338" algn="ctr"/>
                <a:tab pos="5400675" algn="r"/>
              </a:tabLst>
            </a:pP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Arely Tijerina Mena 224139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Fabiola L</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ó</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pez D</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á</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vila 215873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Elisa Mar</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í</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 Pellico Villareal 230052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Jessika</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 Amero Lobo 143491</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Prof. Fausto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Presutti</a:t>
            </a:r>
            <a:endParaRPr kumimoji="0" lang="es-MX" sz="900" b="1" i="0" u="none" strike="noStrike" cap="none" normalizeH="0" baseline="0" dirty="0" smtClean="0">
              <a:ln>
                <a:noFill/>
              </a:ln>
              <a:solidFill>
                <a:srgbClr val="002060"/>
              </a:solidFill>
              <a:effectLst/>
              <a:latin typeface="Arial" pitchFamily="34" charset="0"/>
              <a:cs typeface="Arial" pitchFamily="34" charset="0"/>
            </a:endParaRPr>
          </a:p>
        </p:txBody>
      </p:sp>
      <p:sp>
        <p:nvSpPr>
          <p:cNvPr id="11" name="2 Marcador de contenido"/>
          <p:cNvSpPr txBox="1">
            <a:spLocks/>
          </p:cNvSpPr>
          <p:nvPr/>
        </p:nvSpPr>
        <p:spPr>
          <a:xfrm>
            <a:off x="539552" y="1484784"/>
            <a:ext cx="8229600" cy="3888432"/>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400" b="0" i="0" u="none" strike="noStrike" kern="1200" cap="none" spc="0" normalizeH="0" baseline="0" noProof="0" dirty="0" smtClean="0">
                <a:ln>
                  <a:noFill/>
                </a:ln>
                <a:effectLst/>
                <a:uLnTx/>
                <a:uFillTx/>
                <a:latin typeface="+mn-lt"/>
                <a:ea typeface="+mn-ea"/>
                <a:cs typeface="+mn-cs"/>
              </a:rPr>
              <a:t>	Comprendimos la importancia de conocer el estilo de uno mismo y de conocer también la lógica e inteligencia que uno posee. Nos dimos cuenta como equipo que tenemos un mismo estilo en común lo que a menudo hizo que como equipo no estuviéramos de acuerdo con las respuestas que decíamos. Al integrar cada una de las respuestas del test de figuras para formar la respuesta del test de figuras de manera global, coincidimos en muchas posibles formas de llegar a la respuesta final. Lo que nos lleva a pensar que existen diferentes caminos para una misma respuesta.</a:t>
            </a:r>
            <a:endParaRPr kumimoji="0" lang="es-MX" sz="2400" b="0" i="0" u="none" strike="noStrike" kern="1200" cap="none" spc="0" normalizeH="0" baseline="0" noProof="0" dirty="0">
              <a:ln>
                <a:noFill/>
              </a:ln>
              <a:effectLst/>
              <a:uLnTx/>
              <a:uFillTx/>
              <a:latin typeface="+mn-lt"/>
              <a:ea typeface="+mn-ea"/>
              <a:cs typeface="+mn-cs"/>
            </a:endParaRPr>
          </a:p>
        </p:txBody>
      </p:sp>
      <p:sp>
        <p:nvSpPr>
          <p:cNvPr id="12" name="1 Título"/>
          <p:cNvSpPr txBox="1">
            <a:spLocks/>
          </p:cNvSpPr>
          <p:nvPr/>
        </p:nvSpPr>
        <p:spPr>
          <a:xfrm>
            <a:off x="539552" y="701824"/>
            <a:ext cx="8229600" cy="1143000"/>
          </a:xfrm>
          <a:prstGeom prst="rect">
            <a:avLst/>
          </a:prstGeom>
        </p:spPr>
        <p:txBody>
          <a:bodyPr vert="horz" lIns="91440" tIns="45720" rIns="91440" bIns="45720" rtlCol="0" anchor="ctr">
            <a:noAutofit/>
          </a:bodyPr>
          <a:lstStyle/>
          <a:p>
            <a:pPr lvl="0" algn="ctr">
              <a:spcBef>
                <a:spcPct val="0"/>
              </a:spcBef>
              <a:defRPr/>
            </a:pPr>
            <a:r>
              <a:rPr lang="en-US" sz="3200" b="1" dirty="0" smtClean="0">
                <a:solidFill>
                  <a:srgbClr val="7030A0"/>
                </a:solidFill>
                <a:latin typeface="+mj-lt"/>
                <a:ea typeface="+mj-ea"/>
                <a:cs typeface="+mj-cs"/>
              </a:rPr>
              <a:t>CONCLUSIÓN: TEST </a:t>
            </a:r>
            <a:r>
              <a:rPr lang="es-MX" sz="3200" b="1" dirty="0" smtClean="0">
                <a:solidFill>
                  <a:srgbClr val="7030A0"/>
                </a:solidFill>
              </a:rPr>
              <a:t>Sucesión Lógica de Figuras </a:t>
            </a:r>
            <a:endParaRPr kumimoji="0" lang="es-MX" sz="3200" i="0" u="sng" strike="noStrike" kern="1200" cap="none" spc="0" normalizeH="0" baseline="0" noProof="0" dirty="0">
              <a:ln>
                <a:noFill/>
              </a:ln>
              <a:solidFill>
                <a:srgbClr val="7030A0"/>
              </a:solidFill>
              <a:effectLst/>
              <a:uLnTx/>
              <a:uFillTx/>
              <a:latin typeface="+mj-lt"/>
              <a:ea typeface="+mj-ea"/>
              <a:cs typeface="+mj-cs"/>
            </a:endParaRPr>
          </a:p>
        </p:txBody>
      </p:sp>
      <p:sp>
        <p:nvSpPr>
          <p:cNvPr id="13" name="12 CuadroTexto"/>
          <p:cNvSpPr txBox="1"/>
          <p:nvPr/>
        </p:nvSpPr>
        <p:spPr>
          <a:xfrm>
            <a:off x="35496" y="836712"/>
            <a:ext cx="1152128" cy="369332"/>
          </a:xfrm>
          <a:prstGeom prst="rect">
            <a:avLst/>
          </a:prstGeom>
          <a:noFill/>
        </p:spPr>
        <p:txBody>
          <a:bodyPr wrap="square" rtlCol="0">
            <a:spAutoFit/>
          </a:bodyPr>
          <a:lstStyle/>
          <a:p>
            <a:r>
              <a:rPr lang="es-MX" b="1" dirty="0" smtClean="0">
                <a:solidFill>
                  <a:srgbClr val="7030A0"/>
                </a:solidFill>
              </a:rPr>
              <a:t>TEMA 2</a:t>
            </a:r>
            <a:endParaRPr lang="es-MX" b="1" dirty="0">
              <a:solidFill>
                <a:srgbClr val="7030A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 name="Rectángulo 106"/>
          <p:cNvSpPr/>
          <p:nvPr/>
        </p:nvSpPr>
        <p:spPr>
          <a:xfrm>
            <a:off x="5016500" y="965200"/>
            <a:ext cx="1270000" cy="660400"/>
          </a:xfrm>
          <a:prstGeom prst="rect">
            <a:avLst/>
          </a:prstGeom>
          <a:solidFill>
            <a:srgbClr val="FFC000"/>
          </a:solidFill>
          <a:ln>
            <a:solidFill>
              <a:srgbClr val="EFCE34"/>
            </a:solidFill>
          </a:ln>
          <a:effectLst>
            <a:glow rad="101600">
              <a:srgbClr val="FFFA9B">
                <a:alpha val="75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08" name="Rectángulo 107"/>
          <p:cNvSpPr/>
          <p:nvPr/>
        </p:nvSpPr>
        <p:spPr>
          <a:xfrm>
            <a:off x="7391400" y="279400"/>
            <a:ext cx="1270000" cy="431800"/>
          </a:xfrm>
          <a:prstGeom prst="rect">
            <a:avLst/>
          </a:prstGeom>
          <a:solidFill>
            <a:srgbClr val="C00000"/>
          </a:solidFill>
          <a:ln>
            <a:solidFill>
              <a:srgbClr val="C00000"/>
            </a:solidFill>
          </a:ln>
          <a:effectLst>
            <a:glow rad="101600">
              <a:schemeClr val="accent6">
                <a:lumMod val="60000"/>
                <a:lumOff val="40000"/>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cxnSp>
        <p:nvCxnSpPr>
          <p:cNvPr id="81" name="Conector recto de flecha 80"/>
          <p:cNvCxnSpPr/>
          <p:nvPr/>
        </p:nvCxnSpPr>
        <p:spPr>
          <a:xfrm rot="5400000">
            <a:off x="2432050" y="2127242"/>
            <a:ext cx="317500" cy="1588"/>
          </a:xfrm>
          <a:prstGeom prst="straightConnector1">
            <a:avLst/>
          </a:prstGeom>
          <a:ln>
            <a:solidFill>
              <a:srgbClr val="5BCD39"/>
            </a:solidFill>
            <a:tailEnd type="arrow"/>
          </a:ln>
        </p:spPr>
        <p:style>
          <a:lnRef idx="2">
            <a:schemeClr val="accent1"/>
          </a:lnRef>
          <a:fillRef idx="0">
            <a:schemeClr val="accent1"/>
          </a:fillRef>
          <a:effectRef idx="1">
            <a:schemeClr val="accent1"/>
          </a:effectRef>
          <a:fontRef idx="minor">
            <a:schemeClr val="tx1"/>
          </a:fontRef>
        </p:style>
      </p:cxnSp>
      <p:cxnSp>
        <p:nvCxnSpPr>
          <p:cNvPr id="53" name="Conector recto de flecha 52"/>
          <p:cNvCxnSpPr/>
          <p:nvPr/>
        </p:nvCxnSpPr>
        <p:spPr>
          <a:xfrm rot="5400000">
            <a:off x="615950" y="2114542"/>
            <a:ext cx="317500" cy="1588"/>
          </a:xfrm>
          <a:prstGeom prst="straightConnector1">
            <a:avLst/>
          </a:prstGeom>
          <a:ln>
            <a:solidFill>
              <a:srgbClr val="5BCD39"/>
            </a:solidFill>
            <a:tailEnd type="arrow"/>
          </a:ln>
        </p:spPr>
        <p:style>
          <a:lnRef idx="2">
            <a:schemeClr val="accent1"/>
          </a:lnRef>
          <a:fillRef idx="0">
            <a:schemeClr val="accent1"/>
          </a:fillRef>
          <a:effectRef idx="1">
            <a:schemeClr val="accent1"/>
          </a:effectRef>
          <a:fontRef idx="minor">
            <a:schemeClr val="tx1"/>
          </a:fontRef>
        </p:style>
      </p:cxnSp>
      <p:sp>
        <p:nvSpPr>
          <p:cNvPr id="2" name="Título 1"/>
          <p:cNvSpPr>
            <a:spLocks noGrp="1"/>
          </p:cNvSpPr>
          <p:nvPr>
            <p:ph type="ctrTitle"/>
          </p:nvPr>
        </p:nvSpPr>
        <p:spPr>
          <a:xfrm>
            <a:off x="3352800" y="127000"/>
            <a:ext cx="2514600" cy="457199"/>
          </a:xfrm>
          <a:solidFill>
            <a:schemeClr val="accent6">
              <a:lumMod val="75000"/>
            </a:schemeClr>
          </a:solidFill>
          <a:ln w="28575">
            <a:solidFill>
              <a:srgbClr val="C00000"/>
            </a:solidFill>
          </a:ln>
        </p:spPr>
        <p:txBody>
          <a:bodyPr>
            <a:noAutofit/>
          </a:bodyPr>
          <a:lstStyle/>
          <a:p>
            <a:r>
              <a:rPr lang="es-ES_tradnl" sz="2600" dirty="0" smtClean="0"/>
              <a:t>Universo Mental</a:t>
            </a:r>
            <a:endParaRPr lang="es-ES_tradnl" sz="2600" dirty="0"/>
          </a:p>
        </p:txBody>
      </p:sp>
      <p:sp>
        <p:nvSpPr>
          <p:cNvPr id="7" name="CuadroTexto 6"/>
          <p:cNvSpPr txBox="1"/>
          <p:nvPr/>
        </p:nvSpPr>
        <p:spPr>
          <a:xfrm>
            <a:off x="814946" y="689397"/>
            <a:ext cx="1326676" cy="276999"/>
          </a:xfrm>
          <a:prstGeom prst="rect">
            <a:avLst/>
          </a:prstGeom>
          <a:solidFill>
            <a:srgbClr val="C00000"/>
          </a:solidFill>
        </p:spPr>
        <p:txBody>
          <a:bodyPr wrap="square" rtlCol="0">
            <a:spAutoFit/>
          </a:bodyPr>
          <a:lstStyle/>
          <a:p>
            <a:r>
              <a:rPr lang="es-ES_tradnl" sz="1200" dirty="0" smtClean="0"/>
              <a:t>Ámbito Cognitivo</a:t>
            </a:r>
            <a:endParaRPr lang="es-ES_tradnl" sz="1200" dirty="0"/>
          </a:p>
        </p:txBody>
      </p:sp>
      <p:grpSp>
        <p:nvGrpSpPr>
          <p:cNvPr id="3" name="Agrupar 122"/>
          <p:cNvGrpSpPr/>
          <p:nvPr/>
        </p:nvGrpSpPr>
        <p:grpSpPr>
          <a:xfrm>
            <a:off x="63500" y="1452025"/>
            <a:ext cx="4962525" cy="5308005"/>
            <a:chOff x="-12700" y="1028700"/>
            <a:chExt cx="4962525" cy="5308005"/>
          </a:xfrm>
        </p:grpSpPr>
        <p:sp>
          <p:nvSpPr>
            <p:cNvPr id="24" name="Rectángulo 23"/>
            <p:cNvSpPr/>
            <p:nvPr/>
          </p:nvSpPr>
          <p:spPr>
            <a:xfrm>
              <a:off x="2330450" y="1943099"/>
              <a:ext cx="2492375" cy="3843875"/>
            </a:xfrm>
            <a:prstGeom prst="rect">
              <a:avLst/>
            </a:prstGeom>
            <a:solidFill>
              <a:srgbClr val="FFC000"/>
            </a:solidFill>
            <a:ln w="12700" cmpd="sng">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smtClean="0"/>
                <a:t> </a:t>
              </a:r>
              <a:endParaRPr lang="es-ES_tradnl" dirty="0"/>
            </a:p>
          </p:txBody>
        </p:sp>
        <p:sp>
          <p:nvSpPr>
            <p:cNvPr id="23" name="Rectángulo 22"/>
            <p:cNvSpPr/>
            <p:nvPr/>
          </p:nvSpPr>
          <p:spPr>
            <a:xfrm>
              <a:off x="0" y="1941512"/>
              <a:ext cx="1787525" cy="3629563"/>
            </a:xfrm>
            <a:prstGeom prst="rect">
              <a:avLst/>
            </a:prstGeom>
            <a:solidFill>
              <a:schemeClr val="accent5">
                <a:lumMod val="75000"/>
              </a:schemeClr>
            </a:solidFill>
            <a:ln w="12700" cmpd="sng">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smtClean="0"/>
                <a:t> </a:t>
              </a:r>
              <a:endParaRPr lang="es-ES_tradnl" dirty="0"/>
            </a:p>
          </p:txBody>
        </p:sp>
        <p:sp>
          <p:nvSpPr>
            <p:cNvPr id="21" name="Rectángulo 20"/>
            <p:cNvSpPr/>
            <p:nvPr/>
          </p:nvSpPr>
          <p:spPr>
            <a:xfrm>
              <a:off x="317500" y="1079499"/>
              <a:ext cx="927100" cy="579975"/>
            </a:xfrm>
            <a:prstGeom prst="rect">
              <a:avLst/>
            </a:prstGeom>
            <a:solidFill>
              <a:schemeClr val="accent6">
                <a:lumMod val="75000"/>
              </a:schemeClr>
            </a:solidFill>
            <a:ln w="12700" cmpd="sng">
              <a:solidFill>
                <a:srgbClr val="FF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smtClean="0"/>
                <a:t> </a:t>
              </a:r>
              <a:endParaRPr lang="es-ES_tradnl" dirty="0"/>
            </a:p>
          </p:txBody>
        </p:sp>
        <p:sp>
          <p:nvSpPr>
            <p:cNvPr id="11" name="CuadroTexto 10"/>
            <p:cNvSpPr txBox="1"/>
            <p:nvPr/>
          </p:nvSpPr>
          <p:spPr>
            <a:xfrm>
              <a:off x="254000" y="1041400"/>
              <a:ext cx="1079500" cy="600164"/>
            </a:xfrm>
            <a:prstGeom prst="rect">
              <a:avLst/>
            </a:prstGeom>
            <a:noFill/>
          </p:spPr>
          <p:txBody>
            <a:bodyPr wrap="square" rtlCol="0">
              <a:spAutoFit/>
            </a:bodyPr>
            <a:lstStyle/>
            <a:p>
              <a:pPr algn="ctr"/>
              <a:r>
                <a:rPr lang="es-ES_tradnl" sz="1100" dirty="0" smtClean="0"/>
                <a:t>Niveles y Dimensiones de la Lógica</a:t>
              </a:r>
              <a:endParaRPr lang="es-ES_tradnl" sz="1100" dirty="0"/>
            </a:p>
          </p:txBody>
        </p:sp>
        <p:sp>
          <p:nvSpPr>
            <p:cNvPr id="22" name="Rectángulo 21"/>
            <p:cNvSpPr/>
            <p:nvPr/>
          </p:nvSpPr>
          <p:spPr>
            <a:xfrm>
              <a:off x="1650999" y="1079499"/>
              <a:ext cx="1261533" cy="567275"/>
            </a:xfrm>
            <a:prstGeom prst="rect">
              <a:avLst/>
            </a:prstGeom>
            <a:solidFill>
              <a:schemeClr val="accent6">
                <a:lumMod val="75000"/>
              </a:schemeClr>
            </a:solidFill>
            <a:ln w="12700" cmpd="sng">
              <a:solidFill>
                <a:srgbClr val="FF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smtClean="0"/>
                <a:t> </a:t>
              </a:r>
              <a:endParaRPr lang="es-ES_tradnl" dirty="0"/>
            </a:p>
          </p:txBody>
        </p:sp>
        <p:sp>
          <p:nvSpPr>
            <p:cNvPr id="12" name="CuadroTexto 11"/>
            <p:cNvSpPr txBox="1"/>
            <p:nvPr/>
          </p:nvSpPr>
          <p:spPr>
            <a:xfrm>
              <a:off x="1625600" y="1028700"/>
              <a:ext cx="1371600" cy="600164"/>
            </a:xfrm>
            <a:prstGeom prst="rect">
              <a:avLst/>
            </a:prstGeom>
            <a:noFill/>
          </p:spPr>
          <p:txBody>
            <a:bodyPr wrap="square" rtlCol="0">
              <a:spAutoFit/>
            </a:bodyPr>
            <a:lstStyle/>
            <a:p>
              <a:pPr algn="ctr"/>
              <a:r>
                <a:rPr lang="es-ES_tradnl" sz="1100" dirty="0" smtClean="0"/>
                <a:t>Niveles y Dimensiones de la Inteligencia</a:t>
              </a:r>
              <a:endParaRPr lang="es-ES_tradnl" sz="1100" dirty="0"/>
            </a:p>
          </p:txBody>
        </p:sp>
        <p:sp>
          <p:nvSpPr>
            <p:cNvPr id="13" name="CuadroTexto 12"/>
            <p:cNvSpPr txBox="1"/>
            <p:nvPr/>
          </p:nvSpPr>
          <p:spPr>
            <a:xfrm>
              <a:off x="-12700" y="1904722"/>
              <a:ext cx="1787525" cy="4431983"/>
            </a:xfrm>
            <a:prstGeom prst="rect">
              <a:avLst/>
            </a:prstGeom>
            <a:noFill/>
          </p:spPr>
          <p:txBody>
            <a:bodyPr wrap="square" rtlCol="0">
              <a:spAutoFit/>
            </a:bodyPr>
            <a:lstStyle/>
            <a:p>
              <a:pPr marL="342900" indent="-342900">
                <a:buAutoNum type="alphaLcParenR"/>
              </a:pPr>
              <a:r>
                <a:rPr lang="es-ES_tradnl" sz="1100" dirty="0" smtClean="0"/>
                <a:t>Lógica </a:t>
              </a:r>
              <a:r>
                <a:rPr lang="es-ES_tradnl" sz="1100" dirty="0" err="1" smtClean="0"/>
                <a:t>Senso</a:t>
              </a:r>
              <a:r>
                <a:rPr lang="es-ES_tradnl" sz="1100" dirty="0" smtClean="0"/>
                <a:t>-Motora</a:t>
              </a:r>
            </a:p>
            <a:p>
              <a:pPr marL="342900" indent="-342900">
                <a:buAutoNum type="alphaLcParenR"/>
              </a:pPr>
              <a:endParaRPr lang="es-ES_tradnl" sz="1100" dirty="0" smtClean="0"/>
            </a:p>
            <a:p>
              <a:pPr marL="342900" indent="-342900"/>
              <a:endParaRPr lang="es-ES_tradnl" sz="1100" dirty="0" smtClean="0"/>
            </a:p>
            <a:p>
              <a:pPr marL="342900" indent="-342900"/>
              <a:endParaRPr lang="es-ES_tradnl" sz="1100" dirty="0" smtClean="0"/>
            </a:p>
            <a:p>
              <a:pPr marL="342900" indent="-342900"/>
              <a:endParaRPr lang="es-ES_tradnl" sz="1100" dirty="0" smtClean="0"/>
            </a:p>
            <a:p>
              <a:pPr marL="342900" indent="-342900"/>
              <a:endParaRPr lang="es-ES_tradnl" sz="1100" dirty="0" smtClean="0"/>
            </a:p>
            <a:p>
              <a:pPr marL="342900" indent="-342900"/>
              <a:endParaRPr lang="es-ES_tradnl" sz="1100" dirty="0" smtClean="0"/>
            </a:p>
            <a:p>
              <a:pPr marL="342900" indent="-342900"/>
              <a:endParaRPr lang="es-ES_tradnl" sz="1100" dirty="0" smtClean="0"/>
            </a:p>
            <a:p>
              <a:pPr marL="342900" indent="-342900"/>
              <a:endParaRPr lang="es-ES_tradnl" sz="1100" dirty="0" smtClean="0"/>
            </a:p>
            <a:p>
              <a:pPr marL="342900" indent="-342900">
                <a:buFontTx/>
                <a:buAutoNum type="alphaLcParenR"/>
              </a:pPr>
              <a:r>
                <a:rPr lang="es-ES_tradnl" sz="1100" dirty="0" smtClean="0"/>
                <a:t>Lógica de Reflexión</a:t>
              </a:r>
            </a:p>
            <a:p>
              <a:pPr marL="342900" indent="-342900">
                <a:buFontTx/>
                <a:buAutoNum type="alphaLcParenR"/>
              </a:pPr>
              <a:r>
                <a:rPr lang="es-ES_tradnl" sz="1100" dirty="0" smtClean="0"/>
                <a:t>Lógica de Conocimiento</a:t>
              </a:r>
            </a:p>
            <a:p>
              <a:pPr marL="342900" indent="-342900">
                <a:buFontTx/>
                <a:buAutoNum type="alphaLcParenR"/>
              </a:pPr>
              <a:endParaRPr lang="es-ES_tradnl" sz="1100" dirty="0" smtClean="0"/>
            </a:p>
            <a:p>
              <a:pPr marL="342900" indent="-342900">
                <a:buFontTx/>
                <a:buAutoNum type="alphaLcParenR"/>
              </a:pPr>
              <a:endParaRPr lang="es-ES_tradnl" sz="1100" dirty="0" smtClean="0"/>
            </a:p>
            <a:p>
              <a:pPr marL="342900" indent="-342900">
                <a:buFontTx/>
                <a:buAutoNum type="alphaLcParenR"/>
              </a:pPr>
              <a:endParaRPr lang="es-ES_tradnl" sz="1100" dirty="0" smtClean="0"/>
            </a:p>
            <a:p>
              <a:pPr marL="342900" indent="-342900">
                <a:buFontTx/>
                <a:buAutoNum type="alphaLcParenR"/>
              </a:pPr>
              <a:endParaRPr lang="es-ES_tradnl" sz="1100" dirty="0" smtClean="0"/>
            </a:p>
            <a:p>
              <a:pPr marL="342900" indent="-342900">
                <a:buFontTx/>
                <a:buAutoNum type="alphaLcParenR"/>
              </a:pPr>
              <a:endParaRPr lang="es-ES_tradnl" sz="1100" dirty="0"/>
            </a:p>
            <a:p>
              <a:pPr marL="342900" indent="-342900">
                <a:buFontTx/>
                <a:buAutoNum type="alphaLcParenR"/>
              </a:pPr>
              <a:endParaRPr lang="es-ES_tradnl" sz="1100" dirty="0" smtClean="0"/>
            </a:p>
            <a:p>
              <a:pPr marL="342900" indent="-342900"/>
              <a:endParaRPr lang="es-ES_tradnl" sz="1100" dirty="0" smtClean="0"/>
            </a:p>
            <a:p>
              <a:pPr marL="342900" indent="-342900">
                <a:buAutoNum type="alphaLcParenR"/>
              </a:pPr>
              <a:r>
                <a:rPr lang="es-ES_tradnl" sz="1100" dirty="0" smtClean="0"/>
                <a:t>Lógica Emocional</a:t>
              </a:r>
            </a:p>
            <a:p>
              <a:pPr marL="342900" indent="-342900">
                <a:buAutoNum type="alphaLcParenR"/>
              </a:pPr>
              <a:r>
                <a:rPr lang="es-ES_tradnl" sz="1100" dirty="0" smtClean="0"/>
                <a:t>Lógica de Imaginación</a:t>
              </a:r>
            </a:p>
            <a:p>
              <a:pPr marL="342900" indent="-342900"/>
              <a:endParaRPr lang="es-ES_tradnl" sz="1000" dirty="0" smtClean="0"/>
            </a:p>
            <a:p>
              <a:pPr marL="342900" indent="-342900"/>
              <a:endParaRPr lang="es-ES_tradnl" sz="1000" dirty="0"/>
            </a:p>
            <a:p>
              <a:pPr marL="342900" indent="-342900"/>
              <a:endParaRPr lang="es-ES_tradnl" sz="1000" dirty="0" smtClean="0"/>
            </a:p>
            <a:p>
              <a:pPr marL="342900" indent="-342900"/>
              <a:endParaRPr lang="es-ES_tradnl" sz="1000" dirty="0" smtClean="0"/>
            </a:p>
          </p:txBody>
        </p:sp>
        <p:sp>
          <p:nvSpPr>
            <p:cNvPr id="14" name="CuadroTexto 13"/>
            <p:cNvSpPr txBox="1"/>
            <p:nvPr/>
          </p:nvSpPr>
          <p:spPr>
            <a:xfrm>
              <a:off x="2368550" y="1917422"/>
              <a:ext cx="2581275" cy="3708708"/>
            </a:xfrm>
            <a:prstGeom prst="rect">
              <a:avLst/>
            </a:prstGeom>
            <a:noFill/>
          </p:spPr>
          <p:txBody>
            <a:bodyPr wrap="square" rtlCol="0">
              <a:spAutoFit/>
            </a:bodyPr>
            <a:lstStyle/>
            <a:p>
              <a:pPr marL="342900" indent="-342900">
                <a:buAutoNum type="alphaLcParenR"/>
              </a:pPr>
              <a:r>
                <a:rPr lang="es-ES_tradnl" sz="1100" dirty="0" smtClean="0"/>
                <a:t>Inteligencia Experimental/Operacional</a:t>
              </a:r>
            </a:p>
            <a:p>
              <a:pPr marL="342900" indent="-342900">
                <a:buAutoNum type="alphaLcParenR"/>
              </a:pPr>
              <a:endParaRPr lang="es-ES_tradnl" sz="1100" dirty="0" smtClean="0"/>
            </a:p>
            <a:p>
              <a:pPr marL="342900" indent="-342900">
                <a:buAutoNum type="alphaLcParenR"/>
              </a:pPr>
              <a:endParaRPr lang="es-ES_tradnl" sz="1100" dirty="0" smtClean="0"/>
            </a:p>
            <a:p>
              <a:pPr marL="342900" indent="-342900">
                <a:buAutoNum type="alphaLcParenR"/>
              </a:pPr>
              <a:endParaRPr lang="es-ES_tradnl" sz="1100" dirty="0" smtClean="0"/>
            </a:p>
            <a:p>
              <a:pPr marL="342900" indent="-342900">
                <a:buAutoNum type="alphaLcParenR"/>
              </a:pPr>
              <a:endParaRPr lang="es-ES_tradnl" sz="1100" dirty="0" smtClean="0"/>
            </a:p>
            <a:p>
              <a:pPr marL="342900" indent="-342900">
                <a:buAutoNum type="alphaLcParenR"/>
              </a:pPr>
              <a:endParaRPr lang="es-ES_tradnl" sz="1100" dirty="0" smtClean="0"/>
            </a:p>
            <a:p>
              <a:pPr marL="342900" indent="-342900">
                <a:buAutoNum type="alphaLcParenR"/>
              </a:pPr>
              <a:endParaRPr lang="es-ES_tradnl" sz="1100" dirty="0"/>
            </a:p>
            <a:p>
              <a:pPr marL="342900" indent="-342900">
                <a:buAutoNum type="alphaLcParenR"/>
              </a:pPr>
              <a:endParaRPr lang="es-ES_tradnl" sz="1100" dirty="0" smtClean="0"/>
            </a:p>
            <a:p>
              <a:pPr marL="342900" indent="-342900">
                <a:buFontTx/>
                <a:buAutoNum type="alphaLcParenR"/>
              </a:pPr>
              <a:r>
                <a:rPr lang="es-ES_tradnl" sz="1100" dirty="0" smtClean="0"/>
                <a:t>Inteligencia Simbólica/Sistémica</a:t>
              </a:r>
            </a:p>
            <a:p>
              <a:pPr marL="342900" indent="-342900">
                <a:buFontTx/>
                <a:buAutoNum type="alphaLcParenR"/>
              </a:pPr>
              <a:r>
                <a:rPr lang="es-ES_tradnl" sz="1100" dirty="0" smtClean="0"/>
                <a:t>Inteligencia Estructural/Constructiva</a:t>
              </a:r>
            </a:p>
            <a:p>
              <a:pPr marL="342900" indent="-342900"/>
              <a:endParaRPr lang="es-ES_tradnl" sz="1000" dirty="0" smtClean="0"/>
            </a:p>
            <a:p>
              <a:pPr marL="342900" indent="-342900"/>
              <a:endParaRPr lang="es-ES_tradnl" sz="1000" dirty="0" smtClean="0"/>
            </a:p>
            <a:p>
              <a:pPr marL="342900" indent="-342900">
                <a:buAutoNum type="alphaLcParenR"/>
              </a:pPr>
              <a:endParaRPr lang="es-ES_tradnl" sz="1000" dirty="0" smtClean="0"/>
            </a:p>
            <a:p>
              <a:pPr marL="342900" indent="-342900">
                <a:buAutoNum type="alphaLcParenR"/>
              </a:pPr>
              <a:endParaRPr lang="es-ES_tradnl" sz="1000" dirty="0" smtClean="0"/>
            </a:p>
            <a:p>
              <a:pPr marL="342900" indent="-342900">
                <a:buAutoNum type="alphaLcParenR"/>
              </a:pPr>
              <a:endParaRPr lang="es-ES_tradnl" sz="1000" dirty="0" smtClean="0"/>
            </a:p>
            <a:p>
              <a:pPr marL="342900" indent="-342900"/>
              <a:endParaRPr lang="es-ES_tradnl" sz="1000" dirty="0" smtClean="0"/>
            </a:p>
            <a:p>
              <a:pPr marL="342900" indent="-342900"/>
              <a:endParaRPr lang="es-ES_tradnl" sz="1000" dirty="0" smtClean="0"/>
            </a:p>
            <a:p>
              <a:pPr marL="342900" indent="-342900">
                <a:buAutoNum type="alphaLcParenR"/>
              </a:pPr>
              <a:endParaRPr lang="es-ES_tradnl" sz="1100" dirty="0" smtClean="0"/>
            </a:p>
            <a:p>
              <a:pPr marL="342900" indent="-342900">
                <a:buAutoNum type="alphaLcParenR"/>
              </a:pPr>
              <a:endParaRPr lang="es-ES_tradnl" sz="1100" dirty="0"/>
            </a:p>
            <a:p>
              <a:pPr marL="342900" indent="-342900">
                <a:buAutoNum type="alphaLcParenR"/>
              </a:pPr>
              <a:r>
                <a:rPr lang="es-ES_tradnl" sz="1100" dirty="0" smtClean="0"/>
                <a:t>Inteligencia Funcional/Situacional</a:t>
              </a:r>
            </a:p>
            <a:p>
              <a:pPr marL="342900" indent="-342900">
                <a:buAutoNum type="alphaLcParenR"/>
              </a:pPr>
              <a:r>
                <a:rPr lang="es-ES_tradnl" sz="1100" dirty="0" smtClean="0"/>
                <a:t>Inteligencia Hipotética/Generativa</a:t>
              </a:r>
            </a:p>
          </p:txBody>
        </p:sp>
      </p:grpSp>
      <p:cxnSp>
        <p:nvCxnSpPr>
          <p:cNvPr id="26" name="Conector recto de flecha 25"/>
          <p:cNvCxnSpPr/>
          <p:nvPr/>
        </p:nvCxnSpPr>
        <p:spPr>
          <a:xfrm>
            <a:off x="1803400" y="2472259"/>
            <a:ext cx="466725"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7" name="Conector recto de flecha 26"/>
          <p:cNvCxnSpPr/>
          <p:nvPr/>
        </p:nvCxnSpPr>
        <p:spPr>
          <a:xfrm>
            <a:off x="1837266" y="5799664"/>
            <a:ext cx="466725"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Conector recto de flecha 27"/>
          <p:cNvCxnSpPr/>
          <p:nvPr/>
        </p:nvCxnSpPr>
        <p:spPr>
          <a:xfrm>
            <a:off x="1854200" y="5671068"/>
            <a:ext cx="466725"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Conector recto de flecha 28"/>
          <p:cNvCxnSpPr/>
          <p:nvPr/>
        </p:nvCxnSpPr>
        <p:spPr>
          <a:xfrm>
            <a:off x="1841500" y="4123783"/>
            <a:ext cx="466725"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0" name="Conector recto de flecha 29"/>
          <p:cNvCxnSpPr/>
          <p:nvPr/>
        </p:nvCxnSpPr>
        <p:spPr>
          <a:xfrm>
            <a:off x="1841500" y="3936986"/>
            <a:ext cx="466725"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4" name="Conector recto de flecha 73"/>
          <p:cNvCxnSpPr/>
          <p:nvPr/>
        </p:nvCxnSpPr>
        <p:spPr>
          <a:xfrm rot="5400000">
            <a:off x="1829594" y="1172625"/>
            <a:ext cx="481806" cy="794"/>
          </a:xfrm>
          <a:prstGeom prst="straightConnector1">
            <a:avLst/>
          </a:prstGeom>
          <a:ln>
            <a:solidFill>
              <a:srgbClr val="5BCD39"/>
            </a:solidFill>
            <a:tailEnd type="arrow"/>
          </a:ln>
        </p:spPr>
        <p:style>
          <a:lnRef idx="2">
            <a:schemeClr val="accent1"/>
          </a:lnRef>
          <a:fillRef idx="0">
            <a:schemeClr val="accent1"/>
          </a:fillRef>
          <a:effectRef idx="1">
            <a:schemeClr val="accent1"/>
          </a:effectRef>
          <a:fontRef idx="minor">
            <a:schemeClr val="tx1"/>
          </a:fontRef>
        </p:style>
      </p:cxnSp>
      <p:cxnSp>
        <p:nvCxnSpPr>
          <p:cNvPr id="77" name="Conector recto de flecha 76"/>
          <p:cNvCxnSpPr/>
          <p:nvPr/>
        </p:nvCxnSpPr>
        <p:spPr>
          <a:xfrm rot="5400000">
            <a:off x="534194" y="1134526"/>
            <a:ext cx="481806" cy="794"/>
          </a:xfrm>
          <a:prstGeom prst="straightConnector1">
            <a:avLst/>
          </a:prstGeom>
          <a:ln>
            <a:solidFill>
              <a:srgbClr val="5BCD39"/>
            </a:solidFill>
            <a:tailEnd type="arrow"/>
          </a:ln>
        </p:spPr>
        <p:style>
          <a:lnRef idx="2">
            <a:schemeClr val="accent1"/>
          </a:lnRef>
          <a:fillRef idx="0">
            <a:schemeClr val="accent1"/>
          </a:fillRef>
          <a:effectRef idx="1">
            <a:schemeClr val="accent1"/>
          </a:effectRef>
          <a:fontRef idx="minor">
            <a:schemeClr val="tx1"/>
          </a:fontRef>
        </p:style>
      </p:cxnSp>
      <p:sp>
        <p:nvSpPr>
          <p:cNvPr id="84" name="CuadroTexto 83"/>
          <p:cNvSpPr txBox="1"/>
          <p:nvPr/>
        </p:nvSpPr>
        <p:spPr>
          <a:xfrm>
            <a:off x="7200900" y="330200"/>
            <a:ext cx="1689100" cy="430887"/>
          </a:xfrm>
          <a:prstGeom prst="rect">
            <a:avLst/>
          </a:prstGeom>
          <a:noFill/>
        </p:spPr>
        <p:txBody>
          <a:bodyPr wrap="square" rtlCol="0">
            <a:spAutoFit/>
          </a:bodyPr>
          <a:lstStyle/>
          <a:p>
            <a:pPr algn="ctr"/>
            <a:r>
              <a:rPr lang="es-ES_tradnl" sz="1100" dirty="0" smtClean="0"/>
              <a:t>Mapa de los Procesos Cognitivos</a:t>
            </a:r>
            <a:endParaRPr lang="es-ES_tradnl" sz="1100" dirty="0"/>
          </a:p>
        </p:txBody>
      </p:sp>
      <p:sp>
        <p:nvSpPr>
          <p:cNvPr id="85" name="CuadroTexto 84"/>
          <p:cNvSpPr txBox="1"/>
          <p:nvPr/>
        </p:nvSpPr>
        <p:spPr>
          <a:xfrm>
            <a:off x="5041899" y="977901"/>
            <a:ext cx="1165225" cy="600164"/>
          </a:xfrm>
          <a:prstGeom prst="rect">
            <a:avLst/>
          </a:prstGeom>
          <a:noFill/>
        </p:spPr>
        <p:txBody>
          <a:bodyPr wrap="square" rtlCol="0">
            <a:spAutoFit/>
          </a:bodyPr>
          <a:lstStyle/>
          <a:p>
            <a:pPr algn="ctr"/>
            <a:r>
              <a:rPr lang="es-ES_tradnl" sz="1100" dirty="0" smtClean="0"/>
              <a:t>Estilos Cognitivos y Procesos de Conocimientos</a:t>
            </a:r>
            <a:endParaRPr lang="es-ES_tradnl" sz="1100" dirty="0"/>
          </a:p>
        </p:txBody>
      </p:sp>
      <p:sp>
        <p:nvSpPr>
          <p:cNvPr id="86" name="CuadroTexto 85"/>
          <p:cNvSpPr txBox="1"/>
          <p:nvPr/>
        </p:nvSpPr>
        <p:spPr>
          <a:xfrm>
            <a:off x="7023100" y="1380066"/>
            <a:ext cx="1752600" cy="261610"/>
          </a:xfrm>
          <a:prstGeom prst="rect">
            <a:avLst/>
          </a:prstGeom>
          <a:solidFill>
            <a:srgbClr val="FFC000"/>
          </a:solidFill>
        </p:spPr>
        <p:txBody>
          <a:bodyPr wrap="square" rtlCol="0">
            <a:spAutoFit/>
          </a:bodyPr>
          <a:lstStyle/>
          <a:p>
            <a:pPr algn="ctr"/>
            <a:r>
              <a:rPr lang="es-ES_tradnl" sz="1100" dirty="0" smtClean="0"/>
              <a:t>Procesos de Conocimiento</a:t>
            </a:r>
            <a:endParaRPr lang="es-ES_tradnl" sz="1100" dirty="0"/>
          </a:p>
        </p:txBody>
      </p:sp>
      <p:graphicFrame>
        <p:nvGraphicFramePr>
          <p:cNvPr id="88" name="Tabla 87"/>
          <p:cNvGraphicFramePr>
            <a:graphicFrameLocks noGrp="1"/>
          </p:cNvGraphicFramePr>
          <p:nvPr/>
        </p:nvGraphicFramePr>
        <p:xfrm>
          <a:off x="6684434" y="1866899"/>
          <a:ext cx="2019300" cy="4334791"/>
        </p:xfrm>
        <a:graphic>
          <a:graphicData uri="http://schemas.openxmlformats.org/drawingml/2006/table">
            <a:tbl>
              <a:tblPr firstRow="1" bandRow="1">
                <a:tableStyleId>{8FD4443E-F989-4FC4-A0C8-D5A2AF1F390B}</a:tableStyleId>
              </a:tblPr>
              <a:tblGrid>
                <a:gridCol w="1051719"/>
                <a:gridCol w="967581"/>
              </a:tblGrid>
              <a:tr h="585751">
                <a:tc>
                  <a:txBody>
                    <a:bodyPr/>
                    <a:lstStyle/>
                    <a:p>
                      <a:pPr algn="ctr"/>
                      <a:r>
                        <a:rPr lang="es-ES_tradnl" sz="1000" dirty="0" smtClean="0"/>
                        <a:t>Estrategias</a:t>
                      </a:r>
                      <a:r>
                        <a:rPr lang="es-ES_tradnl" sz="1000" baseline="0" dirty="0" smtClean="0"/>
                        <a:t> Mentales de Conocimiento</a:t>
                      </a:r>
                      <a:endParaRPr lang="es-ES_tradnl" sz="1000" b="1" dirty="0"/>
                    </a:p>
                  </a:txBody>
                  <a:tcPr/>
                </a:tc>
                <a:tc>
                  <a:txBody>
                    <a:bodyPr/>
                    <a:lstStyle/>
                    <a:p>
                      <a:pPr algn="ctr"/>
                      <a:r>
                        <a:rPr lang="es-ES_tradnl" sz="1000" dirty="0" smtClean="0"/>
                        <a:t>Estructuras de Razonamiento</a:t>
                      </a:r>
                      <a:endParaRPr lang="es-ES_tradnl" sz="1000" b="1" dirty="0">
                        <a:solidFill>
                          <a:schemeClr val="accent6">
                            <a:lumMod val="75000"/>
                          </a:schemeClr>
                        </a:solidFill>
                      </a:endParaRPr>
                    </a:p>
                  </a:txBody>
                  <a:tcPr/>
                </a:tc>
              </a:tr>
              <a:tr h="3677216">
                <a:tc>
                  <a:txBody>
                    <a:bodyPr/>
                    <a:lstStyle/>
                    <a:p>
                      <a:r>
                        <a:rPr lang="es-ES_tradnl" sz="1000" dirty="0" smtClean="0"/>
                        <a:t>*Actuar y Memorizar (Método Empírico)</a:t>
                      </a:r>
                    </a:p>
                    <a:p>
                      <a:endParaRPr lang="es-ES_tradnl" sz="1000" baseline="0" dirty="0" smtClean="0"/>
                    </a:p>
                    <a:p>
                      <a:r>
                        <a:rPr lang="es-ES_tradnl" sz="1000" baseline="0" dirty="0" smtClean="0"/>
                        <a:t>*Entender (Método Científico)</a:t>
                      </a:r>
                    </a:p>
                    <a:p>
                      <a:endParaRPr lang="es-ES_tradnl" sz="1000" baseline="0" dirty="0" smtClean="0"/>
                    </a:p>
                    <a:p>
                      <a:r>
                        <a:rPr lang="es-ES_tradnl" sz="1000" baseline="0" dirty="0" smtClean="0"/>
                        <a:t>*Meta-Pensar (Método Deductivo)</a:t>
                      </a:r>
                    </a:p>
                    <a:p>
                      <a:endParaRPr lang="es-ES_tradnl" sz="1000" baseline="0" dirty="0" smtClean="0"/>
                    </a:p>
                    <a:p>
                      <a:endParaRPr lang="es-ES_tradnl" sz="1000" baseline="0" dirty="0" smtClean="0"/>
                    </a:p>
                    <a:p>
                      <a:endParaRPr lang="es-ES_tradnl" sz="1000" baseline="0" dirty="0" smtClean="0"/>
                    </a:p>
                    <a:p>
                      <a:endParaRPr lang="es-ES_tradnl" sz="1000" baseline="0" dirty="0" smtClean="0"/>
                    </a:p>
                    <a:p>
                      <a:endParaRPr lang="es-ES_tradnl" sz="10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s-ES_tradnl" sz="1000" baseline="0" dirty="0" smtClean="0"/>
                        <a:t>*Idear (Método Heurístico)</a:t>
                      </a:r>
                    </a:p>
                    <a:p>
                      <a:pPr marL="0" marR="0" indent="0" algn="l" defTabSz="457200" rtl="0" eaLnBrk="1" fontAlgn="auto" latinLnBrk="0" hangingPunct="1">
                        <a:lnSpc>
                          <a:spcPct val="100000"/>
                        </a:lnSpc>
                        <a:spcBef>
                          <a:spcPts val="0"/>
                        </a:spcBef>
                        <a:spcAft>
                          <a:spcPts val="0"/>
                        </a:spcAft>
                        <a:buClrTx/>
                        <a:buSzTx/>
                        <a:buFontTx/>
                        <a:buNone/>
                        <a:tabLst/>
                        <a:defRPr/>
                      </a:pPr>
                      <a:endParaRPr lang="es-ES_tradnl" sz="10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s-ES_tradnl" sz="1000" dirty="0" smtClean="0"/>
                        <a:t> *Intuir</a:t>
                      </a:r>
                      <a:r>
                        <a:rPr lang="es-ES_tradnl" sz="1000" baseline="0" dirty="0" smtClean="0"/>
                        <a:t> (Método Inductivo)</a:t>
                      </a:r>
                    </a:p>
                    <a:p>
                      <a:endParaRPr lang="es-ES_tradnl" sz="1000" baseline="0" dirty="0" smtClean="0"/>
                    </a:p>
                    <a:p>
                      <a:endParaRPr lang="es-ES_tradnl" sz="1000" baseline="0" dirty="0" smtClean="0"/>
                    </a:p>
                  </a:txBody>
                  <a:tcPr/>
                </a:tc>
                <a:tc>
                  <a:txBody>
                    <a:bodyPr/>
                    <a:lstStyle/>
                    <a:p>
                      <a:r>
                        <a:rPr lang="es-ES_tradnl" sz="1000" dirty="0" smtClean="0"/>
                        <a:t>*Asociación Causa- Efecto</a:t>
                      </a:r>
                    </a:p>
                    <a:p>
                      <a:endParaRPr lang="es-ES_tradnl" sz="1000" dirty="0" smtClean="0"/>
                    </a:p>
                    <a:p>
                      <a:endParaRPr lang="es-ES_tradnl" sz="1000" dirty="0" smtClean="0"/>
                    </a:p>
                    <a:p>
                      <a:endParaRPr lang="es-ES_tradnl" sz="1000" dirty="0" smtClean="0"/>
                    </a:p>
                    <a:p>
                      <a:r>
                        <a:rPr lang="es-ES_tradnl" sz="1000" dirty="0" smtClean="0"/>
                        <a:t>*Clasificación</a:t>
                      </a:r>
                      <a:r>
                        <a:rPr lang="es-ES_tradnl" sz="1000" baseline="0" dirty="0" smtClean="0"/>
                        <a:t> Analítica</a:t>
                      </a:r>
                    </a:p>
                    <a:p>
                      <a:endParaRPr lang="es-ES_tradnl" sz="1000" baseline="0" dirty="0" smtClean="0"/>
                    </a:p>
                    <a:p>
                      <a:endParaRPr lang="es-ES_tradnl" sz="1000" baseline="0" dirty="0" smtClean="0"/>
                    </a:p>
                    <a:p>
                      <a:r>
                        <a:rPr lang="es-ES_tradnl" sz="1000" baseline="0" dirty="0" smtClean="0"/>
                        <a:t>*Clasificación Sintética y Razonamiento Introspectivo</a:t>
                      </a:r>
                    </a:p>
                    <a:p>
                      <a:endParaRPr lang="es-ES_tradnl" sz="1000" baseline="0" dirty="0" smtClean="0"/>
                    </a:p>
                    <a:p>
                      <a:endParaRPr lang="es-ES_tradnl" sz="1000" baseline="0" dirty="0" smtClean="0"/>
                    </a:p>
                    <a:p>
                      <a:endParaRPr lang="es-ES_tradnl" sz="1000" baseline="0" dirty="0" smtClean="0"/>
                    </a:p>
                    <a:p>
                      <a:endParaRPr lang="es-ES_tradnl" sz="1000" baseline="0" dirty="0" smtClean="0"/>
                    </a:p>
                    <a:p>
                      <a:r>
                        <a:rPr lang="es-ES_tradnl" sz="1000" baseline="0" dirty="0" smtClean="0"/>
                        <a:t>*Razonamiento Hipotético</a:t>
                      </a:r>
                    </a:p>
                    <a:p>
                      <a:endParaRPr lang="es-ES_tradnl" sz="1000" baseline="0" dirty="0" smtClean="0"/>
                    </a:p>
                    <a:p>
                      <a:r>
                        <a:rPr lang="es-ES_tradnl" sz="1000" baseline="0" dirty="0" smtClean="0"/>
                        <a:t>*Asociación Global</a:t>
                      </a:r>
                      <a:endParaRPr lang="es-ES_tradnl" sz="1000" dirty="0"/>
                    </a:p>
                  </a:txBody>
                  <a:tcPr/>
                </a:tc>
              </a:tr>
            </a:tbl>
          </a:graphicData>
        </a:graphic>
      </p:graphicFrame>
      <p:sp>
        <p:nvSpPr>
          <p:cNvPr id="90" name="CuadroTexto 89"/>
          <p:cNvSpPr txBox="1"/>
          <p:nvPr/>
        </p:nvSpPr>
        <p:spPr>
          <a:xfrm>
            <a:off x="5118100" y="2459567"/>
            <a:ext cx="1117600" cy="246221"/>
          </a:xfrm>
          <a:prstGeom prst="rect">
            <a:avLst/>
          </a:prstGeom>
          <a:solidFill>
            <a:srgbClr val="00B050"/>
          </a:solidFill>
        </p:spPr>
        <p:txBody>
          <a:bodyPr wrap="square" rtlCol="0">
            <a:spAutoFit/>
          </a:bodyPr>
          <a:lstStyle/>
          <a:p>
            <a:r>
              <a:rPr lang="es-ES_tradnl" sz="1000" b="1" dirty="0" smtClean="0"/>
              <a:t>Estilo Práctico</a:t>
            </a:r>
            <a:endParaRPr lang="es-ES_tradnl" sz="1000" b="1" dirty="0"/>
          </a:p>
        </p:txBody>
      </p:sp>
      <p:sp>
        <p:nvSpPr>
          <p:cNvPr id="91" name="CuadroTexto 90"/>
          <p:cNvSpPr txBox="1"/>
          <p:nvPr/>
        </p:nvSpPr>
        <p:spPr>
          <a:xfrm>
            <a:off x="5101167" y="3945309"/>
            <a:ext cx="1168400" cy="246221"/>
          </a:xfrm>
          <a:prstGeom prst="rect">
            <a:avLst/>
          </a:prstGeom>
          <a:solidFill>
            <a:srgbClr val="00B050"/>
          </a:solidFill>
        </p:spPr>
        <p:txBody>
          <a:bodyPr wrap="square" rtlCol="0">
            <a:spAutoFit/>
          </a:bodyPr>
          <a:lstStyle/>
          <a:p>
            <a:r>
              <a:rPr lang="es-ES_tradnl" sz="1000" b="1" dirty="0" smtClean="0"/>
              <a:t>Estilo Racional</a:t>
            </a:r>
            <a:endParaRPr lang="es-ES_tradnl" sz="1000" b="1" dirty="0"/>
          </a:p>
        </p:txBody>
      </p:sp>
      <p:sp>
        <p:nvSpPr>
          <p:cNvPr id="92" name="CuadroTexto 91"/>
          <p:cNvSpPr txBox="1"/>
          <p:nvPr/>
        </p:nvSpPr>
        <p:spPr>
          <a:xfrm>
            <a:off x="5113867" y="5626100"/>
            <a:ext cx="1155700" cy="246221"/>
          </a:xfrm>
          <a:prstGeom prst="rect">
            <a:avLst/>
          </a:prstGeom>
          <a:solidFill>
            <a:srgbClr val="00B050"/>
          </a:solidFill>
        </p:spPr>
        <p:txBody>
          <a:bodyPr wrap="square" rtlCol="0">
            <a:spAutoFit/>
          </a:bodyPr>
          <a:lstStyle/>
          <a:p>
            <a:r>
              <a:rPr lang="es-ES_tradnl" sz="1000" b="1" dirty="0" smtClean="0"/>
              <a:t>Estilo Creativo</a:t>
            </a:r>
            <a:endParaRPr lang="es-ES_tradnl" sz="1000" b="1" dirty="0"/>
          </a:p>
        </p:txBody>
      </p:sp>
      <p:sp>
        <p:nvSpPr>
          <p:cNvPr id="99" name="Abrir llave 98"/>
          <p:cNvSpPr/>
          <p:nvPr/>
        </p:nvSpPr>
        <p:spPr>
          <a:xfrm>
            <a:off x="6324600" y="3280833"/>
            <a:ext cx="292099" cy="127053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_tradnl"/>
          </a:p>
        </p:txBody>
      </p:sp>
      <p:sp>
        <p:nvSpPr>
          <p:cNvPr id="100" name="Abrir llave 99"/>
          <p:cNvSpPr/>
          <p:nvPr/>
        </p:nvSpPr>
        <p:spPr>
          <a:xfrm>
            <a:off x="6337301" y="5029200"/>
            <a:ext cx="258232" cy="999067"/>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_tradnl"/>
          </a:p>
        </p:txBody>
      </p:sp>
      <p:sp>
        <p:nvSpPr>
          <p:cNvPr id="101" name="Abrir llave 100"/>
          <p:cNvSpPr/>
          <p:nvPr/>
        </p:nvSpPr>
        <p:spPr>
          <a:xfrm>
            <a:off x="6350000" y="2425700"/>
            <a:ext cx="266696" cy="5080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_tradnl"/>
          </a:p>
        </p:txBody>
      </p:sp>
      <p:sp>
        <p:nvSpPr>
          <p:cNvPr id="103" name="Cerrar llave 102"/>
          <p:cNvSpPr/>
          <p:nvPr/>
        </p:nvSpPr>
        <p:spPr>
          <a:xfrm>
            <a:off x="4902200" y="3775604"/>
            <a:ext cx="228600" cy="6858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_tradnl"/>
          </a:p>
        </p:txBody>
      </p:sp>
      <p:sp>
        <p:nvSpPr>
          <p:cNvPr id="104" name="Cerrar llave 103"/>
          <p:cNvSpPr/>
          <p:nvPr/>
        </p:nvSpPr>
        <p:spPr>
          <a:xfrm>
            <a:off x="4903047" y="5363633"/>
            <a:ext cx="202353" cy="7112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_tradnl"/>
          </a:p>
        </p:txBody>
      </p:sp>
      <p:sp>
        <p:nvSpPr>
          <p:cNvPr id="105" name="Cerrar llave 104"/>
          <p:cNvSpPr/>
          <p:nvPr/>
        </p:nvSpPr>
        <p:spPr>
          <a:xfrm>
            <a:off x="4978400" y="2404524"/>
            <a:ext cx="114300" cy="3429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_tradnl"/>
          </a:p>
        </p:txBody>
      </p:sp>
      <p:cxnSp>
        <p:nvCxnSpPr>
          <p:cNvPr id="113" name="Conector recto de flecha 112"/>
          <p:cNvCxnSpPr/>
          <p:nvPr/>
        </p:nvCxnSpPr>
        <p:spPr>
          <a:xfrm rot="5400000">
            <a:off x="5331884" y="2017183"/>
            <a:ext cx="626534" cy="12701"/>
          </a:xfrm>
          <a:prstGeom prst="straightConnector1">
            <a:avLst/>
          </a:prstGeom>
          <a:ln>
            <a:solidFill>
              <a:srgbClr val="EFCE34"/>
            </a:solidFill>
            <a:tailEnd type="arrow"/>
          </a:ln>
        </p:spPr>
        <p:style>
          <a:lnRef idx="2">
            <a:schemeClr val="accent1"/>
          </a:lnRef>
          <a:fillRef idx="0">
            <a:schemeClr val="accent1"/>
          </a:fillRef>
          <a:effectRef idx="1">
            <a:schemeClr val="accent1"/>
          </a:effectRef>
          <a:fontRef idx="minor">
            <a:schemeClr val="tx1"/>
          </a:fontRef>
        </p:style>
      </p:cxnSp>
      <p:cxnSp>
        <p:nvCxnSpPr>
          <p:cNvPr id="118" name="Conector angular 117"/>
          <p:cNvCxnSpPr>
            <a:endCxn id="84" idx="1"/>
          </p:cNvCxnSpPr>
          <p:nvPr/>
        </p:nvCxnSpPr>
        <p:spPr>
          <a:xfrm>
            <a:off x="5930900" y="241300"/>
            <a:ext cx="1270000" cy="304344"/>
          </a:xfrm>
          <a:prstGeom prst="bentConnector3">
            <a:avLst>
              <a:gd name="adj1" fmla="val 50000"/>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120" name="Conector angular 119"/>
          <p:cNvCxnSpPr>
            <a:endCxn id="7" idx="3"/>
          </p:cNvCxnSpPr>
          <p:nvPr/>
        </p:nvCxnSpPr>
        <p:spPr>
          <a:xfrm rot="10800000" flipV="1">
            <a:off x="2141622" y="397457"/>
            <a:ext cx="1205314" cy="430439"/>
          </a:xfrm>
          <a:prstGeom prst="bentConnector3">
            <a:avLst>
              <a:gd name="adj1" fmla="val 50000"/>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cxnSp>
        <p:nvCxnSpPr>
          <p:cNvPr id="122" name="Conector recto de flecha 121"/>
          <p:cNvCxnSpPr/>
          <p:nvPr/>
        </p:nvCxnSpPr>
        <p:spPr>
          <a:xfrm rot="16200000" flipH="1">
            <a:off x="5099050" y="781050"/>
            <a:ext cx="355600" cy="12700"/>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cxnSp>
        <p:nvCxnSpPr>
          <p:cNvPr id="131" name="Conector recto de flecha 130"/>
          <p:cNvCxnSpPr>
            <a:stCxn id="108" idx="2"/>
            <a:endCxn id="108" idx="2"/>
          </p:cNvCxnSpPr>
          <p:nvPr/>
        </p:nvCxnSpPr>
        <p:spPr>
          <a:xfrm rot="5400000">
            <a:off x="8026400" y="711200"/>
            <a:ext cx="158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3" name="Conector recto de flecha 132"/>
          <p:cNvCxnSpPr/>
          <p:nvPr/>
        </p:nvCxnSpPr>
        <p:spPr>
          <a:xfrm rot="5400000">
            <a:off x="7730079" y="1075267"/>
            <a:ext cx="558800" cy="1588"/>
          </a:xfrm>
          <a:prstGeom prst="straightConnector1">
            <a:avLst/>
          </a:prstGeom>
          <a:ln>
            <a:solidFill>
              <a:srgbClr val="FF8000"/>
            </a:solidFill>
            <a:tailEnd type="arrow"/>
          </a:ln>
        </p:spPr>
        <p:style>
          <a:lnRef idx="2">
            <a:schemeClr val="accent1"/>
          </a:lnRef>
          <a:fillRef idx="0">
            <a:schemeClr val="accent1"/>
          </a:fillRef>
          <a:effectRef idx="1">
            <a:schemeClr val="accent1"/>
          </a:effectRef>
          <a:fontRef idx="minor">
            <a:schemeClr val="tx1"/>
          </a:fontRef>
        </p:style>
      </p:cxnSp>
      <p:sp>
        <p:nvSpPr>
          <p:cNvPr id="43" name="12 Botón de acción: Volver">
            <a:hlinkClick r:id="rId3" action="ppaction://hlinksldjump" highlightClick="1"/>
          </p:cNvPr>
          <p:cNvSpPr/>
          <p:nvPr/>
        </p:nvSpPr>
        <p:spPr>
          <a:xfrm>
            <a:off x="8316416" y="6349752"/>
            <a:ext cx="360040" cy="432048"/>
          </a:xfrm>
          <a:prstGeom prst="actionButtonReturn">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C000"/>
        </a:solidFill>
        <a:effectLst/>
      </p:bgPr>
    </p:bg>
    <p:spTree>
      <p:nvGrpSpPr>
        <p:cNvPr id="1" name=""/>
        <p:cNvGrpSpPr/>
        <p:nvPr/>
      </p:nvGrpSpPr>
      <p:grpSpPr>
        <a:xfrm>
          <a:off x="0" y="0"/>
          <a:ext cx="0" cy="0"/>
          <a:chOff x="0" y="0"/>
          <a:chExt cx="0" cy="0"/>
        </a:xfrm>
      </p:grpSpPr>
      <p:pic>
        <p:nvPicPr>
          <p:cNvPr id="7" name="6 Imagen" descr="pp pf educativa copia.jpg"/>
          <p:cNvPicPr>
            <a:picLocks noChangeAspect="1"/>
          </p:cNvPicPr>
          <p:nvPr/>
        </p:nvPicPr>
        <p:blipFill>
          <a:blip r:embed="rId2" cstate="print"/>
          <a:stretch>
            <a:fillRect/>
          </a:stretch>
        </p:blipFill>
        <p:spPr>
          <a:xfrm>
            <a:off x="13648" y="-24"/>
            <a:ext cx="9144000" cy="6858000"/>
          </a:xfrm>
          <a:prstGeom prst="rect">
            <a:avLst/>
          </a:prstGeom>
        </p:spPr>
      </p:pic>
      <p:sp>
        <p:nvSpPr>
          <p:cNvPr id="6" name="5 Documento"/>
          <p:cNvSpPr/>
          <p:nvPr/>
        </p:nvSpPr>
        <p:spPr>
          <a:xfrm>
            <a:off x="0" y="0"/>
            <a:ext cx="9144000" cy="908720"/>
          </a:xfrm>
          <a:prstGeom prst="flowChartDocumen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Picture 5"/>
          <p:cNvPicPr>
            <a:picLocks noChangeAspect="1" noChangeArrowheads="1"/>
          </p:cNvPicPr>
          <p:nvPr/>
        </p:nvPicPr>
        <p:blipFill>
          <a:blip r:embed="rId3" cstate="print"/>
          <a:srcRect/>
          <a:stretch>
            <a:fillRect/>
          </a:stretch>
        </p:blipFill>
        <p:spPr bwMode="auto">
          <a:xfrm>
            <a:off x="8460432" y="116632"/>
            <a:ext cx="498261" cy="502756"/>
          </a:xfrm>
          <a:prstGeom prst="rect">
            <a:avLst/>
          </a:prstGeom>
          <a:noFill/>
          <a:ln w="9525">
            <a:noFill/>
            <a:miter lim="800000"/>
            <a:headEnd/>
            <a:tailEnd/>
          </a:ln>
        </p:spPr>
      </p:pic>
      <p:pic>
        <p:nvPicPr>
          <p:cNvPr id="5" name="Picture 6"/>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126216" y="140081"/>
            <a:ext cx="1403648" cy="624623"/>
          </a:xfrm>
          <a:prstGeom prst="rect">
            <a:avLst/>
          </a:prstGeom>
          <a:noFill/>
          <a:ln w="9525">
            <a:noFill/>
            <a:miter lim="800000"/>
            <a:headEnd/>
            <a:tailEnd/>
          </a:ln>
        </p:spPr>
      </p:pic>
      <p:sp>
        <p:nvSpPr>
          <p:cNvPr id="8" name="1 Título"/>
          <p:cNvSpPr>
            <a:spLocks noGrp="1"/>
          </p:cNvSpPr>
          <p:nvPr>
            <p:ph type="ctrTitle"/>
          </p:nvPr>
        </p:nvSpPr>
        <p:spPr>
          <a:xfrm>
            <a:off x="1619672" y="44624"/>
            <a:ext cx="6372200" cy="720080"/>
          </a:xfrm>
        </p:spPr>
        <p:txBody>
          <a:bodyPr>
            <a:noAutofit/>
          </a:bodyPr>
          <a:lstStyle/>
          <a:p>
            <a:r>
              <a:rPr lang="es-ES_tradnl" sz="1200" b="1" dirty="0" smtClean="0"/>
              <a:t>PROBLEMAS DE APRENDIZAJE LOGICO EMOCIONAL, INTELIGENCIAS MÚLTIPLES Y ESTILOS COGNITIVOS EN EL DESARROLLO EDUCATIVO DEL APRENDIZAJE</a:t>
            </a:r>
            <a:endParaRPr lang="en-US" sz="1200" dirty="0"/>
          </a:p>
        </p:txBody>
      </p:sp>
      <p:pic>
        <p:nvPicPr>
          <p:cNvPr id="9" name="Imagen 4" descr="Macintosh HD:Users:Elisa:Desktop:unifi.gif"/>
          <p:cNvPicPr/>
          <p:nvPr/>
        </p:nvPicPr>
        <p:blipFill>
          <a:blip r:embed="rId5" cstate="print">
            <a:clrChange>
              <a:clrFrom>
                <a:srgbClr val="FFFFFF"/>
              </a:clrFrom>
              <a:clrTo>
                <a:srgbClr val="FFFFFF">
                  <a:alpha val="0"/>
                </a:srgbClr>
              </a:clrTo>
            </a:clrChange>
          </a:blip>
          <a:srcRect/>
          <a:stretch>
            <a:fillRect/>
          </a:stretch>
        </p:blipFill>
        <p:spPr bwMode="auto">
          <a:xfrm>
            <a:off x="8028384" y="188640"/>
            <a:ext cx="395536" cy="360040"/>
          </a:xfrm>
          <a:prstGeom prst="rect">
            <a:avLst/>
          </a:prstGeom>
          <a:noFill/>
          <a:ln w="9525">
            <a:noFill/>
            <a:miter lim="800000"/>
            <a:headEnd/>
            <a:tailEnd/>
          </a:ln>
        </p:spPr>
      </p:pic>
      <p:sp>
        <p:nvSpPr>
          <p:cNvPr id="10" name="Rectangle 1"/>
          <p:cNvSpPr>
            <a:spLocks noChangeArrowheads="1"/>
          </p:cNvSpPr>
          <p:nvPr/>
        </p:nvSpPr>
        <p:spPr bwMode="auto">
          <a:xfrm>
            <a:off x="467544" y="6582544"/>
            <a:ext cx="8388424"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00338" algn="ctr"/>
                <a:tab pos="5400675" algn="r"/>
              </a:tabLst>
            </a:pP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Arely Tijerina Mena 224139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Fabiola L</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ó</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pez D</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á</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vila 215873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Elisa Mar</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í</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 Pellico Villareal 230052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Jessika</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 Amero Lobo 143491</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Prof. Fausto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Presutti</a:t>
            </a:r>
            <a:endParaRPr kumimoji="0" lang="es-MX" sz="900" b="1" i="0" u="none" strike="noStrike" cap="none" normalizeH="0" baseline="0" dirty="0" smtClean="0">
              <a:ln>
                <a:noFill/>
              </a:ln>
              <a:solidFill>
                <a:srgbClr val="002060"/>
              </a:solidFill>
              <a:effectLst/>
              <a:latin typeface="Arial" pitchFamily="34" charset="0"/>
              <a:cs typeface="Arial" pitchFamily="34" charset="0"/>
            </a:endParaRPr>
          </a:p>
        </p:txBody>
      </p:sp>
      <p:sp>
        <p:nvSpPr>
          <p:cNvPr id="11" name="2 Marcador de contenido"/>
          <p:cNvSpPr txBox="1">
            <a:spLocks/>
          </p:cNvSpPr>
          <p:nvPr/>
        </p:nvSpPr>
        <p:spPr>
          <a:xfrm>
            <a:off x="539552" y="1484784"/>
            <a:ext cx="8229600" cy="3888432"/>
          </a:xfrm>
          <a:prstGeom prst="rect">
            <a:avLst/>
          </a:prstGeom>
        </p:spPr>
        <p:txBody>
          <a:bodyPr vert="horz" lIns="91440" tIns="45720" rIns="91440" bIns="45720" rtlCol="0">
            <a:noAutofit/>
          </a:bodyPr>
          <a:lstStyle/>
          <a:p>
            <a:pPr lvl="0">
              <a:spcBef>
                <a:spcPct val="20000"/>
              </a:spcBef>
            </a:pPr>
            <a:r>
              <a:rPr kumimoji="0" lang="es-MX" sz="2800" b="0" i="0" u="none" strike="noStrike" kern="1200" cap="none" spc="0" normalizeH="0" baseline="0" noProof="0" dirty="0" smtClean="0">
                <a:ln>
                  <a:noFill/>
                </a:ln>
                <a:effectLst/>
                <a:uLnTx/>
                <a:uFillTx/>
                <a:latin typeface="+mn-lt"/>
                <a:ea typeface="+mn-ea"/>
                <a:cs typeface="+mn-cs"/>
              </a:rPr>
              <a:t>	</a:t>
            </a:r>
            <a:r>
              <a:rPr lang="es-MX" sz="2800" dirty="0" smtClean="0"/>
              <a:t> En un salón de clases es muy probable encontrarnos con diferentes estilos, lógicas e inteligencias y la mejor manera de trabajar es lograr que el trabajo de equipo este conformado por personas que se complementen entre sí es decir, una persona de estilo creativo, una de estilo racional y uno de estilo imaginativo. Así no solo se aprovecha más el aprendizaje sino que Desarrollamos distintas lógicas, inteligencias y estilos. </a:t>
            </a:r>
            <a:endParaRPr kumimoji="0" lang="es-MX" sz="2800" b="0" i="0" u="none" strike="noStrike" kern="1200" cap="none" spc="0" normalizeH="0" baseline="0" noProof="0" dirty="0">
              <a:ln>
                <a:noFill/>
              </a:ln>
              <a:effectLst/>
              <a:uLnTx/>
              <a:uFillTx/>
              <a:latin typeface="+mn-lt"/>
              <a:ea typeface="+mn-ea"/>
              <a:cs typeface="+mn-cs"/>
            </a:endParaRPr>
          </a:p>
        </p:txBody>
      </p:sp>
      <p:sp>
        <p:nvSpPr>
          <p:cNvPr id="12" name="1 Título"/>
          <p:cNvSpPr txBox="1">
            <a:spLocks/>
          </p:cNvSpPr>
          <p:nvPr/>
        </p:nvSpPr>
        <p:spPr>
          <a:xfrm>
            <a:off x="734888" y="692696"/>
            <a:ext cx="8229600" cy="1143000"/>
          </a:xfrm>
          <a:prstGeom prst="rect">
            <a:avLst/>
          </a:prstGeom>
        </p:spPr>
        <p:txBody>
          <a:bodyPr vert="horz" lIns="91440" tIns="45720" rIns="91440" bIns="45720" rtlCol="0" anchor="ctr">
            <a:noAutofit/>
          </a:bodyPr>
          <a:lstStyle/>
          <a:p>
            <a:pPr lvl="0" algn="ctr">
              <a:spcBef>
                <a:spcPct val="0"/>
              </a:spcBef>
              <a:defRPr/>
            </a:pPr>
            <a:r>
              <a:rPr lang="en-US" sz="3200" b="1" dirty="0" smtClean="0">
                <a:solidFill>
                  <a:srgbClr val="7030A0"/>
                </a:solidFill>
                <a:latin typeface="+mj-lt"/>
                <a:ea typeface="+mj-ea"/>
                <a:cs typeface="+mj-cs"/>
              </a:rPr>
              <a:t>CONCLUSIÓN: </a:t>
            </a:r>
            <a:r>
              <a:rPr lang="es-MX" sz="3200" b="1" dirty="0" smtClean="0">
                <a:solidFill>
                  <a:srgbClr val="7030A0"/>
                </a:solidFill>
              </a:rPr>
              <a:t>Sucesión Lógica de Figuras </a:t>
            </a:r>
            <a:endParaRPr kumimoji="0" lang="es-MX" sz="3200" i="0" u="sng" strike="noStrike" kern="1200" cap="none" spc="0" normalizeH="0" baseline="0" noProof="0" dirty="0">
              <a:ln>
                <a:noFill/>
              </a:ln>
              <a:solidFill>
                <a:srgbClr val="7030A0"/>
              </a:solidFill>
              <a:effectLst/>
              <a:uLnTx/>
              <a:uFillTx/>
              <a:latin typeface="+mj-lt"/>
              <a:ea typeface="+mj-ea"/>
              <a:cs typeface="+mj-cs"/>
            </a:endParaRPr>
          </a:p>
        </p:txBody>
      </p:sp>
      <p:sp>
        <p:nvSpPr>
          <p:cNvPr id="13" name="12 Botón de acción: Volver">
            <a:hlinkClick r:id="rId6" action="ppaction://hlinksldjump" highlightClick="1"/>
          </p:cNvPr>
          <p:cNvSpPr/>
          <p:nvPr/>
        </p:nvSpPr>
        <p:spPr>
          <a:xfrm>
            <a:off x="8316416" y="6093296"/>
            <a:ext cx="360040" cy="432048"/>
          </a:xfrm>
          <a:prstGeom prst="actionButtonRetur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13 CuadroTexto"/>
          <p:cNvSpPr txBox="1"/>
          <p:nvPr/>
        </p:nvSpPr>
        <p:spPr>
          <a:xfrm>
            <a:off x="539552" y="1052736"/>
            <a:ext cx="1152128" cy="369332"/>
          </a:xfrm>
          <a:prstGeom prst="rect">
            <a:avLst/>
          </a:prstGeom>
          <a:noFill/>
        </p:spPr>
        <p:txBody>
          <a:bodyPr wrap="square" rtlCol="0">
            <a:spAutoFit/>
          </a:bodyPr>
          <a:lstStyle/>
          <a:p>
            <a:r>
              <a:rPr lang="es-MX" b="1" dirty="0" smtClean="0">
                <a:solidFill>
                  <a:srgbClr val="7030A0"/>
                </a:solidFill>
              </a:rPr>
              <a:t>TEMA 2</a:t>
            </a:r>
            <a:endParaRPr lang="es-MX" b="1" dirty="0">
              <a:solidFill>
                <a:srgbClr val="7030A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C000"/>
        </a:solidFill>
        <a:effectLst/>
      </p:bgPr>
    </p:bg>
    <p:spTree>
      <p:nvGrpSpPr>
        <p:cNvPr id="1" name=""/>
        <p:cNvGrpSpPr/>
        <p:nvPr/>
      </p:nvGrpSpPr>
      <p:grpSpPr>
        <a:xfrm>
          <a:off x="0" y="0"/>
          <a:ext cx="0" cy="0"/>
          <a:chOff x="0" y="0"/>
          <a:chExt cx="0" cy="0"/>
        </a:xfrm>
      </p:grpSpPr>
      <p:pic>
        <p:nvPicPr>
          <p:cNvPr id="7" name="6 Imagen" descr="pp pf educativa copia.jpg"/>
          <p:cNvPicPr>
            <a:picLocks noChangeAspect="1"/>
          </p:cNvPicPr>
          <p:nvPr/>
        </p:nvPicPr>
        <p:blipFill>
          <a:blip r:embed="rId2" cstate="print"/>
          <a:stretch>
            <a:fillRect/>
          </a:stretch>
        </p:blipFill>
        <p:spPr>
          <a:xfrm>
            <a:off x="13648" y="-24"/>
            <a:ext cx="9144000" cy="6858000"/>
          </a:xfrm>
          <a:prstGeom prst="rect">
            <a:avLst/>
          </a:prstGeom>
        </p:spPr>
      </p:pic>
      <p:sp>
        <p:nvSpPr>
          <p:cNvPr id="6" name="5 Documento"/>
          <p:cNvSpPr/>
          <p:nvPr/>
        </p:nvSpPr>
        <p:spPr>
          <a:xfrm>
            <a:off x="0" y="0"/>
            <a:ext cx="9144000" cy="908720"/>
          </a:xfrm>
          <a:prstGeom prst="flowChartDocumen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Picture 5"/>
          <p:cNvPicPr>
            <a:picLocks noChangeAspect="1" noChangeArrowheads="1"/>
          </p:cNvPicPr>
          <p:nvPr/>
        </p:nvPicPr>
        <p:blipFill>
          <a:blip r:embed="rId3" cstate="print"/>
          <a:srcRect/>
          <a:stretch>
            <a:fillRect/>
          </a:stretch>
        </p:blipFill>
        <p:spPr bwMode="auto">
          <a:xfrm>
            <a:off x="8460432" y="116632"/>
            <a:ext cx="498261" cy="502756"/>
          </a:xfrm>
          <a:prstGeom prst="rect">
            <a:avLst/>
          </a:prstGeom>
          <a:noFill/>
          <a:ln w="9525">
            <a:noFill/>
            <a:miter lim="800000"/>
            <a:headEnd/>
            <a:tailEnd/>
          </a:ln>
        </p:spPr>
      </p:pic>
      <p:pic>
        <p:nvPicPr>
          <p:cNvPr id="5" name="Picture 6"/>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126216" y="140081"/>
            <a:ext cx="1403648" cy="624623"/>
          </a:xfrm>
          <a:prstGeom prst="rect">
            <a:avLst/>
          </a:prstGeom>
          <a:noFill/>
          <a:ln w="9525">
            <a:noFill/>
            <a:miter lim="800000"/>
            <a:headEnd/>
            <a:tailEnd/>
          </a:ln>
        </p:spPr>
      </p:pic>
      <p:sp>
        <p:nvSpPr>
          <p:cNvPr id="8" name="1 Título"/>
          <p:cNvSpPr>
            <a:spLocks noGrp="1"/>
          </p:cNvSpPr>
          <p:nvPr>
            <p:ph type="ctrTitle"/>
          </p:nvPr>
        </p:nvSpPr>
        <p:spPr>
          <a:xfrm>
            <a:off x="1619672" y="44624"/>
            <a:ext cx="6372200" cy="720080"/>
          </a:xfrm>
        </p:spPr>
        <p:txBody>
          <a:bodyPr>
            <a:noAutofit/>
          </a:bodyPr>
          <a:lstStyle/>
          <a:p>
            <a:r>
              <a:rPr lang="es-ES_tradnl" sz="1200" b="1" dirty="0" smtClean="0"/>
              <a:t>PROBLEMAS DE APRENDIZAJE LOGICO EMOCIONAL, INTELIGENCIAS MÚLTIPLES Y ESTILOS COGNITIVOS EN EL DESARROLLO EDUCATIVO DEL APRENDIZAJE</a:t>
            </a:r>
            <a:endParaRPr lang="en-US" sz="1200" dirty="0"/>
          </a:p>
        </p:txBody>
      </p:sp>
      <p:pic>
        <p:nvPicPr>
          <p:cNvPr id="9" name="Imagen 4" descr="Macintosh HD:Users:Elisa:Desktop:unifi.gif"/>
          <p:cNvPicPr/>
          <p:nvPr/>
        </p:nvPicPr>
        <p:blipFill>
          <a:blip r:embed="rId5" cstate="print">
            <a:clrChange>
              <a:clrFrom>
                <a:srgbClr val="FFFFFF"/>
              </a:clrFrom>
              <a:clrTo>
                <a:srgbClr val="FFFFFF">
                  <a:alpha val="0"/>
                </a:srgbClr>
              </a:clrTo>
            </a:clrChange>
          </a:blip>
          <a:srcRect/>
          <a:stretch>
            <a:fillRect/>
          </a:stretch>
        </p:blipFill>
        <p:spPr bwMode="auto">
          <a:xfrm>
            <a:off x="8028384" y="188640"/>
            <a:ext cx="395536" cy="360040"/>
          </a:xfrm>
          <a:prstGeom prst="rect">
            <a:avLst/>
          </a:prstGeom>
          <a:noFill/>
          <a:ln w="9525">
            <a:noFill/>
            <a:miter lim="800000"/>
            <a:headEnd/>
            <a:tailEnd/>
          </a:ln>
        </p:spPr>
      </p:pic>
      <p:sp>
        <p:nvSpPr>
          <p:cNvPr id="10" name="Rectangle 1"/>
          <p:cNvSpPr>
            <a:spLocks noChangeArrowheads="1"/>
          </p:cNvSpPr>
          <p:nvPr/>
        </p:nvSpPr>
        <p:spPr bwMode="auto">
          <a:xfrm>
            <a:off x="467544" y="6582544"/>
            <a:ext cx="8388424"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00338" algn="ctr"/>
                <a:tab pos="5400675" algn="r"/>
              </a:tabLst>
            </a:pP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Arely Tijerina Mena 224139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Fabiola L</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ó</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pez D</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á</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vila 215873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Elisa Mar</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í</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 Pellico Villareal 230052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Jessika</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 Amero Lobo 143491</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Prof. Fausto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Presutti</a:t>
            </a:r>
            <a:endParaRPr kumimoji="0" lang="es-MX" sz="900" b="1" i="0" u="none" strike="noStrike" cap="none" normalizeH="0" baseline="0" dirty="0" smtClean="0">
              <a:ln>
                <a:noFill/>
              </a:ln>
              <a:solidFill>
                <a:srgbClr val="002060"/>
              </a:solidFill>
              <a:effectLst/>
              <a:latin typeface="Arial" pitchFamily="34" charset="0"/>
              <a:cs typeface="Arial" pitchFamily="34" charset="0"/>
            </a:endParaRPr>
          </a:p>
        </p:txBody>
      </p:sp>
      <p:sp>
        <p:nvSpPr>
          <p:cNvPr id="11" name="1 Título"/>
          <p:cNvSpPr txBox="1">
            <a:spLocks/>
          </p:cNvSpPr>
          <p:nvPr/>
        </p:nvSpPr>
        <p:spPr>
          <a:xfrm>
            <a:off x="467544" y="62068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4400" b="1" noProof="0" dirty="0" smtClean="0">
                <a:solidFill>
                  <a:srgbClr val="C00000"/>
                </a:solidFill>
                <a:latin typeface="+mj-lt"/>
                <a:ea typeface="+mj-ea"/>
                <a:cs typeface="+mj-cs"/>
              </a:rPr>
              <a:t>F</a:t>
            </a:r>
            <a:r>
              <a:rPr kumimoji="0" lang="es-MX" sz="4400" b="1" i="0" u="none" strike="noStrike" kern="1200" cap="none" spc="0" normalizeH="0" baseline="0" noProof="0" dirty="0" smtClean="0">
                <a:ln>
                  <a:noFill/>
                </a:ln>
                <a:solidFill>
                  <a:srgbClr val="C00000"/>
                </a:solidFill>
                <a:effectLst/>
                <a:uLnTx/>
                <a:uFillTx/>
                <a:latin typeface="+mj-lt"/>
                <a:ea typeface="+mj-ea"/>
                <a:cs typeface="+mj-cs"/>
              </a:rPr>
              <a:t>) “TEST DE CREATIVIDAD”</a:t>
            </a:r>
            <a:endParaRPr kumimoji="0" lang="es-MX" sz="4400" b="1" i="0" u="none" strike="noStrike" kern="1200" cap="none" spc="0" normalizeH="0" baseline="0" noProof="0" dirty="0">
              <a:ln>
                <a:noFill/>
              </a:ln>
              <a:solidFill>
                <a:srgbClr val="C00000"/>
              </a:solidFill>
              <a:effectLst/>
              <a:uLnTx/>
              <a:uFillTx/>
              <a:latin typeface="+mj-lt"/>
              <a:ea typeface="+mj-ea"/>
              <a:cs typeface="+mj-cs"/>
            </a:endParaRPr>
          </a:p>
        </p:txBody>
      </p:sp>
      <p:sp>
        <p:nvSpPr>
          <p:cNvPr id="12" name="2 Marcador de contenido"/>
          <p:cNvSpPr txBox="1">
            <a:spLocks/>
          </p:cNvSpPr>
          <p:nvPr/>
        </p:nvSpPr>
        <p:spPr>
          <a:xfrm>
            <a:off x="457200" y="1412776"/>
            <a:ext cx="8229600" cy="3845024"/>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3200" b="1" i="0" u="none" strike="noStrike" kern="1200" cap="none" spc="0" normalizeH="0" baseline="0" noProof="0" dirty="0" err="1" smtClean="0">
                <a:ln>
                  <a:noFill/>
                </a:ln>
                <a:effectLst/>
                <a:uLnTx/>
                <a:uFillTx/>
                <a:latin typeface="+mn-lt"/>
                <a:ea typeface="+mn-ea"/>
                <a:cs typeface="+mn-cs"/>
              </a:rPr>
              <a:t>Jessika</a:t>
            </a:r>
            <a:r>
              <a:rPr kumimoji="0" lang="es-MX" sz="3200" b="1" i="0" u="none" strike="noStrike" kern="1200" cap="none" spc="0" normalizeH="0" baseline="0" noProof="0" dirty="0" smtClean="0">
                <a:ln>
                  <a:noFill/>
                </a:ln>
                <a:effectLst/>
                <a:uLnTx/>
                <a:uFillTx/>
                <a:latin typeface="+mn-lt"/>
                <a:ea typeface="+mn-ea"/>
                <a:cs typeface="+mn-cs"/>
              </a:rPr>
              <a:t> Amero</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3200" b="0" i="0" u="none" strike="noStrike" kern="1200" cap="none" spc="0" normalizeH="0" baseline="0" noProof="0" dirty="0" smtClean="0">
                <a:ln>
                  <a:noFill/>
                </a:ln>
                <a:effectLst/>
                <a:uLnTx/>
                <a:uFillTx/>
                <a:latin typeface="+mn-lt"/>
                <a:ea typeface="+mn-ea"/>
                <a:cs typeface="+mn-cs"/>
              </a:rPr>
              <a:t>	</a:t>
            </a:r>
            <a:endParaRPr kumimoji="0" lang="es-MX" sz="3200" b="0" i="0" u="none" strike="noStrike" kern="1200" cap="none" spc="0" normalizeH="0" baseline="0" noProof="0" dirty="0">
              <a:ln>
                <a:noFill/>
              </a:ln>
              <a:effectLst/>
              <a:uLnTx/>
              <a:uFillTx/>
              <a:latin typeface="+mn-lt"/>
              <a:ea typeface="+mn-ea"/>
              <a:cs typeface="+mn-cs"/>
            </a:endParaRPr>
          </a:p>
        </p:txBody>
      </p:sp>
      <p:pic>
        <p:nvPicPr>
          <p:cNvPr id="1026" name="2 Imagen" descr="DSC08787.JPG"/>
          <p:cNvPicPr>
            <a:picLocks noChangeArrowheads="1"/>
          </p:cNvPicPr>
          <p:nvPr/>
        </p:nvPicPr>
        <p:blipFill>
          <a:blip r:embed="rId6" cstate="print"/>
          <a:srcRect l="-4601" r="-4968"/>
          <a:stretch>
            <a:fillRect/>
          </a:stretch>
        </p:blipFill>
        <p:spPr bwMode="auto">
          <a:xfrm>
            <a:off x="251520" y="1844824"/>
            <a:ext cx="3456384" cy="3672408"/>
          </a:xfrm>
          <a:prstGeom prst="rect">
            <a:avLst/>
          </a:prstGeom>
          <a:noFill/>
          <a:ln w="9525">
            <a:noFill/>
            <a:miter lim="800000"/>
            <a:headEnd/>
            <a:tailEnd/>
          </a:ln>
        </p:spPr>
      </p:pic>
      <p:pic>
        <p:nvPicPr>
          <p:cNvPr id="1027" name="0 Imagen" descr="DSC08803.JPG"/>
          <p:cNvPicPr>
            <a:picLocks noChangeArrowheads="1"/>
          </p:cNvPicPr>
          <p:nvPr/>
        </p:nvPicPr>
        <p:blipFill>
          <a:blip r:embed="rId7" cstate="print"/>
          <a:srcRect l="-8344" r="-8569"/>
          <a:stretch>
            <a:fillRect/>
          </a:stretch>
        </p:blipFill>
        <p:spPr bwMode="auto">
          <a:xfrm>
            <a:off x="3131840" y="1772816"/>
            <a:ext cx="3528392" cy="3600400"/>
          </a:xfrm>
          <a:prstGeom prst="rect">
            <a:avLst/>
          </a:prstGeom>
          <a:noFill/>
          <a:ln w="9525">
            <a:noFill/>
            <a:miter lim="800000"/>
            <a:headEnd/>
            <a:tailEnd/>
          </a:ln>
        </p:spPr>
      </p:pic>
      <p:pic>
        <p:nvPicPr>
          <p:cNvPr id="1028" name="3 Imagen" descr="DSC08788.JPG"/>
          <p:cNvPicPr>
            <a:picLocks noChangeArrowheads="1"/>
          </p:cNvPicPr>
          <p:nvPr/>
        </p:nvPicPr>
        <p:blipFill>
          <a:blip r:embed="rId8" cstate="print"/>
          <a:srcRect l="-10931" r="-11555"/>
          <a:stretch>
            <a:fillRect/>
          </a:stretch>
        </p:blipFill>
        <p:spPr bwMode="auto">
          <a:xfrm>
            <a:off x="6012160" y="1844824"/>
            <a:ext cx="3131840" cy="3384376"/>
          </a:xfrm>
          <a:prstGeom prst="rect">
            <a:avLst/>
          </a:prstGeom>
          <a:noFill/>
          <a:ln w="9525">
            <a:noFill/>
            <a:miter lim="800000"/>
            <a:headEnd/>
            <a:tailEnd/>
          </a:ln>
        </p:spPr>
      </p:pic>
      <p:sp>
        <p:nvSpPr>
          <p:cNvPr id="14" name="13 CuadroTexto"/>
          <p:cNvSpPr txBox="1"/>
          <p:nvPr/>
        </p:nvSpPr>
        <p:spPr>
          <a:xfrm>
            <a:off x="467544" y="1052736"/>
            <a:ext cx="1152128" cy="369332"/>
          </a:xfrm>
          <a:prstGeom prst="rect">
            <a:avLst/>
          </a:prstGeom>
          <a:noFill/>
        </p:spPr>
        <p:txBody>
          <a:bodyPr wrap="square" rtlCol="0">
            <a:spAutoFit/>
          </a:bodyPr>
          <a:lstStyle/>
          <a:p>
            <a:r>
              <a:rPr lang="es-MX" b="1" dirty="0" smtClean="0">
                <a:solidFill>
                  <a:srgbClr val="C00000"/>
                </a:solidFill>
              </a:rPr>
              <a:t>TEMA 3</a:t>
            </a:r>
            <a:endParaRPr lang="es-MX" b="1" dirty="0">
              <a:solidFill>
                <a:srgbClr val="C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C000"/>
        </a:solidFill>
        <a:effectLst/>
      </p:bgPr>
    </p:bg>
    <p:spTree>
      <p:nvGrpSpPr>
        <p:cNvPr id="1" name=""/>
        <p:cNvGrpSpPr/>
        <p:nvPr/>
      </p:nvGrpSpPr>
      <p:grpSpPr>
        <a:xfrm>
          <a:off x="0" y="0"/>
          <a:ext cx="0" cy="0"/>
          <a:chOff x="0" y="0"/>
          <a:chExt cx="0" cy="0"/>
        </a:xfrm>
      </p:grpSpPr>
      <p:pic>
        <p:nvPicPr>
          <p:cNvPr id="7" name="6 Imagen" descr="pp pf educativa copia.jpg"/>
          <p:cNvPicPr>
            <a:picLocks noChangeAspect="1"/>
          </p:cNvPicPr>
          <p:nvPr/>
        </p:nvPicPr>
        <p:blipFill>
          <a:blip r:embed="rId2" cstate="print"/>
          <a:stretch>
            <a:fillRect/>
          </a:stretch>
        </p:blipFill>
        <p:spPr>
          <a:xfrm>
            <a:off x="13648" y="-24"/>
            <a:ext cx="9144000" cy="6858000"/>
          </a:xfrm>
          <a:prstGeom prst="rect">
            <a:avLst/>
          </a:prstGeom>
        </p:spPr>
      </p:pic>
      <p:sp>
        <p:nvSpPr>
          <p:cNvPr id="6" name="5 Documento"/>
          <p:cNvSpPr/>
          <p:nvPr/>
        </p:nvSpPr>
        <p:spPr>
          <a:xfrm>
            <a:off x="0" y="0"/>
            <a:ext cx="9144000" cy="908720"/>
          </a:xfrm>
          <a:prstGeom prst="flowChartDocumen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Picture 5"/>
          <p:cNvPicPr>
            <a:picLocks noChangeAspect="1" noChangeArrowheads="1"/>
          </p:cNvPicPr>
          <p:nvPr/>
        </p:nvPicPr>
        <p:blipFill>
          <a:blip r:embed="rId3" cstate="print"/>
          <a:srcRect/>
          <a:stretch>
            <a:fillRect/>
          </a:stretch>
        </p:blipFill>
        <p:spPr bwMode="auto">
          <a:xfrm>
            <a:off x="8460432" y="116632"/>
            <a:ext cx="498261" cy="502756"/>
          </a:xfrm>
          <a:prstGeom prst="rect">
            <a:avLst/>
          </a:prstGeom>
          <a:noFill/>
          <a:ln w="9525">
            <a:noFill/>
            <a:miter lim="800000"/>
            <a:headEnd/>
            <a:tailEnd/>
          </a:ln>
        </p:spPr>
      </p:pic>
      <p:pic>
        <p:nvPicPr>
          <p:cNvPr id="5" name="Picture 6"/>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126216" y="140081"/>
            <a:ext cx="1403648" cy="624623"/>
          </a:xfrm>
          <a:prstGeom prst="rect">
            <a:avLst/>
          </a:prstGeom>
          <a:noFill/>
          <a:ln w="9525">
            <a:noFill/>
            <a:miter lim="800000"/>
            <a:headEnd/>
            <a:tailEnd/>
          </a:ln>
        </p:spPr>
      </p:pic>
      <p:sp>
        <p:nvSpPr>
          <p:cNvPr id="8" name="1 Título"/>
          <p:cNvSpPr>
            <a:spLocks noGrp="1"/>
          </p:cNvSpPr>
          <p:nvPr>
            <p:ph type="ctrTitle"/>
          </p:nvPr>
        </p:nvSpPr>
        <p:spPr>
          <a:xfrm>
            <a:off x="1619672" y="44624"/>
            <a:ext cx="6372200" cy="720080"/>
          </a:xfrm>
        </p:spPr>
        <p:txBody>
          <a:bodyPr>
            <a:noAutofit/>
          </a:bodyPr>
          <a:lstStyle/>
          <a:p>
            <a:r>
              <a:rPr lang="es-ES_tradnl" sz="1200" b="1" dirty="0" smtClean="0"/>
              <a:t>PROBLEMAS DE APRENDIZAJE LOGICO EMOCIONAL, INTELIGENCIAS MÚLTIPLES Y ESTILOS COGNITIVOS EN EL DESARROLLO EDUCATIVO DEL APRENDIZAJE</a:t>
            </a:r>
            <a:endParaRPr lang="en-US" sz="1200" dirty="0"/>
          </a:p>
        </p:txBody>
      </p:sp>
      <p:pic>
        <p:nvPicPr>
          <p:cNvPr id="9" name="Imagen 4" descr="Macintosh HD:Users:Elisa:Desktop:unifi.gif"/>
          <p:cNvPicPr/>
          <p:nvPr/>
        </p:nvPicPr>
        <p:blipFill>
          <a:blip r:embed="rId5" cstate="print">
            <a:clrChange>
              <a:clrFrom>
                <a:srgbClr val="FFFFFF"/>
              </a:clrFrom>
              <a:clrTo>
                <a:srgbClr val="FFFFFF">
                  <a:alpha val="0"/>
                </a:srgbClr>
              </a:clrTo>
            </a:clrChange>
          </a:blip>
          <a:srcRect/>
          <a:stretch>
            <a:fillRect/>
          </a:stretch>
        </p:blipFill>
        <p:spPr bwMode="auto">
          <a:xfrm>
            <a:off x="8028384" y="188640"/>
            <a:ext cx="395536" cy="360040"/>
          </a:xfrm>
          <a:prstGeom prst="rect">
            <a:avLst/>
          </a:prstGeom>
          <a:noFill/>
          <a:ln w="9525">
            <a:noFill/>
            <a:miter lim="800000"/>
            <a:headEnd/>
            <a:tailEnd/>
          </a:ln>
        </p:spPr>
      </p:pic>
      <p:sp>
        <p:nvSpPr>
          <p:cNvPr id="10" name="Rectangle 1"/>
          <p:cNvSpPr>
            <a:spLocks noChangeArrowheads="1"/>
          </p:cNvSpPr>
          <p:nvPr/>
        </p:nvSpPr>
        <p:spPr bwMode="auto">
          <a:xfrm>
            <a:off x="467544" y="6582544"/>
            <a:ext cx="8388424"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00338" algn="ctr"/>
                <a:tab pos="5400675" algn="r"/>
              </a:tabLst>
            </a:pP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Arely Tijerina Mena 224139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Fabiola L</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ó</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pez D</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á</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vila 215873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Elisa Mar</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í</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 Pellico Villareal 230052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Jessika</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 Amero Lobo 143491</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Prof. Fausto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Presutti</a:t>
            </a:r>
            <a:endParaRPr kumimoji="0" lang="es-MX" sz="900" b="1" i="0" u="none" strike="noStrike" cap="none" normalizeH="0" baseline="0" dirty="0" smtClean="0">
              <a:ln>
                <a:noFill/>
              </a:ln>
              <a:solidFill>
                <a:srgbClr val="002060"/>
              </a:solidFill>
              <a:effectLst/>
              <a:latin typeface="Arial" pitchFamily="34" charset="0"/>
              <a:cs typeface="Arial" pitchFamily="34" charset="0"/>
            </a:endParaRPr>
          </a:p>
        </p:txBody>
      </p:sp>
      <p:sp>
        <p:nvSpPr>
          <p:cNvPr id="11" name="1 Título"/>
          <p:cNvSpPr txBox="1">
            <a:spLocks/>
          </p:cNvSpPr>
          <p:nvPr/>
        </p:nvSpPr>
        <p:spPr>
          <a:xfrm>
            <a:off x="467544" y="76470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4400" b="1" noProof="0" dirty="0" smtClean="0">
                <a:solidFill>
                  <a:srgbClr val="C00000"/>
                </a:solidFill>
                <a:latin typeface="+mj-lt"/>
                <a:ea typeface="+mj-ea"/>
                <a:cs typeface="+mj-cs"/>
              </a:rPr>
              <a:t>F</a:t>
            </a:r>
            <a:r>
              <a:rPr kumimoji="0" lang="es-MX" sz="4400" b="1" i="0" u="none" strike="noStrike" kern="1200" cap="none" spc="0" normalizeH="0" baseline="0" noProof="0" dirty="0" smtClean="0">
                <a:ln>
                  <a:noFill/>
                </a:ln>
                <a:solidFill>
                  <a:srgbClr val="C00000"/>
                </a:solidFill>
                <a:effectLst/>
                <a:uLnTx/>
                <a:uFillTx/>
                <a:latin typeface="+mj-lt"/>
                <a:ea typeface="+mj-ea"/>
                <a:cs typeface="+mj-cs"/>
              </a:rPr>
              <a:t>) “TEST DE CREATIVIDAD”</a:t>
            </a:r>
            <a:endParaRPr kumimoji="0" lang="es-MX" sz="4400" b="1" i="0" u="none" strike="noStrike" kern="1200" cap="none" spc="0" normalizeH="0" baseline="0" noProof="0" dirty="0">
              <a:ln>
                <a:noFill/>
              </a:ln>
              <a:solidFill>
                <a:srgbClr val="C00000"/>
              </a:solidFill>
              <a:effectLst/>
              <a:uLnTx/>
              <a:uFillTx/>
              <a:latin typeface="+mj-lt"/>
              <a:ea typeface="+mj-ea"/>
              <a:cs typeface="+mj-cs"/>
            </a:endParaRPr>
          </a:p>
        </p:txBody>
      </p:sp>
      <p:sp>
        <p:nvSpPr>
          <p:cNvPr id="12" name="2 Marcador de contenido"/>
          <p:cNvSpPr txBox="1">
            <a:spLocks/>
          </p:cNvSpPr>
          <p:nvPr/>
        </p:nvSpPr>
        <p:spPr>
          <a:xfrm>
            <a:off x="457200" y="1600201"/>
            <a:ext cx="8229600" cy="3845024"/>
          </a:xfrm>
          <a:prstGeom prst="rect">
            <a:avLst/>
          </a:prstGeom>
        </p:spPr>
        <p:txBody>
          <a:bodyPr vert="horz" lIns="91440" tIns="45720" rIns="91440" bIns="45720" rtlCol="0">
            <a:normAutofit fontScale="92500" lnSpcReduction="1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3200" b="1" i="0" u="none" strike="noStrike" kern="1200" cap="none" spc="0" normalizeH="0" baseline="0" noProof="0" dirty="0" err="1" smtClean="0">
                <a:ln>
                  <a:noFill/>
                </a:ln>
                <a:effectLst/>
                <a:uLnTx/>
                <a:uFillTx/>
                <a:latin typeface="+mn-lt"/>
                <a:ea typeface="+mn-ea"/>
                <a:cs typeface="+mn-cs"/>
              </a:rPr>
              <a:t>Jessika</a:t>
            </a:r>
            <a:r>
              <a:rPr kumimoji="0" lang="es-MX" sz="3200" b="1" i="0" u="none" strike="noStrike" kern="1200" cap="none" spc="0" normalizeH="0" baseline="0" noProof="0" dirty="0" smtClean="0">
                <a:ln>
                  <a:noFill/>
                </a:ln>
                <a:effectLst/>
                <a:uLnTx/>
                <a:uFillTx/>
                <a:latin typeface="+mn-lt"/>
                <a:ea typeface="+mn-ea"/>
                <a:cs typeface="+mn-cs"/>
              </a:rPr>
              <a:t> Amero</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3200" b="0" i="0" u="none" strike="noStrike" kern="1200" cap="none" spc="0" normalizeH="0" baseline="0" noProof="0" dirty="0" smtClean="0">
                <a:ln>
                  <a:noFill/>
                </a:ln>
                <a:effectLst/>
                <a:uLnTx/>
                <a:uFillTx/>
                <a:latin typeface="+mn-lt"/>
                <a:ea typeface="+mn-ea"/>
                <a:cs typeface="+mn-cs"/>
              </a:rPr>
              <a:t>	</a:t>
            </a:r>
            <a:r>
              <a:rPr kumimoji="0" lang="es-MX" sz="3000" b="0" i="0" u="none" strike="noStrike" kern="1200" cap="none" spc="0" normalizeH="0" baseline="0" noProof="0" dirty="0" smtClean="0">
                <a:ln>
                  <a:noFill/>
                </a:ln>
                <a:effectLst/>
                <a:uLnTx/>
                <a:uFillTx/>
                <a:latin typeface="+mn-lt"/>
                <a:ea typeface="+mn-ea"/>
                <a:cs typeface="+mn-cs"/>
              </a:rPr>
              <a:t>En el test de creatividad en la primera hoja del test </a:t>
            </a:r>
            <a:r>
              <a:rPr kumimoji="0" lang="es-MX" sz="3000" b="1" i="0" u="none" strike="noStrike" kern="1200" cap="none" spc="0" normalizeH="0" baseline="0" noProof="0" dirty="0" smtClean="0">
                <a:ln>
                  <a:noFill/>
                </a:ln>
                <a:effectLst/>
                <a:uLnTx/>
                <a:uFillTx/>
                <a:latin typeface="+mn-lt"/>
                <a:ea typeface="+mn-ea"/>
                <a:cs typeface="+mn-cs"/>
              </a:rPr>
              <a:t>CINCO DIBUJOS </a:t>
            </a:r>
            <a:r>
              <a:rPr kumimoji="0" lang="es-MX" sz="3000" b="0" i="0" u="none" strike="noStrike" kern="1200" cap="none" spc="0" normalizeH="0" baseline="0" noProof="0" dirty="0" smtClean="0">
                <a:ln>
                  <a:noFill/>
                </a:ln>
                <a:effectLst/>
                <a:uLnTx/>
                <a:uFillTx/>
                <a:latin typeface="+mn-lt"/>
                <a:ea typeface="+mn-ea"/>
                <a:cs typeface="+mn-cs"/>
              </a:rPr>
              <a:t>fueron de </a:t>
            </a:r>
            <a:r>
              <a:rPr kumimoji="0" lang="es-MX" sz="3000" b="1" i="0" u="none" strike="noStrike" kern="1200" cap="none" spc="0" normalizeH="0" baseline="0" noProof="0" dirty="0" smtClean="0">
                <a:ln>
                  <a:noFill/>
                </a:ln>
                <a:effectLst/>
                <a:uLnTx/>
                <a:uFillTx/>
                <a:latin typeface="+mn-lt"/>
                <a:ea typeface="+mn-ea"/>
                <a:cs typeface="+mn-cs"/>
              </a:rPr>
              <a:t>LÓGICA RACIONAL</a:t>
            </a:r>
            <a:r>
              <a:rPr kumimoji="0" lang="es-MX" sz="3000" b="0" i="0" u="none" strike="noStrike" kern="1200" cap="none" spc="0" normalizeH="0" baseline="0" noProof="0" dirty="0" smtClean="0">
                <a:ln>
                  <a:noFill/>
                </a:ln>
                <a:effectLst/>
                <a:uLnTx/>
                <a:uFillTx/>
                <a:latin typeface="+mn-lt"/>
                <a:ea typeface="+mn-ea"/>
                <a:cs typeface="+mn-cs"/>
              </a:rPr>
              <a:t>, 2 dibujos fueron de lógica de conocimiento y 1 dibujo fue de lógica de imaginación. En la tercera página del test de creatividad </a:t>
            </a:r>
            <a:r>
              <a:rPr kumimoji="0" lang="es-MX" sz="3000" b="1" i="0" u="none" strike="noStrike" kern="1200" cap="none" spc="0" normalizeH="0" baseline="0" noProof="0" dirty="0" smtClean="0">
                <a:ln>
                  <a:noFill/>
                </a:ln>
                <a:effectLst/>
                <a:uLnTx/>
                <a:uFillTx/>
                <a:latin typeface="+mn-lt"/>
                <a:ea typeface="+mn-ea"/>
                <a:cs typeface="+mn-cs"/>
              </a:rPr>
              <a:t>3 DIBUJOS </a:t>
            </a:r>
            <a:r>
              <a:rPr kumimoji="0" lang="es-MX" sz="3000" b="0" i="0" u="none" strike="noStrike" kern="1200" cap="none" spc="0" normalizeH="0" baseline="0" noProof="0" dirty="0" smtClean="0">
                <a:ln>
                  <a:noFill/>
                </a:ln>
                <a:effectLst/>
                <a:uLnTx/>
                <a:uFillTx/>
                <a:latin typeface="+mn-lt"/>
                <a:ea typeface="+mn-ea"/>
                <a:cs typeface="+mn-cs"/>
              </a:rPr>
              <a:t>fueron de </a:t>
            </a:r>
            <a:r>
              <a:rPr kumimoji="0" lang="es-MX" sz="3000" b="1" i="0" u="none" strike="noStrike" kern="1200" cap="none" spc="0" normalizeH="0" baseline="0" noProof="0" dirty="0" smtClean="0">
                <a:ln>
                  <a:noFill/>
                </a:ln>
                <a:effectLst/>
                <a:uLnTx/>
                <a:uFillTx/>
                <a:latin typeface="+mn-lt"/>
                <a:ea typeface="+mn-ea"/>
                <a:cs typeface="+mn-cs"/>
              </a:rPr>
              <a:t>LÓGICA DE CONOCIMIENTO </a:t>
            </a:r>
            <a:r>
              <a:rPr kumimoji="0" lang="es-MX" sz="3000" b="0" i="0" u="none" strike="noStrike" kern="1200" cap="none" spc="0" normalizeH="0" baseline="0" noProof="0" dirty="0" smtClean="0">
                <a:ln>
                  <a:noFill/>
                </a:ln>
                <a:effectLst/>
                <a:uLnTx/>
                <a:uFillTx/>
                <a:latin typeface="+mn-lt"/>
                <a:ea typeface="+mn-ea"/>
                <a:cs typeface="+mn-cs"/>
              </a:rPr>
              <a:t>y 3 de lógica sensomotor. En total de los dibujos 8 fueron de </a:t>
            </a:r>
            <a:r>
              <a:rPr kumimoji="0" lang="es-MX" sz="3000" b="1" i="0" u="none" strike="noStrike" kern="1200" cap="none" spc="0" normalizeH="0" baseline="0" noProof="0" dirty="0" smtClean="0">
                <a:ln>
                  <a:noFill/>
                </a:ln>
                <a:effectLst/>
                <a:uLnTx/>
                <a:uFillTx/>
                <a:latin typeface="+mn-lt"/>
                <a:ea typeface="+mn-ea"/>
                <a:cs typeface="+mn-cs"/>
              </a:rPr>
              <a:t>LÓGICA DE CONOCIMIENTO</a:t>
            </a:r>
            <a:r>
              <a:rPr kumimoji="0" lang="es-MX" sz="3000" b="0" i="0" u="none" strike="noStrike" kern="1200" cap="none" spc="0" normalizeH="0" baseline="0" noProof="0" dirty="0" smtClean="0">
                <a:ln>
                  <a:noFill/>
                </a:ln>
                <a:effectLst/>
                <a:uLnTx/>
                <a:uFillTx/>
                <a:latin typeface="+mn-lt"/>
                <a:ea typeface="+mn-ea"/>
                <a:cs typeface="+mn-cs"/>
              </a:rPr>
              <a:t>, 5 de lógica sensomotor y 1 de lógica de imaginación.</a:t>
            </a:r>
            <a:endParaRPr kumimoji="0" lang="es-MX" sz="3200" b="0" i="0" u="none" strike="noStrike" kern="1200" cap="none" spc="0" normalizeH="0" baseline="0" noProof="0" dirty="0">
              <a:ln>
                <a:noFill/>
              </a:ln>
              <a:effectLst/>
              <a:uLnTx/>
              <a:uFillTx/>
              <a:latin typeface="+mn-lt"/>
              <a:ea typeface="+mn-ea"/>
              <a:cs typeface="+mn-cs"/>
            </a:endParaRPr>
          </a:p>
        </p:txBody>
      </p:sp>
      <p:sp>
        <p:nvSpPr>
          <p:cNvPr id="13" name="12 CuadroTexto"/>
          <p:cNvSpPr txBox="1"/>
          <p:nvPr/>
        </p:nvSpPr>
        <p:spPr>
          <a:xfrm>
            <a:off x="611560" y="1115452"/>
            <a:ext cx="1152128" cy="369332"/>
          </a:xfrm>
          <a:prstGeom prst="rect">
            <a:avLst/>
          </a:prstGeom>
          <a:noFill/>
        </p:spPr>
        <p:txBody>
          <a:bodyPr wrap="square" rtlCol="0">
            <a:spAutoFit/>
          </a:bodyPr>
          <a:lstStyle/>
          <a:p>
            <a:r>
              <a:rPr lang="es-MX" b="1" dirty="0" smtClean="0">
                <a:solidFill>
                  <a:srgbClr val="C00000"/>
                </a:solidFill>
              </a:rPr>
              <a:t>TEMA 3</a:t>
            </a:r>
            <a:endParaRPr lang="es-MX" b="1" dirty="0">
              <a:solidFill>
                <a:srgbClr val="C00000"/>
              </a:solidFill>
            </a:endParaRPr>
          </a:p>
        </p:txBody>
      </p:sp>
      <p:pic>
        <p:nvPicPr>
          <p:cNvPr id="14" name="Picture 2" descr="C:\Users\Letty MP\Desktop\DSC02675.JPG"/>
          <p:cNvPicPr>
            <a:picLocks noChangeAspect="1" noChangeArrowheads="1"/>
          </p:cNvPicPr>
          <p:nvPr/>
        </p:nvPicPr>
        <p:blipFill>
          <a:blip r:embed="rId6" cstate="print"/>
          <a:srcRect l="36111"/>
          <a:stretch>
            <a:fillRect/>
          </a:stretch>
        </p:blipFill>
        <p:spPr bwMode="auto">
          <a:xfrm>
            <a:off x="7812360" y="1052736"/>
            <a:ext cx="648072" cy="104122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C000"/>
        </a:solidFill>
        <a:effectLst/>
      </p:bgPr>
    </p:bg>
    <p:spTree>
      <p:nvGrpSpPr>
        <p:cNvPr id="1" name=""/>
        <p:cNvGrpSpPr/>
        <p:nvPr/>
      </p:nvGrpSpPr>
      <p:grpSpPr>
        <a:xfrm>
          <a:off x="0" y="0"/>
          <a:ext cx="0" cy="0"/>
          <a:chOff x="0" y="0"/>
          <a:chExt cx="0" cy="0"/>
        </a:xfrm>
      </p:grpSpPr>
      <p:pic>
        <p:nvPicPr>
          <p:cNvPr id="7" name="6 Imagen" descr="pp pf educativa copia.jpg"/>
          <p:cNvPicPr>
            <a:picLocks noChangeAspect="1"/>
          </p:cNvPicPr>
          <p:nvPr/>
        </p:nvPicPr>
        <p:blipFill>
          <a:blip r:embed="rId2" cstate="print"/>
          <a:stretch>
            <a:fillRect/>
          </a:stretch>
        </p:blipFill>
        <p:spPr>
          <a:xfrm>
            <a:off x="13648" y="-24"/>
            <a:ext cx="9144000" cy="6858000"/>
          </a:xfrm>
          <a:prstGeom prst="rect">
            <a:avLst/>
          </a:prstGeom>
        </p:spPr>
      </p:pic>
      <p:sp>
        <p:nvSpPr>
          <p:cNvPr id="6" name="5 Documento"/>
          <p:cNvSpPr/>
          <p:nvPr/>
        </p:nvSpPr>
        <p:spPr>
          <a:xfrm>
            <a:off x="0" y="0"/>
            <a:ext cx="9144000" cy="908720"/>
          </a:xfrm>
          <a:prstGeom prst="flowChartDocumen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Picture 5"/>
          <p:cNvPicPr>
            <a:picLocks noChangeAspect="1" noChangeArrowheads="1"/>
          </p:cNvPicPr>
          <p:nvPr/>
        </p:nvPicPr>
        <p:blipFill>
          <a:blip r:embed="rId3" cstate="print"/>
          <a:srcRect/>
          <a:stretch>
            <a:fillRect/>
          </a:stretch>
        </p:blipFill>
        <p:spPr bwMode="auto">
          <a:xfrm>
            <a:off x="8460432" y="116632"/>
            <a:ext cx="498261" cy="502756"/>
          </a:xfrm>
          <a:prstGeom prst="rect">
            <a:avLst/>
          </a:prstGeom>
          <a:noFill/>
          <a:ln w="9525">
            <a:noFill/>
            <a:miter lim="800000"/>
            <a:headEnd/>
            <a:tailEnd/>
          </a:ln>
        </p:spPr>
      </p:pic>
      <p:pic>
        <p:nvPicPr>
          <p:cNvPr id="5" name="Picture 6"/>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126216" y="140081"/>
            <a:ext cx="1403648" cy="624623"/>
          </a:xfrm>
          <a:prstGeom prst="rect">
            <a:avLst/>
          </a:prstGeom>
          <a:noFill/>
          <a:ln w="9525">
            <a:noFill/>
            <a:miter lim="800000"/>
            <a:headEnd/>
            <a:tailEnd/>
          </a:ln>
        </p:spPr>
      </p:pic>
      <p:sp>
        <p:nvSpPr>
          <p:cNvPr id="8" name="1 Título"/>
          <p:cNvSpPr>
            <a:spLocks noGrp="1"/>
          </p:cNvSpPr>
          <p:nvPr>
            <p:ph type="ctrTitle"/>
          </p:nvPr>
        </p:nvSpPr>
        <p:spPr>
          <a:xfrm>
            <a:off x="1619672" y="44624"/>
            <a:ext cx="6372200" cy="720080"/>
          </a:xfrm>
        </p:spPr>
        <p:txBody>
          <a:bodyPr>
            <a:noAutofit/>
          </a:bodyPr>
          <a:lstStyle/>
          <a:p>
            <a:r>
              <a:rPr lang="es-ES_tradnl" sz="1200" b="1" dirty="0" smtClean="0"/>
              <a:t>PROBLEMAS DE APRENDIZAJE LOGICO EMOCIONAL, INTELIGENCIAS MÚLTIPLES Y ESTILOS COGNITIVOS EN EL DESARROLLO EDUCATIVO DEL APRENDIZAJE</a:t>
            </a:r>
            <a:endParaRPr lang="en-US" sz="1200" dirty="0"/>
          </a:p>
        </p:txBody>
      </p:sp>
      <p:pic>
        <p:nvPicPr>
          <p:cNvPr id="9" name="Imagen 4" descr="Macintosh HD:Users:Elisa:Desktop:unifi.gif"/>
          <p:cNvPicPr/>
          <p:nvPr/>
        </p:nvPicPr>
        <p:blipFill>
          <a:blip r:embed="rId5" cstate="print">
            <a:clrChange>
              <a:clrFrom>
                <a:srgbClr val="FFFFFF"/>
              </a:clrFrom>
              <a:clrTo>
                <a:srgbClr val="FFFFFF">
                  <a:alpha val="0"/>
                </a:srgbClr>
              </a:clrTo>
            </a:clrChange>
          </a:blip>
          <a:srcRect/>
          <a:stretch>
            <a:fillRect/>
          </a:stretch>
        </p:blipFill>
        <p:spPr bwMode="auto">
          <a:xfrm>
            <a:off x="8028384" y="188640"/>
            <a:ext cx="395536" cy="360040"/>
          </a:xfrm>
          <a:prstGeom prst="rect">
            <a:avLst/>
          </a:prstGeom>
          <a:noFill/>
          <a:ln w="9525">
            <a:noFill/>
            <a:miter lim="800000"/>
            <a:headEnd/>
            <a:tailEnd/>
          </a:ln>
        </p:spPr>
      </p:pic>
      <p:sp>
        <p:nvSpPr>
          <p:cNvPr id="10" name="Rectangle 1"/>
          <p:cNvSpPr>
            <a:spLocks noChangeArrowheads="1"/>
          </p:cNvSpPr>
          <p:nvPr/>
        </p:nvSpPr>
        <p:spPr bwMode="auto">
          <a:xfrm>
            <a:off x="467544" y="6582544"/>
            <a:ext cx="8388424"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00338" algn="ctr"/>
                <a:tab pos="5400675" algn="r"/>
              </a:tabLst>
            </a:pP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Arely Tijerina Mena 224139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Fabiola L</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ó</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pez D</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á</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vila 215873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Elisa Mar</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í</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 Pellico Villareal 230052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Jessika</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 Amero Lobo 143491</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Prof. Fausto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Presutti</a:t>
            </a:r>
            <a:endParaRPr kumimoji="0" lang="es-MX" sz="900" b="1" i="0" u="none" strike="noStrike" cap="none" normalizeH="0" baseline="0" dirty="0" smtClean="0">
              <a:ln>
                <a:noFill/>
              </a:ln>
              <a:solidFill>
                <a:srgbClr val="002060"/>
              </a:solidFill>
              <a:effectLst/>
              <a:latin typeface="Arial" pitchFamily="34" charset="0"/>
              <a:cs typeface="Arial" pitchFamily="34" charset="0"/>
            </a:endParaRPr>
          </a:p>
        </p:txBody>
      </p:sp>
      <p:sp>
        <p:nvSpPr>
          <p:cNvPr id="11" name="2 Subtítulo"/>
          <p:cNvSpPr>
            <a:spLocks noGrp="1"/>
          </p:cNvSpPr>
          <p:nvPr>
            <p:ph type="subTitle" idx="1"/>
          </p:nvPr>
        </p:nvSpPr>
        <p:spPr>
          <a:xfrm>
            <a:off x="611560" y="1340768"/>
            <a:ext cx="7848600" cy="4392488"/>
          </a:xfrm>
        </p:spPr>
        <p:txBody>
          <a:bodyPr>
            <a:normAutofit/>
          </a:bodyPr>
          <a:lstStyle/>
          <a:p>
            <a:pPr algn="l">
              <a:buFont typeface="Arial" pitchFamily="34" charset="0"/>
              <a:buChar char="•"/>
            </a:pPr>
            <a:r>
              <a:rPr lang="es-MX" b="1" dirty="0" smtClean="0">
                <a:solidFill>
                  <a:schemeClr val="tx1"/>
                </a:solidFill>
              </a:rPr>
              <a:t>Arely Tijerina</a:t>
            </a:r>
          </a:p>
          <a:p>
            <a:pPr>
              <a:buFont typeface="Arial" pitchFamily="34" charset="0"/>
              <a:buChar char="•"/>
            </a:pPr>
            <a:endParaRPr lang="es-MX" dirty="0" smtClean="0"/>
          </a:p>
        </p:txBody>
      </p:sp>
      <p:sp>
        <p:nvSpPr>
          <p:cNvPr id="12" name="1 Título"/>
          <p:cNvSpPr txBox="1">
            <a:spLocks/>
          </p:cNvSpPr>
          <p:nvPr/>
        </p:nvSpPr>
        <p:spPr>
          <a:xfrm>
            <a:off x="467544" y="62068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b="0" i="0" u="none" strike="noStrike" kern="1200" cap="none" spc="0" normalizeH="0" baseline="0" noProof="0" dirty="0" smtClean="0">
                <a:ln>
                  <a:noFill/>
                </a:ln>
                <a:solidFill>
                  <a:srgbClr val="C00000"/>
                </a:solidFill>
                <a:effectLst/>
                <a:uLnTx/>
                <a:uFillTx/>
                <a:latin typeface="+mj-lt"/>
                <a:ea typeface="+mj-ea"/>
                <a:cs typeface="+mj-cs"/>
              </a:rPr>
              <a:t>“TEST DE CREATIVIDAD”</a:t>
            </a:r>
            <a:endParaRPr kumimoji="0" lang="es-MX" sz="4400" b="0" i="0" u="none" strike="noStrike" kern="1200" cap="none" spc="0" normalizeH="0" baseline="0" noProof="0" dirty="0">
              <a:ln>
                <a:noFill/>
              </a:ln>
              <a:solidFill>
                <a:srgbClr val="C00000"/>
              </a:solidFill>
              <a:effectLst/>
              <a:uLnTx/>
              <a:uFillTx/>
              <a:latin typeface="+mj-lt"/>
              <a:ea typeface="+mj-ea"/>
              <a:cs typeface="+mj-cs"/>
            </a:endParaRPr>
          </a:p>
        </p:txBody>
      </p:sp>
      <p:pic>
        <p:nvPicPr>
          <p:cNvPr id="2050" name="11 Imagen" descr="DSC08793.JPG"/>
          <p:cNvPicPr>
            <a:picLocks noChangeArrowheads="1"/>
          </p:cNvPicPr>
          <p:nvPr/>
        </p:nvPicPr>
        <p:blipFill>
          <a:blip r:embed="rId6" cstate="print"/>
          <a:srcRect l="-1831" r="-2289"/>
          <a:stretch>
            <a:fillRect/>
          </a:stretch>
        </p:blipFill>
        <p:spPr bwMode="auto">
          <a:xfrm>
            <a:off x="5724128" y="1412776"/>
            <a:ext cx="3419872" cy="3888432"/>
          </a:xfrm>
          <a:prstGeom prst="rect">
            <a:avLst/>
          </a:prstGeom>
          <a:noFill/>
          <a:ln w="9525">
            <a:noFill/>
            <a:miter lim="800000"/>
            <a:headEnd/>
            <a:tailEnd/>
          </a:ln>
        </p:spPr>
      </p:pic>
      <p:pic>
        <p:nvPicPr>
          <p:cNvPr id="2051" name="14 Imagen" descr="DSC08800.JPG"/>
          <p:cNvPicPr>
            <a:picLocks noChangeArrowheads="1"/>
          </p:cNvPicPr>
          <p:nvPr/>
        </p:nvPicPr>
        <p:blipFill>
          <a:blip r:embed="rId7" cstate="print"/>
          <a:srcRect l="-6868" r="-7434"/>
          <a:stretch>
            <a:fillRect/>
          </a:stretch>
        </p:blipFill>
        <p:spPr bwMode="auto">
          <a:xfrm>
            <a:off x="611560" y="2060848"/>
            <a:ext cx="2592288" cy="3168352"/>
          </a:xfrm>
          <a:prstGeom prst="rect">
            <a:avLst/>
          </a:prstGeom>
          <a:noFill/>
          <a:ln w="9525">
            <a:noFill/>
            <a:miter lim="800000"/>
            <a:headEnd/>
            <a:tailEnd/>
          </a:ln>
        </p:spPr>
      </p:pic>
      <p:pic>
        <p:nvPicPr>
          <p:cNvPr id="2052" name="13 Imagen" descr="DSC08795.JPG"/>
          <p:cNvPicPr>
            <a:picLocks noChangeArrowheads="1"/>
          </p:cNvPicPr>
          <p:nvPr/>
        </p:nvPicPr>
        <p:blipFill>
          <a:blip r:embed="rId8" cstate="print"/>
          <a:srcRect l="-10384" r="-10487"/>
          <a:stretch>
            <a:fillRect/>
          </a:stretch>
        </p:blipFill>
        <p:spPr bwMode="auto">
          <a:xfrm>
            <a:off x="2771800" y="1628800"/>
            <a:ext cx="3347864" cy="3600400"/>
          </a:xfrm>
          <a:prstGeom prst="rect">
            <a:avLst/>
          </a:prstGeom>
          <a:noFill/>
          <a:ln w="9525">
            <a:noFill/>
            <a:miter lim="800000"/>
            <a:headEnd/>
            <a:tailEnd/>
          </a:ln>
        </p:spPr>
      </p:pic>
      <p:sp>
        <p:nvSpPr>
          <p:cNvPr id="14" name="13 CuadroTexto"/>
          <p:cNvSpPr txBox="1"/>
          <p:nvPr/>
        </p:nvSpPr>
        <p:spPr>
          <a:xfrm>
            <a:off x="755576" y="1052736"/>
            <a:ext cx="1152128" cy="369332"/>
          </a:xfrm>
          <a:prstGeom prst="rect">
            <a:avLst/>
          </a:prstGeom>
          <a:noFill/>
        </p:spPr>
        <p:txBody>
          <a:bodyPr wrap="square" rtlCol="0">
            <a:spAutoFit/>
          </a:bodyPr>
          <a:lstStyle/>
          <a:p>
            <a:r>
              <a:rPr lang="es-MX" b="1" dirty="0" smtClean="0">
                <a:solidFill>
                  <a:srgbClr val="C00000"/>
                </a:solidFill>
              </a:rPr>
              <a:t>TEMA 3</a:t>
            </a:r>
            <a:endParaRPr lang="es-MX" b="1" dirty="0">
              <a:solidFill>
                <a:srgbClr val="C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C000"/>
        </a:solidFill>
        <a:effectLst/>
      </p:bgPr>
    </p:bg>
    <p:spTree>
      <p:nvGrpSpPr>
        <p:cNvPr id="1" name=""/>
        <p:cNvGrpSpPr/>
        <p:nvPr/>
      </p:nvGrpSpPr>
      <p:grpSpPr>
        <a:xfrm>
          <a:off x="0" y="0"/>
          <a:ext cx="0" cy="0"/>
          <a:chOff x="0" y="0"/>
          <a:chExt cx="0" cy="0"/>
        </a:xfrm>
      </p:grpSpPr>
      <p:pic>
        <p:nvPicPr>
          <p:cNvPr id="7" name="6 Imagen" descr="pp pf educativa copia.jpg"/>
          <p:cNvPicPr>
            <a:picLocks noChangeAspect="1"/>
          </p:cNvPicPr>
          <p:nvPr/>
        </p:nvPicPr>
        <p:blipFill>
          <a:blip r:embed="rId2" cstate="print"/>
          <a:stretch>
            <a:fillRect/>
          </a:stretch>
        </p:blipFill>
        <p:spPr>
          <a:xfrm>
            <a:off x="13648" y="-24"/>
            <a:ext cx="9144000" cy="6858000"/>
          </a:xfrm>
          <a:prstGeom prst="rect">
            <a:avLst/>
          </a:prstGeom>
        </p:spPr>
      </p:pic>
      <p:sp>
        <p:nvSpPr>
          <p:cNvPr id="6" name="5 Documento"/>
          <p:cNvSpPr/>
          <p:nvPr/>
        </p:nvSpPr>
        <p:spPr>
          <a:xfrm>
            <a:off x="0" y="0"/>
            <a:ext cx="9144000" cy="908720"/>
          </a:xfrm>
          <a:prstGeom prst="flowChartDocumen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Picture 5"/>
          <p:cNvPicPr>
            <a:picLocks noChangeAspect="1" noChangeArrowheads="1"/>
          </p:cNvPicPr>
          <p:nvPr/>
        </p:nvPicPr>
        <p:blipFill>
          <a:blip r:embed="rId3" cstate="print"/>
          <a:srcRect/>
          <a:stretch>
            <a:fillRect/>
          </a:stretch>
        </p:blipFill>
        <p:spPr bwMode="auto">
          <a:xfrm>
            <a:off x="8460432" y="116632"/>
            <a:ext cx="498261" cy="502756"/>
          </a:xfrm>
          <a:prstGeom prst="rect">
            <a:avLst/>
          </a:prstGeom>
          <a:noFill/>
          <a:ln w="9525">
            <a:noFill/>
            <a:miter lim="800000"/>
            <a:headEnd/>
            <a:tailEnd/>
          </a:ln>
        </p:spPr>
      </p:pic>
      <p:pic>
        <p:nvPicPr>
          <p:cNvPr id="5" name="Picture 6"/>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126216" y="140081"/>
            <a:ext cx="1403648" cy="624623"/>
          </a:xfrm>
          <a:prstGeom prst="rect">
            <a:avLst/>
          </a:prstGeom>
          <a:noFill/>
          <a:ln w="9525">
            <a:noFill/>
            <a:miter lim="800000"/>
            <a:headEnd/>
            <a:tailEnd/>
          </a:ln>
        </p:spPr>
      </p:pic>
      <p:sp>
        <p:nvSpPr>
          <p:cNvPr id="8" name="1 Título"/>
          <p:cNvSpPr>
            <a:spLocks noGrp="1"/>
          </p:cNvSpPr>
          <p:nvPr>
            <p:ph type="ctrTitle"/>
          </p:nvPr>
        </p:nvSpPr>
        <p:spPr>
          <a:xfrm>
            <a:off x="1619672" y="44624"/>
            <a:ext cx="6372200" cy="720080"/>
          </a:xfrm>
        </p:spPr>
        <p:txBody>
          <a:bodyPr>
            <a:noAutofit/>
          </a:bodyPr>
          <a:lstStyle/>
          <a:p>
            <a:r>
              <a:rPr lang="es-ES_tradnl" sz="1200" b="1" dirty="0" smtClean="0"/>
              <a:t>PROBLEMAS DE APRENDIZAJE LOGICO EMOCIONAL, INTELIGENCIAS MÚLTIPLES Y ESTILOS COGNITIVOS EN EL DESARROLLO EDUCATIVO DEL APRENDIZAJE</a:t>
            </a:r>
            <a:endParaRPr lang="en-US" sz="1200" dirty="0"/>
          </a:p>
        </p:txBody>
      </p:sp>
      <p:pic>
        <p:nvPicPr>
          <p:cNvPr id="9" name="Imagen 4" descr="Macintosh HD:Users:Elisa:Desktop:unifi.gif"/>
          <p:cNvPicPr/>
          <p:nvPr/>
        </p:nvPicPr>
        <p:blipFill>
          <a:blip r:embed="rId5" cstate="print">
            <a:clrChange>
              <a:clrFrom>
                <a:srgbClr val="FFFFFF"/>
              </a:clrFrom>
              <a:clrTo>
                <a:srgbClr val="FFFFFF">
                  <a:alpha val="0"/>
                </a:srgbClr>
              </a:clrTo>
            </a:clrChange>
          </a:blip>
          <a:srcRect/>
          <a:stretch>
            <a:fillRect/>
          </a:stretch>
        </p:blipFill>
        <p:spPr bwMode="auto">
          <a:xfrm>
            <a:off x="8028384" y="188640"/>
            <a:ext cx="395536" cy="360040"/>
          </a:xfrm>
          <a:prstGeom prst="rect">
            <a:avLst/>
          </a:prstGeom>
          <a:noFill/>
          <a:ln w="9525">
            <a:noFill/>
            <a:miter lim="800000"/>
            <a:headEnd/>
            <a:tailEnd/>
          </a:ln>
        </p:spPr>
      </p:pic>
      <p:sp>
        <p:nvSpPr>
          <p:cNvPr id="10" name="Rectangle 1"/>
          <p:cNvSpPr>
            <a:spLocks noChangeArrowheads="1"/>
          </p:cNvSpPr>
          <p:nvPr/>
        </p:nvSpPr>
        <p:spPr bwMode="auto">
          <a:xfrm>
            <a:off x="467544" y="6582544"/>
            <a:ext cx="8388424"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00338" algn="ctr"/>
                <a:tab pos="5400675" algn="r"/>
              </a:tabLst>
            </a:pP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Arely Tijerina Mena 224139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Fabiola L</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ó</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pez D</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á</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vila 215873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Elisa Mar</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í</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 Pellico Villareal 230052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Jessika</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 Amero Lobo 143491</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Prof. Fausto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Presutti</a:t>
            </a:r>
            <a:endParaRPr kumimoji="0" lang="es-MX" sz="900" b="1" i="0" u="none" strike="noStrike" cap="none" normalizeH="0" baseline="0" dirty="0" smtClean="0">
              <a:ln>
                <a:noFill/>
              </a:ln>
              <a:solidFill>
                <a:srgbClr val="002060"/>
              </a:solidFill>
              <a:effectLst/>
              <a:latin typeface="Arial" pitchFamily="34" charset="0"/>
              <a:cs typeface="Arial" pitchFamily="34" charset="0"/>
            </a:endParaRPr>
          </a:p>
        </p:txBody>
      </p:sp>
      <p:sp>
        <p:nvSpPr>
          <p:cNvPr id="11" name="2 Subtítulo"/>
          <p:cNvSpPr>
            <a:spLocks noGrp="1"/>
          </p:cNvSpPr>
          <p:nvPr>
            <p:ph type="subTitle" idx="1"/>
          </p:nvPr>
        </p:nvSpPr>
        <p:spPr>
          <a:xfrm>
            <a:off x="611560" y="1340768"/>
            <a:ext cx="7848600" cy="4392488"/>
          </a:xfrm>
        </p:spPr>
        <p:txBody>
          <a:bodyPr>
            <a:normAutofit/>
          </a:bodyPr>
          <a:lstStyle/>
          <a:p>
            <a:pPr algn="l">
              <a:buFont typeface="Arial" pitchFamily="34" charset="0"/>
              <a:buChar char="•"/>
            </a:pPr>
            <a:r>
              <a:rPr lang="es-MX" sz="2800" b="1" dirty="0" smtClean="0">
                <a:solidFill>
                  <a:schemeClr val="tx1"/>
                </a:solidFill>
              </a:rPr>
              <a:t>Arely Tijerina</a:t>
            </a:r>
          </a:p>
          <a:p>
            <a:pPr algn="l"/>
            <a:r>
              <a:rPr lang="es-MX" sz="2800" dirty="0" smtClean="0">
                <a:solidFill>
                  <a:schemeClr val="tx1"/>
                </a:solidFill>
              </a:rPr>
              <a:t>En los dibujos claramente se puede observar una evidente inclinación hacia </a:t>
            </a:r>
            <a:r>
              <a:rPr lang="es-MX" sz="2800" b="1" dirty="0" smtClean="0">
                <a:solidFill>
                  <a:srgbClr val="FF0080"/>
                </a:solidFill>
              </a:rPr>
              <a:t>EL ESTILO RACIONAL</a:t>
            </a:r>
            <a:r>
              <a:rPr lang="es-MX" sz="2800" dirty="0" smtClean="0">
                <a:solidFill>
                  <a:schemeClr val="tx1"/>
                </a:solidFill>
              </a:rPr>
              <a:t>, ya que </a:t>
            </a:r>
            <a:r>
              <a:rPr lang="es-MX" sz="2800" b="1" dirty="0" smtClean="0">
                <a:solidFill>
                  <a:schemeClr val="tx1"/>
                </a:solidFill>
              </a:rPr>
              <a:t>CUATRO </a:t>
            </a:r>
            <a:r>
              <a:rPr lang="es-MX" sz="2800" dirty="0" smtClean="0">
                <a:solidFill>
                  <a:schemeClr val="tx1"/>
                </a:solidFill>
              </a:rPr>
              <a:t>de </a:t>
            </a:r>
            <a:r>
              <a:rPr lang="es-MX" sz="2800" b="1" dirty="0" smtClean="0">
                <a:solidFill>
                  <a:srgbClr val="FF0080"/>
                </a:solidFill>
              </a:rPr>
              <a:t>SEIS DIBUJOS </a:t>
            </a:r>
            <a:r>
              <a:rPr lang="es-MX" sz="2800" dirty="0" smtClean="0">
                <a:solidFill>
                  <a:schemeClr val="tx1"/>
                </a:solidFill>
              </a:rPr>
              <a:t>fueron de ese tipo. Los otros dos dibujos fueron de tipo imaginativo. El resultado de este test de creatividad contrastado y confrontado al test de sucesión de dibujos de figuras refleja que evidentemente tengo una severa inclinación hacia un estilo racional.</a:t>
            </a:r>
          </a:p>
          <a:p>
            <a:pPr>
              <a:buFont typeface="Arial" pitchFamily="34" charset="0"/>
              <a:buChar char="•"/>
            </a:pPr>
            <a:endParaRPr lang="es-MX" sz="2800" dirty="0" smtClean="0"/>
          </a:p>
        </p:txBody>
      </p:sp>
      <p:sp>
        <p:nvSpPr>
          <p:cNvPr id="12" name="1 Título"/>
          <p:cNvSpPr txBox="1">
            <a:spLocks/>
          </p:cNvSpPr>
          <p:nvPr/>
        </p:nvSpPr>
        <p:spPr>
          <a:xfrm>
            <a:off x="467544" y="62068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b="0" i="0" u="none" strike="noStrike" kern="1200" cap="none" spc="0" normalizeH="0" baseline="0" noProof="0" dirty="0" smtClean="0">
                <a:ln>
                  <a:noFill/>
                </a:ln>
                <a:solidFill>
                  <a:srgbClr val="C00000"/>
                </a:solidFill>
                <a:effectLst/>
                <a:uLnTx/>
                <a:uFillTx/>
                <a:latin typeface="+mj-lt"/>
                <a:ea typeface="+mj-ea"/>
                <a:cs typeface="+mj-cs"/>
              </a:rPr>
              <a:t>“TEST DE CREATIVIDAD”</a:t>
            </a:r>
            <a:endParaRPr kumimoji="0" lang="es-MX" sz="4400" b="0" i="0" u="none" strike="noStrike" kern="1200" cap="none" spc="0" normalizeH="0" baseline="0" noProof="0" dirty="0">
              <a:ln>
                <a:noFill/>
              </a:ln>
              <a:solidFill>
                <a:srgbClr val="C00000"/>
              </a:solidFill>
              <a:effectLst/>
              <a:uLnTx/>
              <a:uFillTx/>
              <a:latin typeface="+mj-lt"/>
              <a:ea typeface="+mj-ea"/>
              <a:cs typeface="+mj-cs"/>
            </a:endParaRPr>
          </a:p>
        </p:txBody>
      </p:sp>
      <p:sp>
        <p:nvSpPr>
          <p:cNvPr id="13" name="12 CuadroTexto"/>
          <p:cNvSpPr txBox="1"/>
          <p:nvPr/>
        </p:nvSpPr>
        <p:spPr>
          <a:xfrm>
            <a:off x="899592" y="1052736"/>
            <a:ext cx="1152128" cy="369332"/>
          </a:xfrm>
          <a:prstGeom prst="rect">
            <a:avLst/>
          </a:prstGeom>
          <a:noFill/>
        </p:spPr>
        <p:txBody>
          <a:bodyPr wrap="square" rtlCol="0">
            <a:spAutoFit/>
          </a:bodyPr>
          <a:lstStyle/>
          <a:p>
            <a:r>
              <a:rPr lang="es-MX" b="1" dirty="0" smtClean="0">
                <a:solidFill>
                  <a:srgbClr val="C00000"/>
                </a:solidFill>
              </a:rPr>
              <a:t>TEMA 3</a:t>
            </a:r>
            <a:endParaRPr lang="es-MX" b="1" dirty="0">
              <a:solidFill>
                <a:srgbClr val="C00000"/>
              </a:solidFill>
            </a:endParaRPr>
          </a:p>
        </p:txBody>
      </p:sp>
      <p:pic>
        <p:nvPicPr>
          <p:cNvPr id="14" name="Picture 3" descr="D:\DCIM\102MSDCF\DSC05471.JPG"/>
          <p:cNvPicPr>
            <a:picLocks noChangeAspect="1" noChangeArrowheads="1"/>
          </p:cNvPicPr>
          <p:nvPr/>
        </p:nvPicPr>
        <p:blipFill>
          <a:blip r:embed="rId6" cstate="print"/>
          <a:srcRect l="58916" t="44634" r="7608"/>
          <a:stretch>
            <a:fillRect/>
          </a:stretch>
        </p:blipFill>
        <p:spPr bwMode="auto">
          <a:xfrm>
            <a:off x="7596336" y="836712"/>
            <a:ext cx="720080" cy="111651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C000"/>
        </a:solidFill>
        <a:effectLst/>
      </p:bgPr>
    </p:bg>
    <p:spTree>
      <p:nvGrpSpPr>
        <p:cNvPr id="1" name=""/>
        <p:cNvGrpSpPr/>
        <p:nvPr/>
      </p:nvGrpSpPr>
      <p:grpSpPr>
        <a:xfrm>
          <a:off x="0" y="0"/>
          <a:ext cx="0" cy="0"/>
          <a:chOff x="0" y="0"/>
          <a:chExt cx="0" cy="0"/>
        </a:xfrm>
      </p:grpSpPr>
      <p:pic>
        <p:nvPicPr>
          <p:cNvPr id="7" name="6 Imagen" descr="pp pf educativa copia.jpg"/>
          <p:cNvPicPr>
            <a:picLocks noChangeAspect="1"/>
          </p:cNvPicPr>
          <p:nvPr/>
        </p:nvPicPr>
        <p:blipFill>
          <a:blip r:embed="rId2" cstate="print"/>
          <a:stretch>
            <a:fillRect/>
          </a:stretch>
        </p:blipFill>
        <p:spPr>
          <a:xfrm>
            <a:off x="13648" y="-24"/>
            <a:ext cx="9144000" cy="6858000"/>
          </a:xfrm>
          <a:prstGeom prst="rect">
            <a:avLst/>
          </a:prstGeom>
        </p:spPr>
      </p:pic>
      <p:sp>
        <p:nvSpPr>
          <p:cNvPr id="6" name="5 Documento"/>
          <p:cNvSpPr/>
          <p:nvPr/>
        </p:nvSpPr>
        <p:spPr>
          <a:xfrm>
            <a:off x="0" y="0"/>
            <a:ext cx="9144000" cy="908720"/>
          </a:xfrm>
          <a:prstGeom prst="flowChartDocumen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Picture 5"/>
          <p:cNvPicPr>
            <a:picLocks noChangeAspect="1" noChangeArrowheads="1"/>
          </p:cNvPicPr>
          <p:nvPr/>
        </p:nvPicPr>
        <p:blipFill>
          <a:blip r:embed="rId3" cstate="print"/>
          <a:srcRect/>
          <a:stretch>
            <a:fillRect/>
          </a:stretch>
        </p:blipFill>
        <p:spPr bwMode="auto">
          <a:xfrm>
            <a:off x="8460432" y="116632"/>
            <a:ext cx="498261" cy="502756"/>
          </a:xfrm>
          <a:prstGeom prst="rect">
            <a:avLst/>
          </a:prstGeom>
          <a:noFill/>
          <a:ln w="9525">
            <a:noFill/>
            <a:miter lim="800000"/>
            <a:headEnd/>
            <a:tailEnd/>
          </a:ln>
        </p:spPr>
      </p:pic>
      <p:pic>
        <p:nvPicPr>
          <p:cNvPr id="5" name="Picture 6"/>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126216" y="140081"/>
            <a:ext cx="1403648" cy="624623"/>
          </a:xfrm>
          <a:prstGeom prst="rect">
            <a:avLst/>
          </a:prstGeom>
          <a:noFill/>
          <a:ln w="9525">
            <a:noFill/>
            <a:miter lim="800000"/>
            <a:headEnd/>
            <a:tailEnd/>
          </a:ln>
        </p:spPr>
      </p:pic>
      <p:sp>
        <p:nvSpPr>
          <p:cNvPr id="8" name="1 Título"/>
          <p:cNvSpPr>
            <a:spLocks noGrp="1"/>
          </p:cNvSpPr>
          <p:nvPr>
            <p:ph type="ctrTitle"/>
          </p:nvPr>
        </p:nvSpPr>
        <p:spPr>
          <a:xfrm>
            <a:off x="1619672" y="44624"/>
            <a:ext cx="6372200" cy="720080"/>
          </a:xfrm>
        </p:spPr>
        <p:txBody>
          <a:bodyPr>
            <a:noAutofit/>
          </a:bodyPr>
          <a:lstStyle/>
          <a:p>
            <a:r>
              <a:rPr lang="es-ES_tradnl" sz="1200" b="1" dirty="0" smtClean="0"/>
              <a:t>PROBLEMAS DE APRENDIZAJE LOGICO EMOCIONAL, INTELIGENCIAS MÚLTIPLES Y ESTILOS COGNITIVOS EN EL DESARROLLO EDUCATIVO DEL APRENDIZAJE</a:t>
            </a:r>
            <a:endParaRPr lang="en-US" sz="1200" dirty="0"/>
          </a:p>
        </p:txBody>
      </p:sp>
      <p:pic>
        <p:nvPicPr>
          <p:cNvPr id="9" name="Imagen 4" descr="Macintosh HD:Users:Elisa:Desktop:unifi.gif"/>
          <p:cNvPicPr/>
          <p:nvPr/>
        </p:nvPicPr>
        <p:blipFill>
          <a:blip r:embed="rId5" cstate="print">
            <a:clrChange>
              <a:clrFrom>
                <a:srgbClr val="FFFFFF"/>
              </a:clrFrom>
              <a:clrTo>
                <a:srgbClr val="FFFFFF">
                  <a:alpha val="0"/>
                </a:srgbClr>
              </a:clrTo>
            </a:clrChange>
          </a:blip>
          <a:srcRect/>
          <a:stretch>
            <a:fillRect/>
          </a:stretch>
        </p:blipFill>
        <p:spPr bwMode="auto">
          <a:xfrm>
            <a:off x="8028384" y="188640"/>
            <a:ext cx="395536" cy="360040"/>
          </a:xfrm>
          <a:prstGeom prst="rect">
            <a:avLst/>
          </a:prstGeom>
          <a:noFill/>
          <a:ln w="9525">
            <a:noFill/>
            <a:miter lim="800000"/>
            <a:headEnd/>
            <a:tailEnd/>
          </a:ln>
        </p:spPr>
      </p:pic>
      <p:sp>
        <p:nvSpPr>
          <p:cNvPr id="10" name="Rectangle 1"/>
          <p:cNvSpPr>
            <a:spLocks noChangeArrowheads="1"/>
          </p:cNvSpPr>
          <p:nvPr/>
        </p:nvSpPr>
        <p:spPr bwMode="auto">
          <a:xfrm>
            <a:off x="467544" y="6582544"/>
            <a:ext cx="8388424"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00338" algn="ctr"/>
                <a:tab pos="5400675" algn="r"/>
              </a:tabLst>
            </a:pP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Arely Tijerina Mena 224139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Fabiola L</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ó</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pez D</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á</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vila 215873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Elisa Mar</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í</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 Pellico Villareal 230052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Jessika</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 Amero Lobo 143491</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Prof. Fausto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Presutti</a:t>
            </a:r>
            <a:endParaRPr kumimoji="0" lang="es-MX" sz="900" b="1" i="0" u="none" strike="noStrike" cap="none" normalizeH="0" baseline="0" dirty="0" smtClean="0">
              <a:ln>
                <a:noFill/>
              </a:ln>
              <a:solidFill>
                <a:srgbClr val="002060"/>
              </a:solidFill>
              <a:effectLst/>
              <a:latin typeface="Arial" pitchFamily="34" charset="0"/>
              <a:cs typeface="Arial" pitchFamily="34" charset="0"/>
            </a:endParaRPr>
          </a:p>
        </p:txBody>
      </p:sp>
      <p:sp>
        <p:nvSpPr>
          <p:cNvPr id="11" name="2 Marcador de contenido"/>
          <p:cNvSpPr txBox="1">
            <a:spLocks/>
          </p:cNvSpPr>
          <p:nvPr/>
        </p:nvSpPr>
        <p:spPr>
          <a:xfrm>
            <a:off x="457200" y="1600201"/>
            <a:ext cx="8229600" cy="3701008"/>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3200" b="1" i="0" u="none" strike="noStrike" kern="1200" cap="none" spc="0" normalizeH="0" baseline="0" noProof="0" dirty="0" smtClean="0">
                <a:ln>
                  <a:noFill/>
                </a:ln>
                <a:effectLst/>
                <a:uLnTx/>
                <a:uFillTx/>
                <a:latin typeface="+mn-lt"/>
                <a:ea typeface="+mn-ea"/>
                <a:cs typeface="+mn-cs"/>
              </a:rPr>
              <a:t>Fabiola López</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3200" b="0" i="0" u="none" strike="noStrike" kern="1200" cap="none" spc="0" normalizeH="0" baseline="0" noProof="0" dirty="0" smtClean="0">
                <a:ln>
                  <a:noFill/>
                </a:ln>
                <a:effectLst/>
                <a:uLnTx/>
                <a:uFillTx/>
                <a:latin typeface="+mn-lt"/>
                <a:ea typeface="+mn-ea"/>
                <a:cs typeface="+mn-cs"/>
              </a:rPr>
              <a:t>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3200" b="0" i="0" u="none" strike="noStrike" kern="1200" cap="none" spc="0" normalizeH="0" baseline="0" noProof="0" dirty="0">
              <a:ln>
                <a:noFill/>
              </a:ln>
              <a:effectLst/>
              <a:uLnTx/>
              <a:uFillTx/>
              <a:latin typeface="+mn-lt"/>
              <a:ea typeface="+mn-ea"/>
              <a:cs typeface="+mn-cs"/>
            </a:endParaRPr>
          </a:p>
        </p:txBody>
      </p:sp>
      <p:sp>
        <p:nvSpPr>
          <p:cNvPr id="12" name="1 Título"/>
          <p:cNvSpPr txBox="1">
            <a:spLocks/>
          </p:cNvSpPr>
          <p:nvPr/>
        </p:nvSpPr>
        <p:spPr>
          <a:xfrm>
            <a:off x="467544" y="70182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b="0" i="0" u="none" strike="noStrike" kern="1200" cap="none" spc="0" normalizeH="0" baseline="0" noProof="0" dirty="0" smtClean="0">
                <a:ln>
                  <a:noFill/>
                </a:ln>
                <a:solidFill>
                  <a:srgbClr val="C00000"/>
                </a:solidFill>
                <a:effectLst/>
                <a:uLnTx/>
                <a:uFillTx/>
                <a:latin typeface="+mj-lt"/>
                <a:ea typeface="+mj-ea"/>
                <a:cs typeface="+mj-cs"/>
              </a:rPr>
              <a:t>“TEST DE CREATIVIDAD”</a:t>
            </a:r>
            <a:endParaRPr kumimoji="0" lang="es-MX" sz="4400" b="0" i="0" u="none" strike="noStrike" kern="1200" cap="none" spc="0" normalizeH="0" baseline="0" noProof="0" dirty="0">
              <a:ln>
                <a:noFill/>
              </a:ln>
              <a:solidFill>
                <a:srgbClr val="C00000"/>
              </a:solidFill>
              <a:effectLst/>
              <a:uLnTx/>
              <a:uFillTx/>
              <a:latin typeface="+mj-lt"/>
              <a:ea typeface="+mj-ea"/>
              <a:cs typeface="+mj-cs"/>
            </a:endParaRPr>
          </a:p>
        </p:txBody>
      </p:sp>
      <p:pic>
        <p:nvPicPr>
          <p:cNvPr id="3074" name="16 Imagen" descr="DSC08796.JPG"/>
          <p:cNvPicPr>
            <a:picLocks noChangeArrowheads="1"/>
          </p:cNvPicPr>
          <p:nvPr/>
        </p:nvPicPr>
        <p:blipFill>
          <a:blip r:embed="rId6" cstate="print"/>
          <a:srcRect l="-2647" r="-2853"/>
          <a:stretch>
            <a:fillRect/>
          </a:stretch>
        </p:blipFill>
        <p:spPr bwMode="auto">
          <a:xfrm>
            <a:off x="5580112" y="1412776"/>
            <a:ext cx="3388023" cy="3888432"/>
          </a:xfrm>
          <a:prstGeom prst="rect">
            <a:avLst/>
          </a:prstGeom>
          <a:noFill/>
          <a:ln w="9525">
            <a:noFill/>
            <a:miter lim="800000"/>
            <a:headEnd/>
            <a:tailEnd/>
          </a:ln>
        </p:spPr>
      </p:pic>
      <p:pic>
        <p:nvPicPr>
          <p:cNvPr id="3075" name="9 Imagen" descr="DSC08799.JPG"/>
          <p:cNvPicPr>
            <a:picLocks noChangeArrowheads="1"/>
          </p:cNvPicPr>
          <p:nvPr/>
        </p:nvPicPr>
        <p:blipFill>
          <a:blip r:embed="rId7" cstate="print"/>
          <a:srcRect l="-9431" r="-9578"/>
          <a:stretch>
            <a:fillRect/>
          </a:stretch>
        </p:blipFill>
        <p:spPr bwMode="auto">
          <a:xfrm>
            <a:off x="2555776" y="1628800"/>
            <a:ext cx="3446190" cy="3600400"/>
          </a:xfrm>
          <a:prstGeom prst="rect">
            <a:avLst/>
          </a:prstGeom>
          <a:noFill/>
          <a:ln w="9525">
            <a:noFill/>
            <a:miter lim="800000"/>
            <a:headEnd/>
            <a:tailEnd/>
          </a:ln>
        </p:spPr>
      </p:pic>
      <p:pic>
        <p:nvPicPr>
          <p:cNvPr id="3076" name="17 Imagen" descr="DSC08797.JPG"/>
          <p:cNvPicPr>
            <a:picLocks noChangeArrowheads="1"/>
          </p:cNvPicPr>
          <p:nvPr/>
        </p:nvPicPr>
        <p:blipFill>
          <a:blip r:embed="rId8" cstate="print"/>
          <a:srcRect l="-6674" r="-6828"/>
          <a:stretch>
            <a:fillRect/>
          </a:stretch>
        </p:blipFill>
        <p:spPr bwMode="auto">
          <a:xfrm>
            <a:off x="179512" y="2132856"/>
            <a:ext cx="2727821" cy="3096344"/>
          </a:xfrm>
          <a:prstGeom prst="rect">
            <a:avLst/>
          </a:prstGeom>
          <a:noFill/>
          <a:ln w="9525">
            <a:noFill/>
            <a:miter lim="800000"/>
            <a:headEnd/>
            <a:tailEnd/>
          </a:ln>
        </p:spPr>
      </p:pic>
      <p:sp>
        <p:nvSpPr>
          <p:cNvPr id="14" name="13 CuadroTexto"/>
          <p:cNvSpPr txBox="1"/>
          <p:nvPr/>
        </p:nvSpPr>
        <p:spPr>
          <a:xfrm>
            <a:off x="899592" y="1052736"/>
            <a:ext cx="1152128" cy="369332"/>
          </a:xfrm>
          <a:prstGeom prst="rect">
            <a:avLst/>
          </a:prstGeom>
          <a:noFill/>
        </p:spPr>
        <p:txBody>
          <a:bodyPr wrap="square" rtlCol="0">
            <a:spAutoFit/>
          </a:bodyPr>
          <a:lstStyle/>
          <a:p>
            <a:r>
              <a:rPr lang="es-MX" b="1" dirty="0" smtClean="0">
                <a:solidFill>
                  <a:srgbClr val="C00000"/>
                </a:solidFill>
              </a:rPr>
              <a:t>TEMA 3</a:t>
            </a:r>
            <a:endParaRPr lang="es-MX" b="1" dirty="0">
              <a:solidFill>
                <a:srgbClr val="C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C000"/>
        </a:solidFill>
        <a:effectLst/>
      </p:bgPr>
    </p:bg>
    <p:spTree>
      <p:nvGrpSpPr>
        <p:cNvPr id="1" name=""/>
        <p:cNvGrpSpPr/>
        <p:nvPr/>
      </p:nvGrpSpPr>
      <p:grpSpPr>
        <a:xfrm>
          <a:off x="0" y="0"/>
          <a:ext cx="0" cy="0"/>
          <a:chOff x="0" y="0"/>
          <a:chExt cx="0" cy="0"/>
        </a:xfrm>
      </p:grpSpPr>
      <p:pic>
        <p:nvPicPr>
          <p:cNvPr id="7" name="6 Imagen" descr="pp pf educativa copia.jpg"/>
          <p:cNvPicPr>
            <a:picLocks noChangeAspect="1"/>
          </p:cNvPicPr>
          <p:nvPr/>
        </p:nvPicPr>
        <p:blipFill>
          <a:blip r:embed="rId2" cstate="print"/>
          <a:stretch>
            <a:fillRect/>
          </a:stretch>
        </p:blipFill>
        <p:spPr>
          <a:xfrm>
            <a:off x="13648" y="-24"/>
            <a:ext cx="9144000" cy="6858000"/>
          </a:xfrm>
          <a:prstGeom prst="rect">
            <a:avLst/>
          </a:prstGeom>
        </p:spPr>
      </p:pic>
      <p:sp>
        <p:nvSpPr>
          <p:cNvPr id="6" name="5 Documento"/>
          <p:cNvSpPr/>
          <p:nvPr/>
        </p:nvSpPr>
        <p:spPr>
          <a:xfrm>
            <a:off x="0" y="0"/>
            <a:ext cx="9144000" cy="908720"/>
          </a:xfrm>
          <a:prstGeom prst="flowChartDocumen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Picture 5"/>
          <p:cNvPicPr>
            <a:picLocks noChangeAspect="1" noChangeArrowheads="1"/>
          </p:cNvPicPr>
          <p:nvPr/>
        </p:nvPicPr>
        <p:blipFill>
          <a:blip r:embed="rId3" cstate="print"/>
          <a:srcRect/>
          <a:stretch>
            <a:fillRect/>
          </a:stretch>
        </p:blipFill>
        <p:spPr bwMode="auto">
          <a:xfrm>
            <a:off x="8460432" y="116632"/>
            <a:ext cx="498261" cy="502756"/>
          </a:xfrm>
          <a:prstGeom prst="rect">
            <a:avLst/>
          </a:prstGeom>
          <a:noFill/>
          <a:ln w="9525">
            <a:noFill/>
            <a:miter lim="800000"/>
            <a:headEnd/>
            <a:tailEnd/>
          </a:ln>
        </p:spPr>
      </p:pic>
      <p:pic>
        <p:nvPicPr>
          <p:cNvPr id="5" name="Picture 6"/>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126216" y="140081"/>
            <a:ext cx="1403648" cy="624623"/>
          </a:xfrm>
          <a:prstGeom prst="rect">
            <a:avLst/>
          </a:prstGeom>
          <a:noFill/>
          <a:ln w="9525">
            <a:noFill/>
            <a:miter lim="800000"/>
            <a:headEnd/>
            <a:tailEnd/>
          </a:ln>
        </p:spPr>
      </p:pic>
      <p:sp>
        <p:nvSpPr>
          <p:cNvPr id="8" name="1 Título"/>
          <p:cNvSpPr>
            <a:spLocks noGrp="1"/>
          </p:cNvSpPr>
          <p:nvPr>
            <p:ph type="ctrTitle"/>
          </p:nvPr>
        </p:nvSpPr>
        <p:spPr>
          <a:xfrm>
            <a:off x="1619672" y="44624"/>
            <a:ext cx="6372200" cy="720080"/>
          </a:xfrm>
        </p:spPr>
        <p:txBody>
          <a:bodyPr>
            <a:noAutofit/>
          </a:bodyPr>
          <a:lstStyle/>
          <a:p>
            <a:r>
              <a:rPr lang="es-ES_tradnl" sz="1200" b="1" dirty="0" smtClean="0"/>
              <a:t>PROBLEMAS DE APRENDIZAJE LOGICO EMOCIONAL, INTELIGENCIAS MÚLTIPLES Y ESTILOS COGNITIVOS EN EL DESARROLLO EDUCATIVO DEL APRENDIZAJE</a:t>
            </a:r>
            <a:endParaRPr lang="en-US" sz="1200" dirty="0"/>
          </a:p>
        </p:txBody>
      </p:sp>
      <p:pic>
        <p:nvPicPr>
          <p:cNvPr id="9" name="Imagen 4" descr="Macintosh HD:Users:Elisa:Desktop:unifi.gif"/>
          <p:cNvPicPr/>
          <p:nvPr/>
        </p:nvPicPr>
        <p:blipFill>
          <a:blip r:embed="rId5" cstate="print">
            <a:clrChange>
              <a:clrFrom>
                <a:srgbClr val="FFFFFF"/>
              </a:clrFrom>
              <a:clrTo>
                <a:srgbClr val="FFFFFF">
                  <a:alpha val="0"/>
                </a:srgbClr>
              </a:clrTo>
            </a:clrChange>
          </a:blip>
          <a:srcRect/>
          <a:stretch>
            <a:fillRect/>
          </a:stretch>
        </p:blipFill>
        <p:spPr bwMode="auto">
          <a:xfrm>
            <a:off x="8028384" y="188640"/>
            <a:ext cx="395536" cy="360040"/>
          </a:xfrm>
          <a:prstGeom prst="rect">
            <a:avLst/>
          </a:prstGeom>
          <a:noFill/>
          <a:ln w="9525">
            <a:noFill/>
            <a:miter lim="800000"/>
            <a:headEnd/>
            <a:tailEnd/>
          </a:ln>
        </p:spPr>
      </p:pic>
      <p:sp>
        <p:nvSpPr>
          <p:cNvPr id="10" name="Rectangle 1"/>
          <p:cNvSpPr>
            <a:spLocks noChangeArrowheads="1"/>
          </p:cNvSpPr>
          <p:nvPr/>
        </p:nvSpPr>
        <p:spPr bwMode="auto">
          <a:xfrm>
            <a:off x="467544" y="6582544"/>
            <a:ext cx="8388424"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00338" algn="ctr"/>
                <a:tab pos="5400675" algn="r"/>
              </a:tabLst>
            </a:pP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Arely Tijerina Mena 224139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Fabiola L</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ó</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pez D</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á</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vila 215873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Elisa Mar</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í</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 Pellico Villareal 230052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Jessika</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 Amero Lobo 143491</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Prof. Fausto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Presutti</a:t>
            </a:r>
            <a:endParaRPr kumimoji="0" lang="es-MX" sz="900" b="1" i="0" u="none" strike="noStrike" cap="none" normalizeH="0" baseline="0" dirty="0" smtClean="0">
              <a:ln>
                <a:noFill/>
              </a:ln>
              <a:solidFill>
                <a:srgbClr val="002060"/>
              </a:solidFill>
              <a:effectLst/>
              <a:latin typeface="Arial" pitchFamily="34" charset="0"/>
              <a:cs typeface="Arial" pitchFamily="34" charset="0"/>
            </a:endParaRPr>
          </a:p>
        </p:txBody>
      </p:sp>
      <p:sp>
        <p:nvSpPr>
          <p:cNvPr id="11" name="2 Marcador de contenido"/>
          <p:cNvSpPr txBox="1">
            <a:spLocks/>
          </p:cNvSpPr>
          <p:nvPr/>
        </p:nvSpPr>
        <p:spPr>
          <a:xfrm>
            <a:off x="457200" y="1600201"/>
            <a:ext cx="8229600" cy="3701008"/>
          </a:xfrm>
          <a:prstGeom prst="rect">
            <a:avLst/>
          </a:prstGeom>
        </p:spPr>
        <p:txBody>
          <a:bodyPr vert="horz" lIns="91440" tIns="45720" rIns="91440" bIns="45720" rtlCol="0">
            <a:normAutofit lnSpcReduction="1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3200" b="1" i="0" u="none" strike="noStrike" kern="1200" cap="none" spc="0" normalizeH="0" baseline="0" noProof="0" dirty="0" smtClean="0">
                <a:ln>
                  <a:noFill/>
                </a:ln>
                <a:effectLst/>
                <a:uLnTx/>
                <a:uFillTx/>
                <a:latin typeface="+mn-lt"/>
                <a:ea typeface="+mn-ea"/>
                <a:cs typeface="+mn-cs"/>
              </a:rPr>
              <a:t>Fabiola López</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3200" b="0" i="0" u="none" strike="noStrike" kern="1200" cap="none" spc="0" normalizeH="0" baseline="0" noProof="0" dirty="0" smtClean="0">
                <a:ln>
                  <a:noFill/>
                </a:ln>
                <a:effectLst/>
                <a:uLnTx/>
                <a:uFillTx/>
                <a:latin typeface="+mn-lt"/>
                <a:ea typeface="+mn-ea"/>
                <a:cs typeface="+mn-cs"/>
              </a:rPr>
              <a:t>	Como se puede observar en estas dos láminas, todos los dibujos son </a:t>
            </a:r>
            <a:r>
              <a:rPr kumimoji="0" lang="es-MX" sz="3200" b="1" i="0" u="none" strike="noStrike" kern="1200" cap="none" spc="0" normalizeH="0" baseline="0" noProof="0" dirty="0" smtClean="0">
                <a:ln>
                  <a:noFill/>
                </a:ln>
                <a:effectLst/>
                <a:uLnTx/>
                <a:uFillTx/>
                <a:latin typeface="+mn-lt"/>
                <a:ea typeface="+mn-ea"/>
                <a:cs typeface="+mn-cs"/>
              </a:rPr>
              <a:t>OBJETOS</a:t>
            </a:r>
            <a:r>
              <a:rPr kumimoji="0" lang="es-MX" sz="3200" b="0" i="0" u="none" strike="noStrike" kern="1200" cap="none" spc="0" normalizeH="0" baseline="0" noProof="0" dirty="0" smtClean="0">
                <a:ln>
                  <a:noFill/>
                </a:ln>
                <a:effectLst/>
                <a:uLnTx/>
                <a:uFillTx/>
                <a:latin typeface="+mn-lt"/>
                <a:ea typeface="+mn-ea"/>
                <a:cs typeface="+mn-cs"/>
              </a:rPr>
              <a:t>,</a:t>
            </a:r>
            <a:r>
              <a:rPr kumimoji="0" lang="es-MX" sz="3200" b="1" i="0" u="none" strike="noStrike" kern="1200" cap="none" spc="0" normalizeH="0" baseline="0" noProof="0" dirty="0" smtClean="0">
                <a:ln>
                  <a:noFill/>
                </a:ln>
                <a:effectLst/>
                <a:uLnTx/>
                <a:uFillTx/>
                <a:latin typeface="+mn-lt"/>
                <a:ea typeface="+mn-ea"/>
                <a:cs typeface="+mn-cs"/>
              </a:rPr>
              <a:t> </a:t>
            </a:r>
            <a:r>
              <a:rPr kumimoji="0" lang="es-MX" sz="3200" b="0" i="0" u="none" strike="noStrike" kern="1200" cap="none" spc="0" normalizeH="0" baseline="0" noProof="0" dirty="0" smtClean="0">
                <a:ln>
                  <a:noFill/>
                </a:ln>
                <a:effectLst/>
                <a:uLnTx/>
                <a:uFillTx/>
                <a:latin typeface="+mn-lt"/>
                <a:ea typeface="+mn-ea"/>
                <a:cs typeface="+mn-cs"/>
              </a:rPr>
              <a:t>más no situaciones, por se puede concluir que soy tengo </a:t>
            </a:r>
            <a:r>
              <a:rPr kumimoji="0" lang="es-MX" sz="3200" b="1" i="0" u="none" strike="noStrike" kern="1200" cap="none" spc="0" normalizeH="0" baseline="0" noProof="0" dirty="0" smtClean="0">
                <a:ln>
                  <a:noFill/>
                </a:ln>
                <a:effectLst/>
                <a:uLnTx/>
                <a:uFillTx/>
                <a:latin typeface="+mn-lt"/>
                <a:ea typeface="+mn-ea"/>
                <a:cs typeface="+mn-cs"/>
              </a:rPr>
              <a:t>ESTILO COGNITIVO RACIONAL</a:t>
            </a:r>
            <a:r>
              <a:rPr kumimoji="0" lang="es-MX" sz="3200" b="0" i="0" u="none" strike="noStrike" kern="1200" cap="none" spc="0" normalizeH="0" baseline="0" noProof="0" dirty="0" smtClean="0">
                <a:ln>
                  <a:noFill/>
                </a:ln>
                <a:effectLst/>
                <a:uLnTx/>
                <a:uFillTx/>
                <a:latin typeface="+mn-lt"/>
                <a:ea typeface="+mn-ea"/>
                <a:cs typeface="+mn-cs"/>
              </a:rPr>
              <a:t>,  éste resultado concuerda con el resultado de Test  de figuras sucesivas, a pesar de que concuerdan puede variar dependiendo de la situación.</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3200" b="0" i="0" u="none" strike="noStrike" kern="1200" cap="none" spc="0" normalizeH="0" baseline="0" noProof="0" dirty="0">
              <a:ln>
                <a:noFill/>
              </a:ln>
              <a:effectLst/>
              <a:uLnTx/>
              <a:uFillTx/>
              <a:latin typeface="+mn-lt"/>
              <a:ea typeface="+mn-ea"/>
              <a:cs typeface="+mn-cs"/>
            </a:endParaRPr>
          </a:p>
        </p:txBody>
      </p:sp>
      <p:sp>
        <p:nvSpPr>
          <p:cNvPr id="12" name="1 Título"/>
          <p:cNvSpPr txBox="1">
            <a:spLocks/>
          </p:cNvSpPr>
          <p:nvPr/>
        </p:nvSpPr>
        <p:spPr>
          <a:xfrm>
            <a:off x="467544" y="70182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b="0" i="0" u="none" strike="noStrike" kern="1200" cap="none" spc="0" normalizeH="0" baseline="0" noProof="0" dirty="0" smtClean="0">
                <a:ln>
                  <a:noFill/>
                </a:ln>
                <a:solidFill>
                  <a:srgbClr val="C00000"/>
                </a:solidFill>
                <a:effectLst/>
                <a:uLnTx/>
                <a:uFillTx/>
                <a:latin typeface="+mj-lt"/>
                <a:ea typeface="+mj-ea"/>
                <a:cs typeface="+mj-cs"/>
              </a:rPr>
              <a:t>“TEST DE CREATIVIDAD”</a:t>
            </a:r>
            <a:endParaRPr kumimoji="0" lang="es-MX" sz="4400" b="0" i="0" u="none" strike="noStrike" kern="1200" cap="none" spc="0" normalizeH="0" baseline="0" noProof="0" dirty="0">
              <a:ln>
                <a:noFill/>
              </a:ln>
              <a:solidFill>
                <a:srgbClr val="C00000"/>
              </a:solidFill>
              <a:effectLst/>
              <a:uLnTx/>
              <a:uFillTx/>
              <a:latin typeface="+mj-lt"/>
              <a:ea typeface="+mj-ea"/>
              <a:cs typeface="+mj-cs"/>
            </a:endParaRPr>
          </a:p>
        </p:txBody>
      </p:sp>
      <p:sp>
        <p:nvSpPr>
          <p:cNvPr id="13" name="12 CuadroTexto"/>
          <p:cNvSpPr txBox="1"/>
          <p:nvPr/>
        </p:nvSpPr>
        <p:spPr>
          <a:xfrm>
            <a:off x="971600" y="1115452"/>
            <a:ext cx="1152128" cy="369332"/>
          </a:xfrm>
          <a:prstGeom prst="rect">
            <a:avLst/>
          </a:prstGeom>
          <a:noFill/>
        </p:spPr>
        <p:txBody>
          <a:bodyPr wrap="square" rtlCol="0">
            <a:spAutoFit/>
          </a:bodyPr>
          <a:lstStyle/>
          <a:p>
            <a:r>
              <a:rPr lang="es-MX" b="1" dirty="0" smtClean="0">
                <a:solidFill>
                  <a:srgbClr val="C00000"/>
                </a:solidFill>
              </a:rPr>
              <a:t>TEMA 3</a:t>
            </a:r>
            <a:endParaRPr lang="es-MX" b="1" dirty="0">
              <a:solidFill>
                <a:srgbClr val="C00000"/>
              </a:solidFill>
            </a:endParaRPr>
          </a:p>
        </p:txBody>
      </p:sp>
      <p:pic>
        <p:nvPicPr>
          <p:cNvPr id="14" name="Picture 3" descr="D:\DCIM\102MSDCF\DSC05471.JPG"/>
          <p:cNvPicPr>
            <a:picLocks noChangeAspect="1" noChangeArrowheads="1"/>
          </p:cNvPicPr>
          <p:nvPr/>
        </p:nvPicPr>
        <p:blipFill>
          <a:blip r:embed="rId6" cstate="print"/>
          <a:srcRect l="43700" t="46663" r="39562" b="12760"/>
          <a:stretch>
            <a:fillRect/>
          </a:stretch>
        </p:blipFill>
        <p:spPr bwMode="auto">
          <a:xfrm>
            <a:off x="7812360" y="1021668"/>
            <a:ext cx="792088" cy="118813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C000"/>
        </a:solidFill>
        <a:effectLst/>
      </p:bgPr>
    </p:bg>
    <p:spTree>
      <p:nvGrpSpPr>
        <p:cNvPr id="1" name=""/>
        <p:cNvGrpSpPr/>
        <p:nvPr/>
      </p:nvGrpSpPr>
      <p:grpSpPr>
        <a:xfrm>
          <a:off x="0" y="0"/>
          <a:ext cx="0" cy="0"/>
          <a:chOff x="0" y="0"/>
          <a:chExt cx="0" cy="0"/>
        </a:xfrm>
      </p:grpSpPr>
      <p:pic>
        <p:nvPicPr>
          <p:cNvPr id="7" name="6 Imagen" descr="pp pf educativa copia.jpg"/>
          <p:cNvPicPr>
            <a:picLocks noChangeAspect="1"/>
          </p:cNvPicPr>
          <p:nvPr/>
        </p:nvPicPr>
        <p:blipFill>
          <a:blip r:embed="rId2" cstate="print"/>
          <a:stretch>
            <a:fillRect/>
          </a:stretch>
        </p:blipFill>
        <p:spPr>
          <a:xfrm>
            <a:off x="13648" y="-24"/>
            <a:ext cx="9144000" cy="6858000"/>
          </a:xfrm>
          <a:prstGeom prst="rect">
            <a:avLst/>
          </a:prstGeom>
        </p:spPr>
      </p:pic>
      <p:sp>
        <p:nvSpPr>
          <p:cNvPr id="6" name="5 Documento"/>
          <p:cNvSpPr/>
          <p:nvPr/>
        </p:nvSpPr>
        <p:spPr>
          <a:xfrm>
            <a:off x="0" y="0"/>
            <a:ext cx="9144000" cy="908720"/>
          </a:xfrm>
          <a:prstGeom prst="flowChartDocumen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Picture 5"/>
          <p:cNvPicPr>
            <a:picLocks noChangeAspect="1" noChangeArrowheads="1"/>
          </p:cNvPicPr>
          <p:nvPr/>
        </p:nvPicPr>
        <p:blipFill>
          <a:blip r:embed="rId3" cstate="print"/>
          <a:srcRect/>
          <a:stretch>
            <a:fillRect/>
          </a:stretch>
        </p:blipFill>
        <p:spPr bwMode="auto">
          <a:xfrm>
            <a:off x="8460432" y="116632"/>
            <a:ext cx="498261" cy="502756"/>
          </a:xfrm>
          <a:prstGeom prst="rect">
            <a:avLst/>
          </a:prstGeom>
          <a:noFill/>
          <a:ln w="9525">
            <a:noFill/>
            <a:miter lim="800000"/>
            <a:headEnd/>
            <a:tailEnd/>
          </a:ln>
        </p:spPr>
      </p:pic>
      <p:pic>
        <p:nvPicPr>
          <p:cNvPr id="5" name="Picture 6"/>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126216" y="140081"/>
            <a:ext cx="1403648" cy="624623"/>
          </a:xfrm>
          <a:prstGeom prst="rect">
            <a:avLst/>
          </a:prstGeom>
          <a:noFill/>
          <a:ln w="9525">
            <a:noFill/>
            <a:miter lim="800000"/>
            <a:headEnd/>
            <a:tailEnd/>
          </a:ln>
        </p:spPr>
      </p:pic>
      <p:sp>
        <p:nvSpPr>
          <p:cNvPr id="8" name="1 Título"/>
          <p:cNvSpPr>
            <a:spLocks noGrp="1"/>
          </p:cNvSpPr>
          <p:nvPr>
            <p:ph type="ctrTitle"/>
          </p:nvPr>
        </p:nvSpPr>
        <p:spPr>
          <a:xfrm>
            <a:off x="1619672" y="44624"/>
            <a:ext cx="6372200" cy="720080"/>
          </a:xfrm>
        </p:spPr>
        <p:txBody>
          <a:bodyPr>
            <a:noAutofit/>
          </a:bodyPr>
          <a:lstStyle/>
          <a:p>
            <a:r>
              <a:rPr lang="es-ES_tradnl" sz="1200" b="1" dirty="0" smtClean="0"/>
              <a:t>PROBLEMAS DE APRENDIZAJE LOGICO EMOCIONAL, INTELIGENCIAS MÚLTIPLES Y ESTILOS COGNITIVOS EN EL DESARROLLO EDUCATIVO DEL APRENDIZAJE</a:t>
            </a:r>
            <a:endParaRPr lang="en-US" sz="1200" dirty="0"/>
          </a:p>
        </p:txBody>
      </p:sp>
      <p:pic>
        <p:nvPicPr>
          <p:cNvPr id="9" name="Imagen 4" descr="Macintosh HD:Users:Elisa:Desktop:unifi.gif"/>
          <p:cNvPicPr/>
          <p:nvPr/>
        </p:nvPicPr>
        <p:blipFill>
          <a:blip r:embed="rId5" cstate="print">
            <a:clrChange>
              <a:clrFrom>
                <a:srgbClr val="FFFFFF"/>
              </a:clrFrom>
              <a:clrTo>
                <a:srgbClr val="FFFFFF">
                  <a:alpha val="0"/>
                </a:srgbClr>
              </a:clrTo>
            </a:clrChange>
          </a:blip>
          <a:srcRect/>
          <a:stretch>
            <a:fillRect/>
          </a:stretch>
        </p:blipFill>
        <p:spPr bwMode="auto">
          <a:xfrm>
            <a:off x="8028384" y="188640"/>
            <a:ext cx="395536" cy="360040"/>
          </a:xfrm>
          <a:prstGeom prst="rect">
            <a:avLst/>
          </a:prstGeom>
          <a:noFill/>
          <a:ln w="9525">
            <a:noFill/>
            <a:miter lim="800000"/>
            <a:headEnd/>
            <a:tailEnd/>
          </a:ln>
        </p:spPr>
      </p:pic>
      <p:sp>
        <p:nvSpPr>
          <p:cNvPr id="10" name="Rectangle 1"/>
          <p:cNvSpPr>
            <a:spLocks noChangeArrowheads="1"/>
          </p:cNvSpPr>
          <p:nvPr/>
        </p:nvSpPr>
        <p:spPr bwMode="auto">
          <a:xfrm>
            <a:off x="467544" y="6582544"/>
            <a:ext cx="8388424"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00338" algn="ctr"/>
                <a:tab pos="5400675" algn="r"/>
              </a:tabLst>
            </a:pP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Arely Tijerina Mena 224139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Fabiola L</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ó</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pez D</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á</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vila 215873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Elisa Mar</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í</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 Pellico Villareal 230052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Jessika</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 Amero Lobo 143491</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Prof. Fausto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Presutti</a:t>
            </a:r>
            <a:endParaRPr kumimoji="0" lang="es-MX" sz="900" b="1" i="0" u="none" strike="noStrike" cap="none" normalizeH="0" baseline="0" dirty="0" smtClean="0">
              <a:ln>
                <a:noFill/>
              </a:ln>
              <a:solidFill>
                <a:srgbClr val="002060"/>
              </a:solidFill>
              <a:effectLst/>
              <a:latin typeface="Arial" pitchFamily="34" charset="0"/>
              <a:cs typeface="Arial" pitchFamily="34" charset="0"/>
            </a:endParaRPr>
          </a:p>
        </p:txBody>
      </p:sp>
      <p:sp>
        <p:nvSpPr>
          <p:cNvPr id="11" name="2 Marcador de contenido"/>
          <p:cNvSpPr txBox="1">
            <a:spLocks/>
          </p:cNvSpPr>
          <p:nvPr/>
        </p:nvSpPr>
        <p:spPr>
          <a:xfrm>
            <a:off x="230832" y="1423317"/>
            <a:ext cx="8229600" cy="4525963"/>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3200" b="1" i="0" u="none" strike="noStrike" kern="1200" cap="none" spc="0" normalizeH="0" baseline="0" noProof="0" dirty="0" smtClean="0">
                <a:ln>
                  <a:noFill/>
                </a:ln>
                <a:effectLst/>
                <a:uLnTx/>
                <a:uFillTx/>
                <a:latin typeface="+mn-lt"/>
                <a:ea typeface="+mn-ea"/>
                <a:cs typeface="+mn-cs"/>
              </a:rPr>
              <a:t>Elisa Pellico</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3200" b="1"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3200" b="1" i="0" u="none" strike="noStrike" kern="1200" cap="none" spc="0" normalizeH="0" baseline="0" noProof="0" dirty="0">
              <a:ln>
                <a:noFill/>
              </a:ln>
              <a:effectLst/>
              <a:uLnTx/>
              <a:uFillTx/>
              <a:latin typeface="+mn-lt"/>
              <a:ea typeface="+mn-ea"/>
              <a:cs typeface="+mn-cs"/>
            </a:endParaRPr>
          </a:p>
        </p:txBody>
      </p:sp>
      <p:sp>
        <p:nvSpPr>
          <p:cNvPr id="13" name="1 Título"/>
          <p:cNvSpPr txBox="1">
            <a:spLocks/>
          </p:cNvSpPr>
          <p:nvPr/>
        </p:nvSpPr>
        <p:spPr>
          <a:xfrm>
            <a:off x="467544" y="70182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b="0" i="0" u="none" strike="noStrike" kern="1200" cap="none" spc="0" normalizeH="0" baseline="0" noProof="0" dirty="0" smtClean="0">
                <a:ln>
                  <a:noFill/>
                </a:ln>
                <a:solidFill>
                  <a:srgbClr val="C00000"/>
                </a:solidFill>
                <a:effectLst/>
                <a:uLnTx/>
                <a:uFillTx/>
                <a:latin typeface="+mj-lt"/>
                <a:ea typeface="+mj-ea"/>
                <a:cs typeface="+mj-cs"/>
              </a:rPr>
              <a:t>“TEST DE CREATIVIDAD”</a:t>
            </a:r>
            <a:endParaRPr kumimoji="0" lang="es-MX" sz="4400" b="0" i="0" u="none" strike="noStrike" kern="1200" cap="none" spc="0" normalizeH="0" baseline="0" noProof="0" dirty="0">
              <a:ln>
                <a:noFill/>
              </a:ln>
              <a:solidFill>
                <a:srgbClr val="C00000"/>
              </a:solidFill>
              <a:effectLst/>
              <a:uLnTx/>
              <a:uFillTx/>
              <a:latin typeface="+mj-lt"/>
              <a:ea typeface="+mj-ea"/>
              <a:cs typeface="+mj-cs"/>
            </a:endParaRPr>
          </a:p>
        </p:txBody>
      </p:sp>
      <p:sp>
        <p:nvSpPr>
          <p:cNvPr id="14" name="13 Botón de acción: Volver">
            <a:hlinkClick r:id="rId6" action="ppaction://hlinksldjump" highlightClick="1"/>
          </p:cNvPr>
          <p:cNvSpPr/>
          <p:nvPr/>
        </p:nvSpPr>
        <p:spPr>
          <a:xfrm>
            <a:off x="8316416" y="6093296"/>
            <a:ext cx="360040" cy="432048"/>
          </a:xfrm>
          <a:prstGeom prst="actionButtonRetur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098" name="4 Imagen" descr="DSC08790.JPG"/>
          <p:cNvPicPr>
            <a:picLocks noChangeArrowheads="1"/>
          </p:cNvPicPr>
          <p:nvPr/>
        </p:nvPicPr>
        <p:blipFill>
          <a:blip r:embed="rId7" cstate="print"/>
          <a:srcRect l="-2289" r="-2684"/>
          <a:stretch>
            <a:fillRect/>
          </a:stretch>
        </p:blipFill>
        <p:spPr bwMode="auto">
          <a:xfrm>
            <a:off x="5508104" y="1484784"/>
            <a:ext cx="3414117" cy="3816424"/>
          </a:xfrm>
          <a:prstGeom prst="rect">
            <a:avLst/>
          </a:prstGeom>
          <a:noFill/>
          <a:ln w="9525">
            <a:noFill/>
            <a:miter lim="800000"/>
            <a:headEnd/>
            <a:tailEnd/>
          </a:ln>
        </p:spPr>
      </p:pic>
      <p:pic>
        <p:nvPicPr>
          <p:cNvPr id="4099" name="8 Imagen" descr="DSC08802.JPG"/>
          <p:cNvPicPr>
            <a:picLocks noChangeArrowheads="1"/>
          </p:cNvPicPr>
          <p:nvPr/>
        </p:nvPicPr>
        <p:blipFill>
          <a:blip r:embed="rId8" cstate="print"/>
          <a:srcRect l="-8116" r="-8556"/>
          <a:stretch>
            <a:fillRect/>
          </a:stretch>
        </p:blipFill>
        <p:spPr bwMode="auto">
          <a:xfrm>
            <a:off x="2483768" y="1700808"/>
            <a:ext cx="3205212" cy="3528392"/>
          </a:xfrm>
          <a:prstGeom prst="rect">
            <a:avLst/>
          </a:prstGeom>
          <a:noFill/>
          <a:ln w="9525">
            <a:noFill/>
            <a:miter lim="800000"/>
            <a:headEnd/>
            <a:tailEnd/>
          </a:ln>
        </p:spPr>
      </p:pic>
      <p:pic>
        <p:nvPicPr>
          <p:cNvPr id="4100" name="6 Imagen" descr="DSC08791.JPG"/>
          <p:cNvPicPr>
            <a:picLocks noChangeArrowheads="1"/>
          </p:cNvPicPr>
          <p:nvPr/>
        </p:nvPicPr>
        <p:blipFill>
          <a:blip r:embed="rId9" cstate="print"/>
          <a:srcRect l="-9431" r="-9760"/>
          <a:stretch>
            <a:fillRect/>
          </a:stretch>
        </p:blipFill>
        <p:spPr bwMode="auto">
          <a:xfrm>
            <a:off x="0" y="1988840"/>
            <a:ext cx="2833614" cy="3168352"/>
          </a:xfrm>
          <a:prstGeom prst="rect">
            <a:avLst/>
          </a:prstGeom>
          <a:noFill/>
          <a:ln w="9525">
            <a:noFill/>
            <a:miter lim="800000"/>
            <a:headEnd/>
            <a:tailEnd/>
          </a:ln>
        </p:spPr>
      </p:pic>
      <p:sp>
        <p:nvSpPr>
          <p:cNvPr id="15" name="14 CuadroTexto"/>
          <p:cNvSpPr txBox="1"/>
          <p:nvPr/>
        </p:nvSpPr>
        <p:spPr>
          <a:xfrm>
            <a:off x="971600" y="1052736"/>
            <a:ext cx="1152128" cy="369332"/>
          </a:xfrm>
          <a:prstGeom prst="rect">
            <a:avLst/>
          </a:prstGeom>
          <a:noFill/>
        </p:spPr>
        <p:txBody>
          <a:bodyPr wrap="square" rtlCol="0">
            <a:spAutoFit/>
          </a:bodyPr>
          <a:lstStyle/>
          <a:p>
            <a:r>
              <a:rPr lang="es-MX" b="1" dirty="0" smtClean="0">
                <a:solidFill>
                  <a:srgbClr val="C00000"/>
                </a:solidFill>
              </a:rPr>
              <a:t>TEMA 3</a:t>
            </a:r>
            <a:endParaRPr lang="es-MX" b="1" dirty="0">
              <a:solidFill>
                <a:srgbClr val="C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C000"/>
        </a:solidFill>
        <a:effectLst/>
      </p:bgPr>
    </p:bg>
    <p:spTree>
      <p:nvGrpSpPr>
        <p:cNvPr id="1" name=""/>
        <p:cNvGrpSpPr/>
        <p:nvPr/>
      </p:nvGrpSpPr>
      <p:grpSpPr>
        <a:xfrm>
          <a:off x="0" y="0"/>
          <a:ext cx="0" cy="0"/>
          <a:chOff x="0" y="0"/>
          <a:chExt cx="0" cy="0"/>
        </a:xfrm>
      </p:grpSpPr>
      <p:pic>
        <p:nvPicPr>
          <p:cNvPr id="7" name="6 Imagen" descr="pp pf educativa copia.jpg"/>
          <p:cNvPicPr>
            <a:picLocks noChangeAspect="1"/>
          </p:cNvPicPr>
          <p:nvPr/>
        </p:nvPicPr>
        <p:blipFill>
          <a:blip r:embed="rId2" cstate="print"/>
          <a:stretch>
            <a:fillRect/>
          </a:stretch>
        </p:blipFill>
        <p:spPr>
          <a:xfrm>
            <a:off x="13648" y="-24"/>
            <a:ext cx="9144000" cy="6858000"/>
          </a:xfrm>
          <a:prstGeom prst="rect">
            <a:avLst/>
          </a:prstGeom>
        </p:spPr>
      </p:pic>
      <p:sp>
        <p:nvSpPr>
          <p:cNvPr id="6" name="5 Documento"/>
          <p:cNvSpPr/>
          <p:nvPr/>
        </p:nvSpPr>
        <p:spPr>
          <a:xfrm>
            <a:off x="0" y="0"/>
            <a:ext cx="9144000" cy="908720"/>
          </a:xfrm>
          <a:prstGeom prst="flowChartDocumen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Picture 5"/>
          <p:cNvPicPr>
            <a:picLocks noChangeAspect="1" noChangeArrowheads="1"/>
          </p:cNvPicPr>
          <p:nvPr/>
        </p:nvPicPr>
        <p:blipFill>
          <a:blip r:embed="rId3" cstate="print"/>
          <a:srcRect/>
          <a:stretch>
            <a:fillRect/>
          </a:stretch>
        </p:blipFill>
        <p:spPr bwMode="auto">
          <a:xfrm>
            <a:off x="8460432" y="116632"/>
            <a:ext cx="498261" cy="502756"/>
          </a:xfrm>
          <a:prstGeom prst="rect">
            <a:avLst/>
          </a:prstGeom>
          <a:noFill/>
          <a:ln w="9525">
            <a:noFill/>
            <a:miter lim="800000"/>
            <a:headEnd/>
            <a:tailEnd/>
          </a:ln>
        </p:spPr>
      </p:pic>
      <p:pic>
        <p:nvPicPr>
          <p:cNvPr id="5" name="Picture 6"/>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126216" y="140081"/>
            <a:ext cx="1403648" cy="624623"/>
          </a:xfrm>
          <a:prstGeom prst="rect">
            <a:avLst/>
          </a:prstGeom>
          <a:noFill/>
          <a:ln w="9525">
            <a:noFill/>
            <a:miter lim="800000"/>
            <a:headEnd/>
            <a:tailEnd/>
          </a:ln>
        </p:spPr>
      </p:pic>
      <p:sp>
        <p:nvSpPr>
          <p:cNvPr id="8" name="1 Título"/>
          <p:cNvSpPr>
            <a:spLocks noGrp="1"/>
          </p:cNvSpPr>
          <p:nvPr>
            <p:ph type="ctrTitle"/>
          </p:nvPr>
        </p:nvSpPr>
        <p:spPr>
          <a:xfrm>
            <a:off x="1619672" y="44624"/>
            <a:ext cx="6372200" cy="720080"/>
          </a:xfrm>
        </p:spPr>
        <p:txBody>
          <a:bodyPr>
            <a:noAutofit/>
          </a:bodyPr>
          <a:lstStyle/>
          <a:p>
            <a:r>
              <a:rPr lang="es-ES_tradnl" sz="1200" b="1" dirty="0" smtClean="0"/>
              <a:t>PROBLEMAS DE APRENDIZAJE LOGICO EMOCIONAL, INTELIGENCIAS MÚLTIPLES Y ESTILOS COGNITIVOS EN EL DESARROLLO EDUCATIVO DEL APRENDIZAJE</a:t>
            </a:r>
            <a:endParaRPr lang="en-US" sz="1200" dirty="0"/>
          </a:p>
        </p:txBody>
      </p:sp>
      <p:pic>
        <p:nvPicPr>
          <p:cNvPr id="9" name="Imagen 4" descr="Macintosh HD:Users:Elisa:Desktop:unifi.gif"/>
          <p:cNvPicPr/>
          <p:nvPr/>
        </p:nvPicPr>
        <p:blipFill>
          <a:blip r:embed="rId5" cstate="print">
            <a:clrChange>
              <a:clrFrom>
                <a:srgbClr val="FFFFFF"/>
              </a:clrFrom>
              <a:clrTo>
                <a:srgbClr val="FFFFFF">
                  <a:alpha val="0"/>
                </a:srgbClr>
              </a:clrTo>
            </a:clrChange>
          </a:blip>
          <a:srcRect/>
          <a:stretch>
            <a:fillRect/>
          </a:stretch>
        </p:blipFill>
        <p:spPr bwMode="auto">
          <a:xfrm>
            <a:off x="8028384" y="188640"/>
            <a:ext cx="395536" cy="360040"/>
          </a:xfrm>
          <a:prstGeom prst="rect">
            <a:avLst/>
          </a:prstGeom>
          <a:noFill/>
          <a:ln w="9525">
            <a:noFill/>
            <a:miter lim="800000"/>
            <a:headEnd/>
            <a:tailEnd/>
          </a:ln>
        </p:spPr>
      </p:pic>
      <p:sp>
        <p:nvSpPr>
          <p:cNvPr id="10" name="Rectangle 1"/>
          <p:cNvSpPr>
            <a:spLocks noChangeArrowheads="1"/>
          </p:cNvSpPr>
          <p:nvPr/>
        </p:nvSpPr>
        <p:spPr bwMode="auto">
          <a:xfrm>
            <a:off x="467544" y="6582544"/>
            <a:ext cx="8388424"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00338" algn="ctr"/>
                <a:tab pos="5400675" algn="r"/>
              </a:tabLst>
            </a:pP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Arely Tijerina Mena 224139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Fabiola L</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ó</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pez D</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á</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vila 215873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Elisa Mar</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í</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 Pellico Villareal 230052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Jessika</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 Amero Lobo 143491</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Prof. Fausto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Presutti</a:t>
            </a:r>
            <a:endParaRPr kumimoji="0" lang="es-MX" sz="900" b="1" i="0" u="none" strike="noStrike" cap="none" normalizeH="0" baseline="0" dirty="0" smtClean="0">
              <a:ln>
                <a:noFill/>
              </a:ln>
              <a:solidFill>
                <a:srgbClr val="002060"/>
              </a:solidFill>
              <a:effectLst/>
              <a:latin typeface="Arial" pitchFamily="34" charset="0"/>
              <a:cs typeface="Arial" pitchFamily="34" charset="0"/>
            </a:endParaRPr>
          </a:p>
        </p:txBody>
      </p:sp>
      <p:sp>
        <p:nvSpPr>
          <p:cNvPr id="11" name="2 Marcador de contenido"/>
          <p:cNvSpPr txBox="1">
            <a:spLocks/>
          </p:cNvSpPr>
          <p:nvPr/>
        </p:nvSpPr>
        <p:spPr>
          <a:xfrm>
            <a:off x="230832" y="1423317"/>
            <a:ext cx="8229600" cy="4525963"/>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3200" b="1" i="0" u="none" strike="noStrike" kern="1200" cap="none" spc="0" normalizeH="0" baseline="0" noProof="0" dirty="0" smtClean="0">
                <a:ln>
                  <a:noFill/>
                </a:ln>
                <a:effectLst/>
                <a:uLnTx/>
                <a:uFillTx/>
                <a:latin typeface="+mn-lt"/>
                <a:ea typeface="+mn-ea"/>
                <a:cs typeface="+mn-cs"/>
              </a:rPr>
              <a:t>Elisa Pellico</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3200" b="1"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3200" b="1" i="0" u="none" strike="noStrike" kern="1200" cap="none" spc="0" normalizeH="0" baseline="0" noProof="0" dirty="0">
              <a:ln>
                <a:noFill/>
              </a:ln>
              <a:effectLst/>
              <a:uLnTx/>
              <a:uFillTx/>
              <a:latin typeface="+mn-lt"/>
              <a:ea typeface="+mn-ea"/>
              <a:cs typeface="+mn-cs"/>
            </a:endParaRPr>
          </a:p>
        </p:txBody>
      </p:sp>
      <p:sp>
        <p:nvSpPr>
          <p:cNvPr id="12" name="CuadroTexto 5"/>
          <p:cNvSpPr txBox="1"/>
          <p:nvPr/>
        </p:nvSpPr>
        <p:spPr>
          <a:xfrm>
            <a:off x="323528" y="1895921"/>
            <a:ext cx="8610600" cy="3693319"/>
          </a:xfrm>
          <a:prstGeom prst="rect">
            <a:avLst/>
          </a:prstGeom>
          <a:noFill/>
        </p:spPr>
        <p:txBody>
          <a:bodyPr wrap="square" rtlCol="0">
            <a:spAutoFit/>
          </a:bodyPr>
          <a:lstStyle/>
          <a:p>
            <a:r>
              <a:rPr lang="es-MX" dirty="0" smtClean="0"/>
              <a:t>Autoevaluandome en un test de creatividad, mis respuestas muestran que soy </a:t>
            </a:r>
            <a:r>
              <a:rPr lang="es-MX" b="1" dirty="0" smtClean="0">
                <a:solidFill>
                  <a:srgbClr val="FF6600"/>
                </a:solidFill>
              </a:rPr>
              <a:t>RACIONAL</a:t>
            </a:r>
            <a:r>
              <a:rPr lang="es-MX" dirty="0" smtClean="0"/>
              <a:t>. En la primer hoja se pidio que se completaran 8 dibujos, en los cuales dibuje: espiral, 3 personas, escalones, un oso, una tienda de campar y un cuadro. Todos estos son </a:t>
            </a:r>
            <a:r>
              <a:rPr lang="es-MX" b="1" dirty="0" smtClean="0">
                <a:solidFill>
                  <a:srgbClr val="FF6600"/>
                </a:solidFill>
              </a:rPr>
              <a:t>OBJETOS SIMPLES, CONCRETOS Y SIN MOVIMIENTO, </a:t>
            </a:r>
            <a:r>
              <a:rPr lang="es-MX" dirty="0" smtClean="0"/>
              <a:t>lo que destaca en lo racional.</a:t>
            </a:r>
            <a:endParaRPr lang="en-US" dirty="0" smtClean="0"/>
          </a:p>
          <a:p>
            <a:r>
              <a:rPr lang="es-MX" dirty="0" smtClean="0"/>
              <a:t>En la segunda página, que se nos pidió identificar figuras me di cuenta al evaluarme, que vi </a:t>
            </a:r>
            <a:r>
              <a:rPr lang="es-MX" b="1" dirty="0" smtClean="0">
                <a:solidFill>
                  <a:srgbClr val="FF6600"/>
                </a:solidFill>
              </a:rPr>
              <a:t>LAS COSAS DE LO GENERAL A LO ESPEFÍFICO. </a:t>
            </a:r>
            <a:r>
              <a:rPr lang="es-MX" dirty="0" smtClean="0"/>
              <a:t>Pues vi los objetos obvios y grandes al principio (como la persona, la flor, el dinosaurio, el sol, etc) y los mas pequeños y complejos después.</a:t>
            </a:r>
            <a:endParaRPr lang="en-US" dirty="0" smtClean="0"/>
          </a:p>
          <a:p>
            <a:r>
              <a:rPr lang="es-MX" dirty="0" smtClean="0"/>
              <a:t>En la tercer, y última hoja del test se nos pedía que de nuevo completaramos 6 figuras. En esta etapa del test tambien predominó mi lado racional, pues lo que dibuje fue: un niño, un elefante, una nube, una hormiga, una pipa y una herradura. Concluyendo soy muy racional,dejando por un lado los otros tipos de lógica.</a:t>
            </a:r>
            <a:endParaRPr lang="en-US" dirty="0" smtClean="0"/>
          </a:p>
          <a:p>
            <a:endParaRPr lang="es-ES_tradnl" sz="1600" dirty="0"/>
          </a:p>
        </p:txBody>
      </p:sp>
      <p:sp>
        <p:nvSpPr>
          <p:cNvPr id="13" name="1 Título"/>
          <p:cNvSpPr txBox="1">
            <a:spLocks/>
          </p:cNvSpPr>
          <p:nvPr/>
        </p:nvSpPr>
        <p:spPr>
          <a:xfrm>
            <a:off x="467544" y="70182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b="0" i="0" u="none" strike="noStrike" kern="1200" cap="none" spc="0" normalizeH="0" baseline="0" noProof="0" dirty="0" smtClean="0">
                <a:ln>
                  <a:noFill/>
                </a:ln>
                <a:solidFill>
                  <a:srgbClr val="C00000"/>
                </a:solidFill>
                <a:effectLst/>
                <a:uLnTx/>
                <a:uFillTx/>
                <a:latin typeface="+mj-lt"/>
                <a:ea typeface="+mj-ea"/>
                <a:cs typeface="+mj-cs"/>
              </a:rPr>
              <a:t>“TEST DE CREATIVIDAD”</a:t>
            </a:r>
            <a:endParaRPr kumimoji="0" lang="es-MX" sz="4400" b="0" i="0" u="none" strike="noStrike" kern="1200" cap="none" spc="0" normalizeH="0" baseline="0" noProof="0" dirty="0">
              <a:ln>
                <a:noFill/>
              </a:ln>
              <a:solidFill>
                <a:srgbClr val="C00000"/>
              </a:solidFill>
              <a:effectLst/>
              <a:uLnTx/>
              <a:uFillTx/>
              <a:latin typeface="+mj-lt"/>
              <a:ea typeface="+mj-ea"/>
              <a:cs typeface="+mj-cs"/>
            </a:endParaRPr>
          </a:p>
        </p:txBody>
      </p:sp>
      <p:sp>
        <p:nvSpPr>
          <p:cNvPr id="14" name="13 Botón de acción: Volver">
            <a:hlinkClick r:id="rId6" action="ppaction://hlinksldjump" highlightClick="1"/>
          </p:cNvPr>
          <p:cNvSpPr/>
          <p:nvPr/>
        </p:nvSpPr>
        <p:spPr>
          <a:xfrm>
            <a:off x="8316416" y="6093296"/>
            <a:ext cx="360040" cy="432048"/>
          </a:xfrm>
          <a:prstGeom prst="actionButtonRetur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14 CuadroTexto"/>
          <p:cNvSpPr txBox="1"/>
          <p:nvPr/>
        </p:nvSpPr>
        <p:spPr>
          <a:xfrm>
            <a:off x="971600" y="1052736"/>
            <a:ext cx="1152128" cy="369332"/>
          </a:xfrm>
          <a:prstGeom prst="rect">
            <a:avLst/>
          </a:prstGeom>
          <a:noFill/>
        </p:spPr>
        <p:txBody>
          <a:bodyPr wrap="square" rtlCol="0">
            <a:spAutoFit/>
          </a:bodyPr>
          <a:lstStyle/>
          <a:p>
            <a:r>
              <a:rPr lang="es-MX" b="1" dirty="0" smtClean="0">
                <a:solidFill>
                  <a:srgbClr val="C00000"/>
                </a:solidFill>
              </a:rPr>
              <a:t>TEMA 3</a:t>
            </a:r>
            <a:endParaRPr lang="es-MX" b="1" dirty="0">
              <a:solidFill>
                <a:srgbClr val="C00000"/>
              </a:solidFill>
            </a:endParaRPr>
          </a:p>
        </p:txBody>
      </p:sp>
      <p:pic>
        <p:nvPicPr>
          <p:cNvPr id="1026" name="Picture 2"/>
          <p:cNvPicPr>
            <a:picLocks noChangeAspect="1" noChangeArrowheads="1"/>
          </p:cNvPicPr>
          <p:nvPr/>
        </p:nvPicPr>
        <p:blipFill>
          <a:blip r:embed="rId7" cstate="print"/>
          <a:srcRect/>
          <a:stretch>
            <a:fillRect/>
          </a:stretch>
        </p:blipFill>
        <p:spPr bwMode="auto">
          <a:xfrm>
            <a:off x="7884368" y="836711"/>
            <a:ext cx="720080" cy="10801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C000"/>
        </a:solidFill>
        <a:effectLst/>
      </p:bgPr>
    </p:bg>
    <p:spTree>
      <p:nvGrpSpPr>
        <p:cNvPr id="1" name=""/>
        <p:cNvGrpSpPr/>
        <p:nvPr/>
      </p:nvGrpSpPr>
      <p:grpSpPr>
        <a:xfrm>
          <a:off x="0" y="0"/>
          <a:ext cx="0" cy="0"/>
          <a:chOff x="0" y="0"/>
          <a:chExt cx="0" cy="0"/>
        </a:xfrm>
      </p:grpSpPr>
      <p:pic>
        <p:nvPicPr>
          <p:cNvPr id="7" name="6 Imagen" descr="pp pf educativa copia.jpg"/>
          <p:cNvPicPr>
            <a:picLocks noChangeAspect="1"/>
          </p:cNvPicPr>
          <p:nvPr/>
        </p:nvPicPr>
        <p:blipFill>
          <a:blip r:embed="rId3" cstate="print"/>
          <a:stretch>
            <a:fillRect/>
          </a:stretch>
        </p:blipFill>
        <p:spPr>
          <a:xfrm>
            <a:off x="-36512" y="116632"/>
            <a:ext cx="9144000" cy="6858000"/>
          </a:xfrm>
          <a:prstGeom prst="rect">
            <a:avLst/>
          </a:prstGeom>
        </p:spPr>
      </p:pic>
      <p:sp>
        <p:nvSpPr>
          <p:cNvPr id="6" name="5 Documento"/>
          <p:cNvSpPr/>
          <p:nvPr/>
        </p:nvSpPr>
        <p:spPr>
          <a:xfrm>
            <a:off x="0" y="0"/>
            <a:ext cx="9144000" cy="908720"/>
          </a:xfrm>
          <a:prstGeom prst="flowChartDocumen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Picture 5"/>
          <p:cNvPicPr>
            <a:picLocks noChangeAspect="1" noChangeArrowheads="1"/>
          </p:cNvPicPr>
          <p:nvPr/>
        </p:nvPicPr>
        <p:blipFill>
          <a:blip r:embed="rId4" cstate="print"/>
          <a:srcRect/>
          <a:stretch>
            <a:fillRect/>
          </a:stretch>
        </p:blipFill>
        <p:spPr bwMode="auto">
          <a:xfrm>
            <a:off x="8460432" y="116632"/>
            <a:ext cx="498261" cy="502756"/>
          </a:xfrm>
          <a:prstGeom prst="rect">
            <a:avLst/>
          </a:prstGeom>
          <a:noFill/>
          <a:ln w="9525">
            <a:noFill/>
            <a:miter lim="800000"/>
            <a:headEnd/>
            <a:tailEnd/>
          </a:ln>
        </p:spPr>
      </p:pic>
      <p:pic>
        <p:nvPicPr>
          <p:cNvPr id="5" name="Picture 6"/>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126216" y="140081"/>
            <a:ext cx="1403648" cy="624623"/>
          </a:xfrm>
          <a:prstGeom prst="rect">
            <a:avLst/>
          </a:prstGeom>
          <a:noFill/>
          <a:ln w="9525">
            <a:noFill/>
            <a:miter lim="800000"/>
            <a:headEnd/>
            <a:tailEnd/>
          </a:ln>
        </p:spPr>
      </p:pic>
      <p:sp>
        <p:nvSpPr>
          <p:cNvPr id="8" name="1 Título"/>
          <p:cNvSpPr>
            <a:spLocks noGrp="1"/>
          </p:cNvSpPr>
          <p:nvPr>
            <p:ph type="ctrTitle"/>
          </p:nvPr>
        </p:nvSpPr>
        <p:spPr>
          <a:xfrm>
            <a:off x="1619672" y="44624"/>
            <a:ext cx="6372200" cy="720080"/>
          </a:xfrm>
        </p:spPr>
        <p:txBody>
          <a:bodyPr>
            <a:noAutofit/>
          </a:bodyPr>
          <a:lstStyle/>
          <a:p>
            <a:r>
              <a:rPr lang="es-ES_tradnl" sz="1200" b="1" dirty="0" smtClean="0"/>
              <a:t>PROBLEMAS DE APRENDIZAJE LOGICO EMOCIONAL, INTELIGENCIAS MÚLTIPLES Y ESTILOS COGNITIVOS EN EL DESARROLLO EDUCATIVO DEL APRENDIZAJE</a:t>
            </a:r>
            <a:endParaRPr lang="en-US" sz="1200" dirty="0"/>
          </a:p>
        </p:txBody>
      </p:sp>
      <p:pic>
        <p:nvPicPr>
          <p:cNvPr id="9" name="Imagen 4" descr="Macintosh HD:Users:Elisa:Desktop:unifi.gif"/>
          <p:cNvPicPr/>
          <p:nvPr/>
        </p:nvPicPr>
        <p:blipFill>
          <a:blip r:embed="rId6" cstate="print">
            <a:clrChange>
              <a:clrFrom>
                <a:srgbClr val="FFFFFF"/>
              </a:clrFrom>
              <a:clrTo>
                <a:srgbClr val="FFFFFF">
                  <a:alpha val="0"/>
                </a:srgbClr>
              </a:clrTo>
            </a:clrChange>
          </a:blip>
          <a:srcRect/>
          <a:stretch>
            <a:fillRect/>
          </a:stretch>
        </p:blipFill>
        <p:spPr bwMode="auto">
          <a:xfrm>
            <a:off x="8028384" y="188640"/>
            <a:ext cx="395536" cy="360040"/>
          </a:xfrm>
          <a:prstGeom prst="rect">
            <a:avLst/>
          </a:prstGeom>
          <a:noFill/>
          <a:ln w="9525">
            <a:noFill/>
            <a:miter lim="800000"/>
            <a:headEnd/>
            <a:tailEnd/>
          </a:ln>
        </p:spPr>
      </p:pic>
      <p:sp>
        <p:nvSpPr>
          <p:cNvPr id="10" name="Rectangle 1"/>
          <p:cNvSpPr>
            <a:spLocks noChangeArrowheads="1"/>
          </p:cNvSpPr>
          <p:nvPr/>
        </p:nvSpPr>
        <p:spPr bwMode="auto">
          <a:xfrm>
            <a:off x="467544" y="6582544"/>
            <a:ext cx="8388424"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00338" algn="ctr"/>
                <a:tab pos="5400675" algn="r"/>
              </a:tabLst>
            </a:pP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Arely Tijerina Mena 224139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Fabiola L</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ó</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pez D</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á</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vila 215873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Elisa Mar</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í</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 Pellico Villareal 230052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Jessika</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 Amero Lobo 143491</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Prof. Fausto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Presutti</a:t>
            </a:r>
            <a:endParaRPr kumimoji="0" lang="es-MX" sz="900" b="1" i="0" u="none" strike="noStrike" cap="none" normalizeH="0" baseline="0" dirty="0" smtClean="0">
              <a:ln>
                <a:noFill/>
              </a:ln>
              <a:solidFill>
                <a:srgbClr val="002060"/>
              </a:solidFill>
              <a:effectLst/>
              <a:latin typeface="Arial" pitchFamily="34" charset="0"/>
              <a:cs typeface="Arial" pitchFamily="34" charset="0"/>
            </a:endParaRPr>
          </a:p>
        </p:txBody>
      </p:sp>
      <p:sp>
        <p:nvSpPr>
          <p:cNvPr id="11" name="10 Botón de acción: Volver">
            <a:hlinkClick r:id="rId7" action="ppaction://hlinksldjump" highlightClick="1"/>
          </p:cNvPr>
          <p:cNvSpPr/>
          <p:nvPr/>
        </p:nvSpPr>
        <p:spPr>
          <a:xfrm>
            <a:off x="8316416" y="6093296"/>
            <a:ext cx="360040" cy="432048"/>
          </a:xfrm>
          <a:prstGeom prst="actionButtonRetur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12 CuadroTexto"/>
          <p:cNvSpPr txBox="1"/>
          <p:nvPr/>
        </p:nvSpPr>
        <p:spPr>
          <a:xfrm>
            <a:off x="1331640" y="908720"/>
            <a:ext cx="5904656" cy="707886"/>
          </a:xfrm>
          <a:prstGeom prst="rect">
            <a:avLst/>
          </a:prstGeom>
          <a:noFill/>
        </p:spPr>
        <p:txBody>
          <a:bodyPr wrap="square" rtlCol="0">
            <a:spAutoFit/>
          </a:bodyPr>
          <a:lstStyle/>
          <a:p>
            <a:r>
              <a:rPr lang="es-MX" sz="4000" b="1" dirty="0" smtClean="0">
                <a:solidFill>
                  <a:srgbClr val="00B0F0"/>
                </a:solidFill>
                <a:effectLst>
                  <a:outerShdw blurRad="38100" dist="38100" dir="2700000" algn="tl">
                    <a:srgbClr val="000000">
                      <a:alpha val="43137"/>
                    </a:srgbClr>
                  </a:outerShdw>
                </a:effectLst>
              </a:rPr>
              <a:t>G) PONDERACIÓN GRUPAL</a:t>
            </a:r>
            <a:endParaRPr lang="es-MX" sz="4000" b="1" dirty="0">
              <a:solidFill>
                <a:srgbClr val="00B0F0"/>
              </a:solidFill>
              <a:effectLst>
                <a:outerShdw blurRad="38100" dist="38100" dir="2700000" algn="tl">
                  <a:srgbClr val="000000">
                    <a:alpha val="43137"/>
                  </a:srgbClr>
                </a:outerShdw>
              </a:effectLst>
            </a:endParaRPr>
          </a:p>
        </p:txBody>
      </p:sp>
      <p:sp>
        <p:nvSpPr>
          <p:cNvPr id="14" name="13 CuadroTexto"/>
          <p:cNvSpPr txBox="1"/>
          <p:nvPr/>
        </p:nvSpPr>
        <p:spPr>
          <a:xfrm>
            <a:off x="467544" y="1052736"/>
            <a:ext cx="1152128" cy="369332"/>
          </a:xfrm>
          <a:prstGeom prst="rect">
            <a:avLst/>
          </a:prstGeom>
          <a:noFill/>
        </p:spPr>
        <p:txBody>
          <a:bodyPr wrap="square" rtlCol="0">
            <a:spAutoFit/>
          </a:bodyPr>
          <a:lstStyle/>
          <a:p>
            <a:r>
              <a:rPr lang="es-MX" b="1" dirty="0" smtClean="0">
                <a:solidFill>
                  <a:srgbClr val="00B0F0"/>
                </a:solidFill>
              </a:rPr>
              <a:t>TEMA 4</a:t>
            </a:r>
            <a:endParaRPr lang="es-MX" b="1" dirty="0">
              <a:solidFill>
                <a:srgbClr val="00B0F0"/>
              </a:solidFill>
            </a:endParaRPr>
          </a:p>
        </p:txBody>
      </p:sp>
      <p:pic>
        <p:nvPicPr>
          <p:cNvPr id="15" name="14 Imagen" descr="Diapositiva1.JPG"/>
          <p:cNvPicPr/>
          <p:nvPr/>
        </p:nvPicPr>
        <p:blipFill>
          <a:blip r:embed="rId8" cstate="print"/>
          <a:srcRect l="1431" t="2279" b="23658"/>
          <a:stretch>
            <a:fillRect/>
          </a:stretch>
        </p:blipFill>
        <p:spPr>
          <a:xfrm>
            <a:off x="2483768" y="1628800"/>
            <a:ext cx="5688632" cy="4896544"/>
          </a:xfrm>
          <a:prstGeom prst="rect">
            <a:avLst/>
          </a:prstGeom>
        </p:spPr>
      </p:pic>
      <p:pic>
        <p:nvPicPr>
          <p:cNvPr id="16" name="Picture 2" descr="C:\Users\Letty MP\Desktop\DSC02675.JPG"/>
          <p:cNvPicPr>
            <a:picLocks noChangeAspect="1" noChangeArrowheads="1"/>
          </p:cNvPicPr>
          <p:nvPr/>
        </p:nvPicPr>
        <p:blipFill>
          <a:blip r:embed="rId9" cstate="print"/>
          <a:srcRect l="36111"/>
          <a:stretch>
            <a:fillRect/>
          </a:stretch>
        </p:blipFill>
        <p:spPr bwMode="auto">
          <a:xfrm>
            <a:off x="1907704" y="3789040"/>
            <a:ext cx="576064" cy="792088"/>
          </a:xfrm>
          <a:prstGeom prst="rect">
            <a:avLst/>
          </a:prstGeom>
          <a:noFill/>
        </p:spPr>
      </p:pic>
      <p:pic>
        <p:nvPicPr>
          <p:cNvPr id="17" name="Picture 2"/>
          <p:cNvPicPr>
            <a:picLocks noChangeAspect="1" noChangeArrowheads="1"/>
          </p:cNvPicPr>
          <p:nvPr/>
        </p:nvPicPr>
        <p:blipFill>
          <a:blip r:embed="rId10" cstate="print"/>
          <a:srcRect/>
          <a:stretch>
            <a:fillRect/>
          </a:stretch>
        </p:blipFill>
        <p:spPr bwMode="auto">
          <a:xfrm>
            <a:off x="1907704" y="4653136"/>
            <a:ext cx="576064" cy="864095"/>
          </a:xfrm>
          <a:prstGeom prst="rect">
            <a:avLst/>
          </a:prstGeom>
          <a:noFill/>
          <a:ln w="9525">
            <a:noFill/>
            <a:miter lim="800000"/>
            <a:headEnd/>
            <a:tailEnd/>
          </a:ln>
        </p:spPr>
      </p:pic>
      <p:pic>
        <p:nvPicPr>
          <p:cNvPr id="18" name="Picture 3" descr="D:\DCIM\102MSDCF\DSC05471.JPG"/>
          <p:cNvPicPr>
            <a:picLocks noChangeAspect="1" noChangeArrowheads="1"/>
          </p:cNvPicPr>
          <p:nvPr/>
        </p:nvPicPr>
        <p:blipFill>
          <a:blip r:embed="rId11" cstate="print"/>
          <a:srcRect l="58916" t="44634" r="7608"/>
          <a:stretch>
            <a:fillRect/>
          </a:stretch>
        </p:blipFill>
        <p:spPr bwMode="auto">
          <a:xfrm>
            <a:off x="1259632" y="4653136"/>
            <a:ext cx="576064" cy="893213"/>
          </a:xfrm>
          <a:prstGeom prst="rect">
            <a:avLst/>
          </a:prstGeom>
          <a:noFill/>
        </p:spPr>
      </p:pic>
      <p:pic>
        <p:nvPicPr>
          <p:cNvPr id="19" name="Picture 3" descr="D:\DCIM\102MSDCF\DSC05471.JPG"/>
          <p:cNvPicPr>
            <a:picLocks noChangeAspect="1" noChangeArrowheads="1"/>
          </p:cNvPicPr>
          <p:nvPr/>
        </p:nvPicPr>
        <p:blipFill>
          <a:blip r:embed="rId11" cstate="print"/>
          <a:srcRect l="43700" t="46663" r="39562" b="12760"/>
          <a:stretch>
            <a:fillRect/>
          </a:stretch>
        </p:blipFill>
        <p:spPr bwMode="auto">
          <a:xfrm>
            <a:off x="611560" y="4653137"/>
            <a:ext cx="576064" cy="864096"/>
          </a:xfrm>
          <a:prstGeom prst="rect">
            <a:avLst/>
          </a:prstGeom>
          <a:noFill/>
        </p:spPr>
      </p:pic>
      <p:pic>
        <p:nvPicPr>
          <p:cNvPr id="20" name="Picture 2" descr="C:\Users\Letty MP\Desktop\DSC02675.JPG"/>
          <p:cNvPicPr>
            <a:picLocks noChangeAspect="1" noChangeArrowheads="1"/>
          </p:cNvPicPr>
          <p:nvPr/>
        </p:nvPicPr>
        <p:blipFill>
          <a:blip r:embed="rId9" cstate="print"/>
          <a:srcRect l="36111"/>
          <a:stretch>
            <a:fillRect/>
          </a:stretch>
        </p:blipFill>
        <p:spPr bwMode="auto">
          <a:xfrm>
            <a:off x="3923928" y="4293096"/>
            <a:ext cx="229116" cy="315035"/>
          </a:xfrm>
          <a:prstGeom prst="rect">
            <a:avLst/>
          </a:prstGeom>
          <a:noFill/>
        </p:spPr>
      </p:pic>
      <p:pic>
        <p:nvPicPr>
          <p:cNvPr id="21" name="Picture 2" descr="C:\Users\Letty MP\Desktop\DSC02675.JPG"/>
          <p:cNvPicPr>
            <a:picLocks noChangeAspect="1" noChangeArrowheads="1"/>
          </p:cNvPicPr>
          <p:nvPr/>
        </p:nvPicPr>
        <p:blipFill>
          <a:blip r:embed="rId9" cstate="print"/>
          <a:srcRect l="36111"/>
          <a:stretch>
            <a:fillRect/>
          </a:stretch>
        </p:blipFill>
        <p:spPr bwMode="auto">
          <a:xfrm>
            <a:off x="5436096" y="3933056"/>
            <a:ext cx="229116" cy="315035"/>
          </a:xfrm>
          <a:prstGeom prst="rect">
            <a:avLst/>
          </a:prstGeom>
          <a:noFill/>
        </p:spPr>
      </p:pic>
      <p:pic>
        <p:nvPicPr>
          <p:cNvPr id="22" name="Picture 2" descr="C:\Users\Letty MP\Desktop\DSC02675.JPG"/>
          <p:cNvPicPr>
            <a:picLocks noChangeAspect="1" noChangeArrowheads="1"/>
          </p:cNvPicPr>
          <p:nvPr/>
        </p:nvPicPr>
        <p:blipFill>
          <a:blip r:embed="rId9" cstate="print"/>
          <a:srcRect l="36111"/>
          <a:stretch>
            <a:fillRect/>
          </a:stretch>
        </p:blipFill>
        <p:spPr bwMode="auto">
          <a:xfrm>
            <a:off x="6300192" y="4293096"/>
            <a:ext cx="229116" cy="315035"/>
          </a:xfrm>
          <a:prstGeom prst="rect">
            <a:avLst/>
          </a:prstGeom>
          <a:noFill/>
        </p:spPr>
      </p:pic>
      <p:pic>
        <p:nvPicPr>
          <p:cNvPr id="23" name="Picture 2" descr="C:\Users\Letty MP\Desktop\DSC02675.JPG"/>
          <p:cNvPicPr>
            <a:picLocks noChangeAspect="1" noChangeArrowheads="1"/>
          </p:cNvPicPr>
          <p:nvPr/>
        </p:nvPicPr>
        <p:blipFill>
          <a:blip r:embed="rId9" cstate="print"/>
          <a:srcRect l="36111"/>
          <a:stretch>
            <a:fillRect/>
          </a:stretch>
        </p:blipFill>
        <p:spPr bwMode="auto">
          <a:xfrm>
            <a:off x="7812360" y="3861048"/>
            <a:ext cx="229116" cy="315035"/>
          </a:xfrm>
          <a:prstGeom prst="rect">
            <a:avLst/>
          </a:prstGeom>
          <a:noFill/>
        </p:spPr>
      </p:pic>
      <p:pic>
        <p:nvPicPr>
          <p:cNvPr id="24" name="Picture 3" descr="D:\DCIM\102MSDCF\DSC05471.JPG"/>
          <p:cNvPicPr>
            <a:picLocks noChangeAspect="1" noChangeArrowheads="1"/>
          </p:cNvPicPr>
          <p:nvPr/>
        </p:nvPicPr>
        <p:blipFill>
          <a:blip r:embed="rId11" cstate="print"/>
          <a:srcRect l="43700" t="46663" r="39562" b="12760"/>
          <a:stretch>
            <a:fillRect/>
          </a:stretch>
        </p:blipFill>
        <p:spPr bwMode="auto">
          <a:xfrm>
            <a:off x="3635896" y="4941168"/>
            <a:ext cx="216024" cy="314869"/>
          </a:xfrm>
          <a:prstGeom prst="rect">
            <a:avLst/>
          </a:prstGeom>
          <a:noFill/>
        </p:spPr>
      </p:pic>
      <p:pic>
        <p:nvPicPr>
          <p:cNvPr id="25" name="Picture 3" descr="D:\DCIM\102MSDCF\DSC05471.JPG"/>
          <p:cNvPicPr>
            <a:picLocks noChangeAspect="1" noChangeArrowheads="1"/>
          </p:cNvPicPr>
          <p:nvPr/>
        </p:nvPicPr>
        <p:blipFill>
          <a:blip r:embed="rId11" cstate="print"/>
          <a:srcRect l="58916" t="44634" r="7608"/>
          <a:stretch>
            <a:fillRect/>
          </a:stretch>
        </p:blipFill>
        <p:spPr bwMode="auto">
          <a:xfrm>
            <a:off x="3923928" y="4941168"/>
            <a:ext cx="230108" cy="317149"/>
          </a:xfrm>
          <a:prstGeom prst="rect">
            <a:avLst/>
          </a:prstGeom>
          <a:noFill/>
        </p:spPr>
      </p:pic>
      <p:pic>
        <p:nvPicPr>
          <p:cNvPr id="26" name="Picture 2"/>
          <p:cNvPicPr>
            <a:picLocks noChangeAspect="1" noChangeArrowheads="1"/>
          </p:cNvPicPr>
          <p:nvPr/>
        </p:nvPicPr>
        <p:blipFill>
          <a:blip r:embed="rId10" cstate="print"/>
          <a:srcRect/>
          <a:stretch>
            <a:fillRect/>
          </a:stretch>
        </p:blipFill>
        <p:spPr bwMode="auto">
          <a:xfrm>
            <a:off x="4211960" y="4941168"/>
            <a:ext cx="216024" cy="288032"/>
          </a:xfrm>
          <a:prstGeom prst="rect">
            <a:avLst/>
          </a:prstGeom>
          <a:noFill/>
          <a:ln w="9525">
            <a:noFill/>
            <a:miter lim="800000"/>
            <a:headEnd/>
            <a:tailEnd/>
          </a:ln>
        </p:spPr>
      </p:pic>
      <p:pic>
        <p:nvPicPr>
          <p:cNvPr id="27" name="Picture 3" descr="D:\DCIM\102MSDCF\DSC05471.JPG"/>
          <p:cNvPicPr>
            <a:picLocks noChangeAspect="1" noChangeArrowheads="1"/>
          </p:cNvPicPr>
          <p:nvPr/>
        </p:nvPicPr>
        <p:blipFill>
          <a:blip r:embed="rId11" cstate="print"/>
          <a:srcRect l="43700" t="46663" r="39562" b="12760"/>
          <a:stretch>
            <a:fillRect/>
          </a:stretch>
        </p:blipFill>
        <p:spPr bwMode="auto">
          <a:xfrm>
            <a:off x="5292080" y="5229201"/>
            <a:ext cx="166621" cy="216024"/>
          </a:xfrm>
          <a:prstGeom prst="rect">
            <a:avLst/>
          </a:prstGeom>
          <a:noFill/>
        </p:spPr>
      </p:pic>
      <p:pic>
        <p:nvPicPr>
          <p:cNvPr id="28" name="Picture 3" descr="D:\DCIM\102MSDCF\DSC05471.JPG"/>
          <p:cNvPicPr>
            <a:picLocks noChangeAspect="1" noChangeArrowheads="1"/>
          </p:cNvPicPr>
          <p:nvPr/>
        </p:nvPicPr>
        <p:blipFill>
          <a:blip r:embed="rId11" cstate="print"/>
          <a:srcRect l="58916" t="44634" r="7608"/>
          <a:stretch>
            <a:fillRect/>
          </a:stretch>
        </p:blipFill>
        <p:spPr bwMode="auto">
          <a:xfrm>
            <a:off x="5436097" y="5229201"/>
            <a:ext cx="144015" cy="216023"/>
          </a:xfrm>
          <a:prstGeom prst="rect">
            <a:avLst/>
          </a:prstGeom>
          <a:noFill/>
        </p:spPr>
      </p:pic>
      <p:pic>
        <p:nvPicPr>
          <p:cNvPr id="29" name="Picture 2"/>
          <p:cNvPicPr>
            <a:picLocks noChangeAspect="1" noChangeArrowheads="1"/>
          </p:cNvPicPr>
          <p:nvPr/>
        </p:nvPicPr>
        <p:blipFill>
          <a:blip r:embed="rId10" cstate="print"/>
          <a:srcRect/>
          <a:stretch>
            <a:fillRect/>
          </a:stretch>
        </p:blipFill>
        <p:spPr bwMode="auto">
          <a:xfrm>
            <a:off x="5580112" y="5229200"/>
            <a:ext cx="162018" cy="216024"/>
          </a:xfrm>
          <a:prstGeom prst="rect">
            <a:avLst/>
          </a:prstGeom>
          <a:noFill/>
          <a:ln w="9525">
            <a:noFill/>
            <a:miter lim="800000"/>
            <a:headEnd/>
            <a:tailEnd/>
          </a:ln>
        </p:spPr>
      </p:pic>
      <p:pic>
        <p:nvPicPr>
          <p:cNvPr id="30" name="Picture 3" descr="D:\DCIM\102MSDCF\DSC05471.JPG"/>
          <p:cNvPicPr>
            <a:picLocks noChangeAspect="1" noChangeArrowheads="1"/>
          </p:cNvPicPr>
          <p:nvPr/>
        </p:nvPicPr>
        <p:blipFill>
          <a:blip r:embed="rId11" cstate="print"/>
          <a:srcRect l="43700" t="46663" r="39562" b="12760"/>
          <a:stretch>
            <a:fillRect/>
          </a:stretch>
        </p:blipFill>
        <p:spPr bwMode="auto">
          <a:xfrm>
            <a:off x="6156176" y="5085185"/>
            <a:ext cx="166621" cy="216024"/>
          </a:xfrm>
          <a:prstGeom prst="rect">
            <a:avLst/>
          </a:prstGeom>
          <a:noFill/>
        </p:spPr>
      </p:pic>
      <p:pic>
        <p:nvPicPr>
          <p:cNvPr id="31" name="Picture 3" descr="D:\DCIM\102MSDCF\DSC05471.JPG"/>
          <p:cNvPicPr>
            <a:picLocks noChangeAspect="1" noChangeArrowheads="1"/>
          </p:cNvPicPr>
          <p:nvPr/>
        </p:nvPicPr>
        <p:blipFill>
          <a:blip r:embed="rId11" cstate="print"/>
          <a:srcRect l="58916" t="44634" r="7608"/>
          <a:stretch>
            <a:fillRect/>
          </a:stretch>
        </p:blipFill>
        <p:spPr bwMode="auto">
          <a:xfrm>
            <a:off x="6300193" y="5085185"/>
            <a:ext cx="144015" cy="216023"/>
          </a:xfrm>
          <a:prstGeom prst="rect">
            <a:avLst/>
          </a:prstGeom>
          <a:noFill/>
        </p:spPr>
      </p:pic>
      <p:pic>
        <p:nvPicPr>
          <p:cNvPr id="32" name="Picture 2"/>
          <p:cNvPicPr>
            <a:picLocks noChangeAspect="1" noChangeArrowheads="1"/>
          </p:cNvPicPr>
          <p:nvPr/>
        </p:nvPicPr>
        <p:blipFill>
          <a:blip r:embed="rId10" cstate="print"/>
          <a:srcRect/>
          <a:stretch>
            <a:fillRect/>
          </a:stretch>
        </p:blipFill>
        <p:spPr bwMode="auto">
          <a:xfrm>
            <a:off x="6444208" y="5085184"/>
            <a:ext cx="162018" cy="216024"/>
          </a:xfrm>
          <a:prstGeom prst="rect">
            <a:avLst/>
          </a:prstGeom>
          <a:noFill/>
          <a:ln w="9525">
            <a:noFill/>
            <a:miter lim="800000"/>
            <a:headEnd/>
            <a:tailEnd/>
          </a:ln>
        </p:spPr>
      </p:pic>
      <p:pic>
        <p:nvPicPr>
          <p:cNvPr id="33" name="Picture 3" descr="D:\DCIM\102MSDCF\DSC05471.JPG"/>
          <p:cNvPicPr>
            <a:picLocks noChangeAspect="1" noChangeArrowheads="1"/>
          </p:cNvPicPr>
          <p:nvPr/>
        </p:nvPicPr>
        <p:blipFill>
          <a:blip r:embed="rId11" cstate="print"/>
          <a:srcRect l="43700" t="46663" r="39562" b="12760"/>
          <a:stretch>
            <a:fillRect/>
          </a:stretch>
        </p:blipFill>
        <p:spPr bwMode="auto">
          <a:xfrm>
            <a:off x="7600182" y="4985817"/>
            <a:ext cx="166621" cy="216024"/>
          </a:xfrm>
          <a:prstGeom prst="rect">
            <a:avLst/>
          </a:prstGeom>
          <a:noFill/>
        </p:spPr>
      </p:pic>
      <p:pic>
        <p:nvPicPr>
          <p:cNvPr id="34" name="Picture 3" descr="D:\DCIM\102MSDCF\DSC05471.JPG"/>
          <p:cNvPicPr>
            <a:picLocks noChangeAspect="1" noChangeArrowheads="1"/>
          </p:cNvPicPr>
          <p:nvPr/>
        </p:nvPicPr>
        <p:blipFill>
          <a:blip r:embed="rId11" cstate="print"/>
          <a:srcRect l="58916" t="44634" r="7608"/>
          <a:stretch>
            <a:fillRect/>
          </a:stretch>
        </p:blipFill>
        <p:spPr bwMode="auto">
          <a:xfrm>
            <a:off x="7744199" y="4985817"/>
            <a:ext cx="144015" cy="216023"/>
          </a:xfrm>
          <a:prstGeom prst="rect">
            <a:avLst/>
          </a:prstGeom>
          <a:noFill/>
        </p:spPr>
      </p:pic>
      <p:pic>
        <p:nvPicPr>
          <p:cNvPr id="35" name="Picture 2"/>
          <p:cNvPicPr>
            <a:picLocks noChangeAspect="1" noChangeArrowheads="1"/>
          </p:cNvPicPr>
          <p:nvPr/>
        </p:nvPicPr>
        <p:blipFill>
          <a:blip r:embed="rId10" cstate="print"/>
          <a:srcRect/>
          <a:stretch>
            <a:fillRect/>
          </a:stretch>
        </p:blipFill>
        <p:spPr bwMode="auto">
          <a:xfrm>
            <a:off x="7888214" y="4985816"/>
            <a:ext cx="162018" cy="2160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 name="Rectángulo 20"/>
          <p:cNvSpPr/>
          <p:nvPr/>
        </p:nvSpPr>
        <p:spPr>
          <a:xfrm>
            <a:off x="3035301" y="0"/>
            <a:ext cx="2476500" cy="931333"/>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88" name="Rectángulo 87"/>
          <p:cNvSpPr/>
          <p:nvPr/>
        </p:nvSpPr>
        <p:spPr>
          <a:xfrm>
            <a:off x="7001933" y="2315634"/>
            <a:ext cx="1964267" cy="321734"/>
          </a:xfrm>
          <a:prstGeom prst="rect">
            <a:avLst/>
          </a:prstGeom>
          <a:solidFill>
            <a:srgbClr val="FFFF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42" name="Rectángulo 41"/>
          <p:cNvSpPr/>
          <p:nvPr/>
        </p:nvSpPr>
        <p:spPr>
          <a:xfrm>
            <a:off x="6506633" y="1032931"/>
            <a:ext cx="2523067" cy="321735"/>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41" name="Rectángulo 40"/>
          <p:cNvSpPr/>
          <p:nvPr/>
        </p:nvSpPr>
        <p:spPr>
          <a:xfrm>
            <a:off x="3962400" y="1083733"/>
            <a:ext cx="1659467" cy="592665"/>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cxnSp>
        <p:nvCxnSpPr>
          <p:cNvPr id="79" name="Conector recto 78"/>
          <p:cNvCxnSpPr/>
          <p:nvPr/>
        </p:nvCxnSpPr>
        <p:spPr>
          <a:xfrm rot="16200000" flipH="1">
            <a:off x="2679702" y="4830235"/>
            <a:ext cx="440267" cy="25395"/>
          </a:xfrm>
          <a:prstGeom prst="line">
            <a:avLst/>
          </a:prstGeom>
        </p:spPr>
        <p:style>
          <a:lnRef idx="2">
            <a:schemeClr val="accent1"/>
          </a:lnRef>
          <a:fillRef idx="0">
            <a:schemeClr val="accent1"/>
          </a:fillRef>
          <a:effectRef idx="1">
            <a:schemeClr val="accent1"/>
          </a:effectRef>
          <a:fontRef idx="minor">
            <a:schemeClr val="tx1"/>
          </a:fontRef>
        </p:style>
      </p:cxnSp>
      <p:sp>
        <p:nvSpPr>
          <p:cNvPr id="67" name="Rectángulo 66"/>
          <p:cNvSpPr/>
          <p:nvPr/>
        </p:nvSpPr>
        <p:spPr>
          <a:xfrm>
            <a:off x="2167466" y="4859867"/>
            <a:ext cx="1540935" cy="1998133"/>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cxnSp>
        <p:nvCxnSpPr>
          <p:cNvPr id="69" name="Conector recto 68"/>
          <p:cNvCxnSpPr>
            <a:stCxn id="65" idx="2"/>
          </p:cNvCxnSpPr>
          <p:nvPr/>
        </p:nvCxnSpPr>
        <p:spPr>
          <a:xfrm rot="5400000">
            <a:off x="2658535" y="2421466"/>
            <a:ext cx="406405" cy="2"/>
          </a:xfrm>
          <a:prstGeom prst="line">
            <a:avLst/>
          </a:prstGeom>
        </p:spPr>
        <p:style>
          <a:lnRef idx="2">
            <a:schemeClr val="accent1"/>
          </a:lnRef>
          <a:fillRef idx="0">
            <a:schemeClr val="accent1"/>
          </a:fillRef>
          <a:effectRef idx="1">
            <a:schemeClr val="accent1"/>
          </a:effectRef>
          <a:fontRef idx="minor">
            <a:schemeClr val="tx1"/>
          </a:fontRef>
        </p:style>
      </p:cxnSp>
      <p:sp>
        <p:nvSpPr>
          <p:cNvPr id="66" name="Rectángulo 65"/>
          <p:cNvSpPr/>
          <p:nvPr/>
        </p:nvSpPr>
        <p:spPr>
          <a:xfrm>
            <a:off x="2201333" y="2438400"/>
            <a:ext cx="1540935" cy="2167467"/>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65" name="Rectángulo 64"/>
          <p:cNvSpPr/>
          <p:nvPr/>
        </p:nvSpPr>
        <p:spPr>
          <a:xfrm>
            <a:off x="2167475" y="1625600"/>
            <a:ext cx="1388526" cy="592665"/>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40" name="Rectángulo 39"/>
          <p:cNvSpPr/>
          <p:nvPr/>
        </p:nvSpPr>
        <p:spPr>
          <a:xfrm>
            <a:off x="372533" y="1032933"/>
            <a:ext cx="1659467" cy="304800"/>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4" name="CuadroTexto 3"/>
          <p:cNvSpPr txBox="1"/>
          <p:nvPr/>
        </p:nvSpPr>
        <p:spPr>
          <a:xfrm>
            <a:off x="2916768" y="165100"/>
            <a:ext cx="2760133" cy="646331"/>
          </a:xfrm>
          <a:prstGeom prst="rect">
            <a:avLst/>
          </a:prstGeom>
          <a:noFill/>
        </p:spPr>
        <p:txBody>
          <a:bodyPr wrap="square" rtlCol="0">
            <a:spAutoFit/>
          </a:bodyPr>
          <a:lstStyle/>
          <a:p>
            <a:pPr algn="ctr"/>
            <a:r>
              <a:rPr lang="es-ES_tradnl" b="1" dirty="0" smtClean="0">
                <a:latin typeface="Lucida Calligraphy"/>
                <a:cs typeface="Lucida Calligraphy"/>
              </a:rPr>
              <a:t>Problemas de Aprendizaje</a:t>
            </a:r>
            <a:endParaRPr lang="es-ES_tradnl" b="1" dirty="0">
              <a:latin typeface="Lucida Calligraphy"/>
              <a:cs typeface="Lucida Calligraphy"/>
            </a:endParaRPr>
          </a:p>
        </p:txBody>
      </p:sp>
      <p:sp>
        <p:nvSpPr>
          <p:cNvPr id="5" name="CuadroTexto 4"/>
          <p:cNvSpPr txBox="1"/>
          <p:nvPr/>
        </p:nvSpPr>
        <p:spPr>
          <a:xfrm>
            <a:off x="389468" y="999066"/>
            <a:ext cx="1642532" cy="369332"/>
          </a:xfrm>
          <a:prstGeom prst="rect">
            <a:avLst/>
          </a:prstGeom>
          <a:noFill/>
        </p:spPr>
        <p:txBody>
          <a:bodyPr wrap="square" rtlCol="0">
            <a:spAutoFit/>
          </a:bodyPr>
          <a:lstStyle/>
          <a:p>
            <a:pPr algn="ctr"/>
            <a:r>
              <a:rPr lang="es-ES_tradnl" b="1" dirty="0" smtClean="0">
                <a:latin typeface="Marker Felt"/>
                <a:cs typeface="Marker Felt"/>
              </a:rPr>
              <a:t>Experiencia</a:t>
            </a:r>
            <a:endParaRPr lang="es-ES_tradnl" b="1" dirty="0">
              <a:latin typeface="Marker Felt"/>
              <a:cs typeface="Marker Felt"/>
            </a:endParaRPr>
          </a:p>
        </p:txBody>
      </p:sp>
      <p:sp>
        <p:nvSpPr>
          <p:cNvPr id="6" name="CuadroTexto 5"/>
          <p:cNvSpPr txBox="1"/>
          <p:nvPr/>
        </p:nvSpPr>
        <p:spPr>
          <a:xfrm>
            <a:off x="3674532" y="1049866"/>
            <a:ext cx="2032000" cy="646331"/>
          </a:xfrm>
          <a:prstGeom prst="rect">
            <a:avLst/>
          </a:prstGeom>
          <a:noFill/>
        </p:spPr>
        <p:txBody>
          <a:bodyPr wrap="square" rtlCol="0">
            <a:spAutoFit/>
          </a:bodyPr>
          <a:lstStyle/>
          <a:p>
            <a:pPr algn="ctr"/>
            <a:r>
              <a:rPr lang="es-ES_tradnl" dirty="0" smtClean="0">
                <a:latin typeface="Marker Felt"/>
                <a:cs typeface="Marker Felt"/>
              </a:rPr>
              <a:t>Red de Aprendizaje</a:t>
            </a:r>
            <a:endParaRPr lang="es-ES_tradnl" dirty="0">
              <a:latin typeface="Marker Felt"/>
              <a:cs typeface="Marker Felt"/>
            </a:endParaRPr>
          </a:p>
        </p:txBody>
      </p:sp>
      <p:sp>
        <p:nvSpPr>
          <p:cNvPr id="7" name="CuadroTexto 6"/>
          <p:cNvSpPr txBox="1"/>
          <p:nvPr/>
        </p:nvSpPr>
        <p:spPr>
          <a:xfrm>
            <a:off x="6430436" y="982133"/>
            <a:ext cx="2675466" cy="369332"/>
          </a:xfrm>
          <a:prstGeom prst="rect">
            <a:avLst/>
          </a:prstGeom>
          <a:noFill/>
        </p:spPr>
        <p:txBody>
          <a:bodyPr wrap="square" rtlCol="0">
            <a:spAutoFit/>
          </a:bodyPr>
          <a:lstStyle/>
          <a:p>
            <a:pPr algn="ctr"/>
            <a:r>
              <a:rPr lang="es-ES_tradnl" dirty="0" smtClean="0">
                <a:latin typeface="Marker Felt"/>
                <a:cs typeface="Marker Felt"/>
              </a:rPr>
              <a:t>Publicación de Didáctica</a:t>
            </a:r>
            <a:endParaRPr lang="es-ES_tradnl" dirty="0">
              <a:latin typeface="Marker Felt"/>
              <a:cs typeface="Marker Felt"/>
            </a:endParaRPr>
          </a:p>
        </p:txBody>
      </p:sp>
      <p:sp>
        <p:nvSpPr>
          <p:cNvPr id="9" name="CuadroTexto 8"/>
          <p:cNvSpPr txBox="1"/>
          <p:nvPr/>
        </p:nvSpPr>
        <p:spPr>
          <a:xfrm>
            <a:off x="2218266" y="1574801"/>
            <a:ext cx="1591734" cy="3077766"/>
          </a:xfrm>
          <a:prstGeom prst="rect">
            <a:avLst/>
          </a:prstGeom>
          <a:noFill/>
        </p:spPr>
        <p:txBody>
          <a:bodyPr wrap="square" rtlCol="0">
            <a:spAutoFit/>
          </a:bodyPr>
          <a:lstStyle/>
          <a:p>
            <a:r>
              <a:rPr lang="es-ES_tradnl" b="1" i="1" dirty="0" smtClean="0"/>
              <a:t>Test de Personalidad</a:t>
            </a:r>
          </a:p>
          <a:p>
            <a:endParaRPr lang="es-ES_tradnl" b="1" i="1" dirty="0" smtClean="0"/>
          </a:p>
          <a:p>
            <a:r>
              <a:rPr lang="es-ES_tradnl" sz="1400" dirty="0" smtClean="0"/>
              <a:t>Bilógica: Lógica de Conocimiento</a:t>
            </a:r>
          </a:p>
          <a:p>
            <a:r>
              <a:rPr lang="es-ES_tradnl" sz="1400" dirty="0" smtClean="0"/>
              <a:t>Lógica de Imaginación.</a:t>
            </a:r>
          </a:p>
          <a:p>
            <a:endParaRPr lang="es-ES_tradnl" sz="1400" dirty="0" smtClean="0"/>
          </a:p>
          <a:p>
            <a:r>
              <a:rPr lang="es-ES_tradnl" sz="1400" dirty="0" smtClean="0"/>
              <a:t>Dos modelos: Cultural-Imaginación Conocimiento-ciencia</a:t>
            </a:r>
            <a:endParaRPr lang="es-ES_tradnl" sz="1400" dirty="0"/>
          </a:p>
        </p:txBody>
      </p:sp>
      <p:sp>
        <p:nvSpPr>
          <p:cNvPr id="10" name="CuadroTexto 9"/>
          <p:cNvSpPr txBox="1"/>
          <p:nvPr/>
        </p:nvSpPr>
        <p:spPr>
          <a:xfrm>
            <a:off x="4309535" y="1930400"/>
            <a:ext cx="2556932" cy="584776"/>
          </a:xfrm>
          <a:prstGeom prst="rect">
            <a:avLst/>
          </a:prstGeom>
          <a:solidFill>
            <a:schemeClr val="accent6">
              <a:lumMod val="60000"/>
              <a:lumOff val="40000"/>
            </a:schemeClr>
          </a:solidFill>
        </p:spPr>
        <p:txBody>
          <a:bodyPr wrap="square" rtlCol="0">
            <a:spAutoFit/>
          </a:bodyPr>
          <a:lstStyle/>
          <a:p>
            <a:pPr algn="ctr"/>
            <a:r>
              <a:rPr lang="es-ES_tradnl" sz="1600" b="1" i="1" dirty="0" smtClean="0"/>
              <a:t>Centro de Documentación: ISTITUTO DEGLI INNOCENTI</a:t>
            </a:r>
            <a:endParaRPr lang="es-ES_tradnl" sz="1600" b="1" i="1" dirty="0"/>
          </a:p>
        </p:txBody>
      </p:sp>
      <p:sp>
        <p:nvSpPr>
          <p:cNvPr id="18" name="CuadroTexto 17"/>
          <p:cNvSpPr txBox="1"/>
          <p:nvPr/>
        </p:nvSpPr>
        <p:spPr>
          <a:xfrm>
            <a:off x="25401" y="2137833"/>
            <a:ext cx="1968499" cy="1077218"/>
          </a:xfrm>
          <a:prstGeom prst="rect">
            <a:avLst/>
          </a:prstGeom>
          <a:solidFill>
            <a:schemeClr val="accent5">
              <a:lumMod val="40000"/>
              <a:lumOff val="60000"/>
            </a:schemeClr>
          </a:solidFill>
        </p:spPr>
        <p:txBody>
          <a:bodyPr wrap="square" rtlCol="0">
            <a:spAutoFit/>
          </a:bodyPr>
          <a:lstStyle/>
          <a:p>
            <a:pPr algn="ctr"/>
            <a:r>
              <a:rPr lang="es-MX" sz="1600" i="1" dirty="0" smtClean="0">
                <a:solidFill>
                  <a:srgbClr val="3366FF"/>
                </a:solidFill>
              </a:rPr>
              <a:t>“CREAR UN LAZO ENTRE LAS FAMILIAS Y LAS INSTITUCIONES VENECIANAS “</a:t>
            </a:r>
            <a:endParaRPr lang="es-ES_tradnl" sz="1600" dirty="0">
              <a:solidFill>
                <a:srgbClr val="3366FF"/>
              </a:solidFill>
            </a:endParaRPr>
          </a:p>
        </p:txBody>
      </p:sp>
      <p:sp>
        <p:nvSpPr>
          <p:cNvPr id="19" name="CuadroTexto 18"/>
          <p:cNvSpPr txBox="1"/>
          <p:nvPr/>
        </p:nvSpPr>
        <p:spPr>
          <a:xfrm>
            <a:off x="203200" y="3327398"/>
            <a:ext cx="1608667" cy="2031325"/>
          </a:xfrm>
          <a:prstGeom prst="rect">
            <a:avLst/>
          </a:prstGeom>
          <a:solidFill>
            <a:schemeClr val="accent5">
              <a:lumMod val="40000"/>
              <a:lumOff val="60000"/>
            </a:schemeClr>
          </a:solidFill>
        </p:spPr>
        <p:txBody>
          <a:bodyPr wrap="square" rtlCol="0">
            <a:spAutoFit/>
          </a:bodyPr>
          <a:lstStyle/>
          <a:p>
            <a:r>
              <a:rPr lang="es-ES_tradnl" i="1" dirty="0" smtClean="0"/>
              <a:t>Proyectos:</a:t>
            </a:r>
          </a:p>
          <a:p>
            <a:pPr marL="342900" indent="-342900">
              <a:buAutoNum type="arabicPeriod"/>
            </a:pPr>
            <a:r>
              <a:rPr lang="es-ES_tradnl" dirty="0" smtClean="0"/>
              <a:t>De Familias Unidas</a:t>
            </a:r>
          </a:p>
          <a:p>
            <a:pPr marL="342900" indent="-342900">
              <a:buAutoNum type="arabicPeriod"/>
            </a:pPr>
            <a:r>
              <a:rPr lang="es-ES_tradnl" dirty="0" smtClean="0"/>
              <a:t>Nido Solesale</a:t>
            </a:r>
          </a:p>
          <a:p>
            <a:pPr marL="342900" indent="-342900">
              <a:buAutoNum type="arabicPeriod"/>
            </a:pPr>
            <a:r>
              <a:rPr lang="es-ES_tradnl" dirty="0" smtClean="0"/>
              <a:t>Método Suzuki</a:t>
            </a:r>
            <a:endParaRPr lang="es-ES_tradnl" dirty="0"/>
          </a:p>
        </p:txBody>
      </p:sp>
      <p:pic>
        <p:nvPicPr>
          <p:cNvPr id="22" name="Picture 3"/>
          <p:cNvPicPr>
            <a:picLocks noChangeAspect="1" noChangeArrowheads="1"/>
          </p:cNvPicPr>
          <p:nvPr/>
        </p:nvPicPr>
        <p:blipFill>
          <a:blip r:embed="rId3" cstate="print"/>
          <a:srcRect/>
          <a:stretch>
            <a:fillRect/>
          </a:stretch>
        </p:blipFill>
        <p:spPr bwMode="auto">
          <a:xfrm>
            <a:off x="3800208" y="1896530"/>
            <a:ext cx="546550" cy="507999"/>
          </a:xfrm>
          <a:prstGeom prst="ellipse">
            <a:avLst/>
          </a:prstGeom>
          <a:noFill/>
          <a:ln w="9525">
            <a:noFill/>
            <a:miter lim="800000"/>
            <a:headEnd/>
            <a:tailEnd/>
          </a:ln>
        </p:spPr>
      </p:pic>
      <p:sp>
        <p:nvSpPr>
          <p:cNvPr id="23" name="CuadroTexto 22"/>
          <p:cNvSpPr txBox="1"/>
          <p:nvPr/>
        </p:nvSpPr>
        <p:spPr>
          <a:xfrm>
            <a:off x="4305301" y="2476499"/>
            <a:ext cx="2573866" cy="1077218"/>
          </a:xfrm>
          <a:prstGeom prst="rect">
            <a:avLst/>
          </a:prstGeom>
          <a:solidFill>
            <a:schemeClr val="accent6">
              <a:lumMod val="60000"/>
              <a:lumOff val="40000"/>
            </a:schemeClr>
          </a:solidFill>
        </p:spPr>
        <p:txBody>
          <a:bodyPr wrap="square" rtlCol="0">
            <a:spAutoFit/>
          </a:bodyPr>
          <a:lstStyle/>
          <a:p>
            <a:pPr algn="ctr"/>
            <a:r>
              <a:rPr lang="es-MX" sz="1600" i="1" dirty="0" smtClean="0">
                <a:solidFill>
                  <a:srgbClr val="3366FF"/>
                </a:solidFill>
              </a:rPr>
              <a:t>“MONITOREAR TODAS LAS ACTIVIDADES INNOVADORAS QUE SE REALIZAN EN ITALIA.” </a:t>
            </a:r>
            <a:endParaRPr lang="es-ES_tradnl" sz="1600" dirty="0">
              <a:solidFill>
                <a:srgbClr val="3366FF"/>
              </a:solidFill>
            </a:endParaRPr>
          </a:p>
        </p:txBody>
      </p:sp>
      <p:pic>
        <p:nvPicPr>
          <p:cNvPr id="24" name="Picture 3">
            <a:hlinkClick r:id="" action="ppaction://noaction"/>
          </p:cNvPr>
          <p:cNvPicPr>
            <a:picLocks noChangeAspect="1" noChangeArrowheads="1"/>
          </p:cNvPicPr>
          <p:nvPr/>
        </p:nvPicPr>
        <p:blipFill>
          <a:blip r:embed="rId4" cstate="print"/>
          <a:srcRect/>
          <a:stretch>
            <a:fillRect/>
          </a:stretch>
        </p:blipFill>
        <p:spPr bwMode="auto">
          <a:xfrm>
            <a:off x="3992034" y="3677818"/>
            <a:ext cx="3403600" cy="3364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5" name="Picture 2">
            <a:hlinkClick r:id="" action="ppaction://noaction"/>
          </p:cNvPr>
          <p:cNvPicPr>
            <a:picLocks noChangeAspect="1" noChangeArrowheads="1"/>
          </p:cNvPicPr>
          <p:nvPr/>
        </p:nvPicPr>
        <p:blipFill>
          <a:blip r:embed="rId5" cstate="print"/>
          <a:srcRect/>
          <a:stretch>
            <a:fillRect/>
          </a:stretch>
        </p:blipFill>
        <p:spPr bwMode="auto">
          <a:xfrm>
            <a:off x="4198847" y="4195237"/>
            <a:ext cx="3010520" cy="4043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Picture 2"/>
          <p:cNvPicPr>
            <a:picLocks noChangeAspect="1" noChangeArrowheads="1"/>
          </p:cNvPicPr>
          <p:nvPr/>
        </p:nvPicPr>
        <p:blipFill>
          <a:blip r:embed="rId6" cstate="print"/>
          <a:srcRect/>
          <a:stretch>
            <a:fillRect/>
          </a:stretch>
        </p:blipFill>
        <p:spPr bwMode="auto">
          <a:xfrm>
            <a:off x="4832566" y="4727724"/>
            <a:ext cx="1555372" cy="864096"/>
          </a:xfrm>
          <a:prstGeom prst="rect">
            <a:avLst/>
          </a:prstGeom>
          <a:noFill/>
          <a:ln w="9525">
            <a:noFill/>
            <a:miter lim="800000"/>
            <a:headEnd/>
            <a:tailEnd/>
          </a:ln>
        </p:spPr>
      </p:pic>
      <p:pic>
        <p:nvPicPr>
          <p:cNvPr id="27" name="Picture 4"/>
          <p:cNvPicPr>
            <a:picLocks noChangeAspect="1" noChangeArrowheads="1"/>
          </p:cNvPicPr>
          <p:nvPr/>
        </p:nvPicPr>
        <p:blipFill>
          <a:blip r:embed="rId7" cstate="print"/>
          <a:srcRect/>
          <a:stretch>
            <a:fillRect/>
          </a:stretch>
        </p:blipFill>
        <p:spPr bwMode="auto">
          <a:xfrm>
            <a:off x="4231474" y="5704195"/>
            <a:ext cx="2592288" cy="552671"/>
          </a:xfrm>
          <a:prstGeom prst="rect">
            <a:avLst/>
          </a:prstGeom>
          <a:noFill/>
          <a:ln w="9525">
            <a:noFill/>
            <a:miter lim="800000"/>
            <a:headEnd/>
            <a:tailEnd/>
          </a:ln>
        </p:spPr>
      </p:pic>
      <p:cxnSp>
        <p:nvCxnSpPr>
          <p:cNvPr id="29" name="Forma 28"/>
          <p:cNvCxnSpPr>
            <a:stCxn id="21" idx="3"/>
            <a:endCxn id="42" idx="1"/>
          </p:cNvCxnSpPr>
          <p:nvPr/>
        </p:nvCxnSpPr>
        <p:spPr>
          <a:xfrm>
            <a:off x="5511801" y="465667"/>
            <a:ext cx="994832" cy="728132"/>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Forma 30"/>
          <p:cNvCxnSpPr>
            <a:stCxn id="21" idx="1"/>
            <a:endCxn id="5" idx="0"/>
          </p:cNvCxnSpPr>
          <p:nvPr/>
        </p:nvCxnSpPr>
        <p:spPr>
          <a:xfrm rot="10800000" flipV="1">
            <a:off x="1210735" y="465666"/>
            <a:ext cx="1824567" cy="533399"/>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Conector angular 38"/>
          <p:cNvCxnSpPr>
            <a:stCxn id="21" idx="2"/>
            <a:endCxn id="6" idx="0"/>
          </p:cNvCxnSpPr>
          <p:nvPr/>
        </p:nvCxnSpPr>
        <p:spPr>
          <a:xfrm rot="16200000" flipH="1">
            <a:off x="4422775" y="782108"/>
            <a:ext cx="118533" cy="416981"/>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Conector angular 43"/>
          <p:cNvCxnSpPr>
            <a:stCxn id="40" idx="2"/>
          </p:cNvCxnSpPr>
          <p:nvPr/>
        </p:nvCxnSpPr>
        <p:spPr>
          <a:xfrm rot="5400000">
            <a:off x="948267" y="1591733"/>
            <a:ext cx="508000" cy="1588"/>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Conector angular 48"/>
          <p:cNvCxnSpPr/>
          <p:nvPr/>
        </p:nvCxnSpPr>
        <p:spPr>
          <a:xfrm rot="16200000" flipH="1">
            <a:off x="5003800" y="1824565"/>
            <a:ext cx="254000" cy="33866"/>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Conector angular 50"/>
          <p:cNvCxnSpPr>
            <a:endCxn id="88" idx="0"/>
          </p:cNvCxnSpPr>
          <p:nvPr/>
        </p:nvCxnSpPr>
        <p:spPr>
          <a:xfrm rot="16200000" flipH="1">
            <a:off x="7395633" y="1727200"/>
            <a:ext cx="914402" cy="262466"/>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53" name="CuadroTexto 52"/>
          <p:cNvSpPr txBox="1"/>
          <p:nvPr/>
        </p:nvSpPr>
        <p:spPr>
          <a:xfrm>
            <a:off x="2218267" y="4611231"/>
            <a:ext cx="2658533" cy="2246769"/>
          </a:xfrm>
          <a:prstGeom prst="rect">
            <a:avLst/>
          </a:prstGeom>
          <a:noFill/>
        </p:spPr>
        <p:txBody>
          <a:bodyPr wrap="square" rtlCol="0">
            <a:spAutoFit/>
          </a:bodyPr>
          <a:lstStyle/>
          <a:p>
            <a:pPr marL="342900" indent="-342900"/>
            <a:endParaRPr lang="es-ES_tradnl" sz="1400" dirty="0" smtClean="0"/>
          </a:p>
          <a:p>
            <a:pPr marL="342900" indent="-342900"/>
            <a:r>
              <a:rPr lang="es-ES_tradnl" sz="1400" dirty="0" smtClean="0"/>
              <a:t>1.Casa: Símbolo</a:t>
            </a:r>
          </a:p>
          <a:p>
            <a:pPr marL="342900" indent="-342900"/>
            <a:r>
              <a:rPr lang="es-ES_tradnl" sz="1400" dirty="0" smtClean="0"/>
              <a:t>2.Árbol: Yo real</a:t>
            </a:r>
          </a:p>
          <a:p>
            <a:pPr marL="342900" indent="-342900"/>
            <a:r>
              <a:rPr lang="es-ES_tradnl" sz="1400" dirty="0" smtClean="0"/>
              <a:t>3.Figura</a:t>
            </a:r>
          </a:p>
          <a:p>
            <a:pPr marL="342900" indent="-342900"/>
            <a:r>
              <a:rPr lang="es-ES_tradnl" sz="1400" dirty="0" smtClean="0"/>
              <a:t>Humana:</a:t>
            </a:r>
          </a:p>
          <a:p>
            <a:pPr marL="342900" indent="-342900"/>
            <a:r>
              <a:rPr lang="es-ES_tradnl" sz="1400" dirty="0" smtClean="0"/>
              <a:t>aquello que</a:t>
            </a:r>
          </a:p>
          <a:p>
            <a:pPr marL="342900" indent="-342900"/>
            <a:r>
              <a:rPr lang="es-ES_tradnl" sz="1400" dirty="0" smtClean="0"/>
              <a:t>esta en </a:t>
            </a:r>
          </a:p>
          <a:p>
            <a:pPr marL="342900" indent="-342900"/>
            <a:r>
              <a:rPr lang="es-ES_tradnl" sz="1400" dirty="0" smtClean="0"/>
              <a:t>e</a:t>
            </a:r>
            <a:r>
              <a:rPr lang="es-ES_tradnl" sz="1400" dirty="0" err="1" smtClean="0"/>
              <a:t>n</a:t>
            </a:r>
            <a:r>
              <a:rPr lang="es-ES_tradnl" sz="1400" dirty="0" smtClean="0"/>
              <a:t> universo</a:t>
            </a:r>
          </a:p>
          <a:p>
            <a:pPr marL="342900" indent="-342900"/>
            <a:r>
              <a:rPr lang="es-ES_tradnl" sz="1400" dirty="0" smtClean="0"/>
              <a:t>psíquico</a:t>
            </a:r>
          </a:p>
          <a:p>
            <a:pPr marL="342900" indent="-342900"/>
            <a:r>
              <a:rPr lang="es-ES_tradnl" sz="1400" dirty="0" smtClean="0"/>
              <a:t>de la persona. </a:t>
            </a:r>
            <a:endParaRPr lang="es-ES_tradnl" sz="1400" dirty="0"/>
          </a:p>
        </p:txBody>
      </p:sp>
      <p:cxnSp>
        <p:nvCxnSpPr>
          <p:cNvPr id="64" name="Forma 63"/>
          <p:cNvCxnSpPr>
            <a:stCxn id="40" idx="3"/>
            <a:endCxn id="9" idx="0"/>
          </p:cNvCxnSpPr>
          <p:nvPr/>
        </p:nvCxnSpPr>
        <p:spPr>
          <a:xfrm>
            <a:off x="2032000" y="1185333"/>
            <a:ext cx="982133" cy="38946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86" name="CuadroTexto 85"/>
          <p:cNvSpPr txBox="1"/>
          <p:nvPr/>
        </p:nvSpPr>
        <p:spPr>
          <a:xfrm>
            <a:off x="7069667" y="2294467"/>
            <a:ext cx="1998133" cy="338554"/>
          </a:xfrm>
          <a:prstGeom prst="rect">
            <a:avLst/>
          </a:prstGeom>
          <a:noFill/>
        </p:spPr>
        <p:txBody>
          <a:bodyPr wrap="square" rtlCol="0">
            <a:spAutoFit/>
          </a:bodyPr>
          <a:lstStyle/>
          <a:p>
            <a:r>
              <a:rPr lang="es-ES_tradnl" sz="1600" dirty="0" smtClean="0"/>
              <a:t>http://</a:t>
            </a:r>
            <a:r>
              <a:rPr lang="es-ES_tradnl" sz="1600" dirty="0" err="1" smtClean="0"/>
              <a:t>www.ispef.it</a:t>
            </a:r>
            <a:r>
              <a:rPr lang="es-ES_tradnl" sz="1600" dirty="0" smtClean="0"/>
              <a:t>/</a:t>
            </a:r>
            <a:endParaRPr lang="es-ES_tradnl" sz="1600" dirty="0"/>
          </a:p>
        </p:txBody>
      </p:sp>
      <p:sp>
        <p:nvSpPr>
          <p:cNvPr id="89" name="Rectángulo 88"/>
          <p:cNvSpPr/>
          <p:nvPr/>
        </p:nvSpPr>
        <p:spPr>
          <a:xfrm>
            <a:off x="6947947" y="3214700"/>
            <a:ext cx="1992853" cy="369332"/>
          </a:xfrm>
          <a:prstGeom prst="rect">
            <a:avLst/>
          </a:prstGeom>
          <a:solidFill>
            <a:srgbClr val="FFFF66"/>
          </a:solidFill>
        </p:spPr>
        <p:txBody>
          <a:bodyPr wrap="none">
            <a:spAutoFit/>
          </a:bodyPr>
          <a:lstStyle/>
          <a:p>
            <a:r>
              <a:rPr lang="es-ES_tradnl" dirty="0" smtClean="0"/>
              <a:t>http://</a:t>
            </a:r>
            <a:r>
              <a:rPr lang="es-ES_tradnl" dirty="0" err="1" smtClean="0"/>
              <a:t>www.reei.it</a:t>
            </a:r>
            <a:r>
              <a:rPr lang="es-ES_tradnl" dirty="0" smtClean="0"/>
              <a:t>/</a:t>
            </a:r>
            <a:endParaRPr lang="es-ES_tradnl" dirty="0"/>
          </a:p>
        </p:txBody>
      </p:sp>
      <p:sp>
        <p:nvSpPr>
          <p:cNvPr id="90" name="Rectángulo 89"/>
          <p:cNvSpPr/>
          <p:nvPr/>
        </p:nvSpPr>
        <p:spPr>
          <a:xfrm>
            <a:off x="6963833" y="3217334"/>
            <a:ext cx="1964267" cy="32173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cxnSp>
        <p:nvCxnSpPr>
          <p:cNvPr id="98" name="Conector angular 97"/>
          <p:cNvCxnSpPr>
            <a:stCxn id="88" idx="2"/>
            <a:endCxn id="90" idx="0"/>
          </p:cNvCxnSpPr>
          <p:nvPr/>
        </p:nvCxnSpPr>
        <p:spPr>
          <a:xfrm rot="5400000">
            <a:off x="7675034" y="2908301"/>
            <a:ext cx="579966" cy="3810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pic>
        <p:nvPicPr>
          <p:cNvPr id="14" name="Picture 2"/>
          <p:cNvPicPr>
            <a:picLocks noChangeAspect="1" noChangeArrowheads="1"/>
          </p:cNvPicPr>
          <p:nvPr/>
        </p:nvPicPr>
        <p:blipFill>
          <a:blip r:embed="rId8" cstate="print"/>
          <a:srcRect l="4414"/>
          <a:stretch>
            <a:fillRect/>
          </a:stretch>
        </p:blipFill>
        <p:spPr bwMode="auto">
          <a:xfrm>
            <a:off x="317500" y="1572136"/>
            <a:ext cx="1465475" cy="489498"/>
          </a:xfrm>
          <a:prstGeom prst="rect">
            <a:avLst/>
          </a:prstGeom>
          <a:noFill/>
          <a:ln w="9525">
            <a:noFill/>
            <a:miter lim="800000"/>
            <a:headEnd/>
            <a:tailEnd/>
          </a:ln>
        </p:spPr>
      </p:pic>
      <p:sp>
        <p:nvSpPr>
          <p:cNvPr id="43" name="12 Botón de acción: Volver">
            <a:hlinkClick r:id="rId9" action="ppaction://hlinksldjump" highlightClick="1"/>
          </p:cNvPr>
          <p:cNvSpPr/>
          <p:nvPr/>
        </p:nvSpPr>
        <p:spPr>
          <a:xfrm>
            <a:off x="8316416" y="6273552"/>
            <a:ext cx="360040" cy="432048"/>
          </a:xfrm>
          <a:prstGeom prst="actionButtonReturn">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C000"/>
        </a:solidFill>
        <a:effectLst/>
      </p:bgPr>
    </p:bg>
    <p:spTree>
      <p:nvGrpSpPr>
        <p:cNvPr id="1" name=""/>
        <p:cNvGrpSpPr/>
        <p:nvPr/>
      </p:nvGrpSpPr>
      <p:grpSpPr>
        <a:xfrm>
          <a:off x="0" y="0"/>
          <a:ext cx="0" cy="0"/>
          <a:chOff x="0" y="0"/>
          <a:chExt cx="0" cy="0"/>
        </a:xfrm>
      </p:grpSpPr>
      <p:pic>
        <p:nvPicPr>
          <p:cNvPr id="7" name="6 Imagen" descr="pp pf educativa copia.jpg"/>
          <p:cNvPicPr>
            <a:picLocks noChangeAspect="1"/>
          </p:cNvPicPr>
          <p:nvPr/>
        </p:nvPicPr>
        <p:blipFill>
          <a:blip r:embed="rId2" cstate="print"/>
          <a:stretch>
            <a:fillRect/>
          </a:stretch>
        </p:blipFill>
        <p:spPr>
          <a:xfrm>
            <a:off x="13648" y="-24"/>
            <a:ext cx="9144000" cy="6858000"/>
          </a:xfrm>
          <a:prstGeom prst="rect">
            <a:avLst/>
          </a:prstGeom>
        </p:spPr>
      </p:pic>
      <p:sp>
        <p:nvSpPr>
          <p:cNvPr id="6" name="5 Documento"/>
          <p:cNvSpPr/>
          <p:nvPr/>
        </p:nvSpPr>
        <p:spPr>
          <a:xfrm>
            <a:off x="0" y="0"/>
            <a:ext cx="9144000" cy="908720"/>
          </a:xfrm>
          <a:prstGeom prst="flowChartDocumen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Picture 5"/>
          <p:cNvPicPr>
            <a:picLocks noChangeAspect="1" noChangeArrowheads="1"/>
          </p:cNvPicPr>
          <p:nvPr/>
        </p:nvPicPr>
        <p:blipFill>
          <a:blip r:embed="rId3" cstate="print"/>
          <a:srcRect/>
          <a:stretch>
            <a:fillRect/>
          </a:stretch>
        </p:blipFill>
        <p:spPr bwMode="auto">
          <a:xfrm>
            <a:off x="8460432" y="116632"/>
            <a:ext cx="498261" cy="502756"/>
          </a:xfrm>
          <a:prstGeom prst="rect">
            <a:avLst/>
          </a:prstGeom>
          <a:noFill/>
          <a:ln w="9525">
            <a:noFill/>
            <a:miter lim="800000"/>
            <a:headEnd/>
            <a:tailEnd/>
          </a:ln>
        </p:spPr>
      </p:pic>
      <p:pic>
        <p:nvPicPr>
          <p:cNvPr id="5" name="Picture 6"/>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126216" y="140081"/>
            <a:ext cx="1403648" cy="624623"/>
          </a:xfrm>
          <a:prstGeom prst="rect">
            <a:avLst/>
          </a:prstGeom>
          <a:noFill/>
          <a:ln w="9525">
            <a:noFill/>
            <a:miter lim="800000"/>
            <a:headEnd/>
            <a:tailEnd/>
          </a:ln>
        </p:spPr>
      </p:pic>
      <p:sp>
        <p:nvSpPr>
          <p:cNvPr id="8" name="1 Título"/>
          <p:cNvSpPr>
            <a:spLocks noGrp="1"/>
          </p:cNvSpPr>
          <p:nvPr>
            <p:ph type="ctrTitle"/>
          </p:nvPr>
        </p:nvSpPr>
        <p:spPr>
          <a:xfrm>
            <a:off x="1619672" y="44624"/>
            <a:ext cx="6372200" cy="720080"/>
          </a:xfrm>
        </p:spPr>
        <p:txBody>
          <a:bodyPr>
            <a:noAutofit/>
          </a:bodyPr>
          <a:lstStyle/>
          <a:p>
            <a:r>
              <a:rPr lang="es-ES_tradnl" sz="1200" b="1" dirty="0" smtClean="0"/>
              <a:t>PROBLEMAS DE APRENDIZAJE LOGICO EMOCIONAL, INTELIGENCIAS MÚLTIPLES Y ESTILOS COGNITIVOS EN EL DESARROLLO EDUCATIVO DEL APRENDIZAJE</a:t>
            </a:r>
            <a:endParaRPr lang="en-US" sz="1200" dirty="0"/>
          </a:p>
        </p:txBody>
      </p:sp>
      <p:pic>
        <p:nvPicPr>
          <p:cNvPr id="9" name="Imagen 4" descr="Macintosh HD:Users:Elisa:Desktop:unifi.gif"/>
          <p:cNvPicPr/>
          <p:nvPr/>
        </p:nvPicPr>
        <p:blipFill>
          <a:blip r:embed="rId5" cstate="print">
            <a:clrChange>
              <a:clrFrom>
                <a:srgbClr val="FFFFFF"/>
              </a:clrFrom>
              <a:clrTo>
                <a:srgbClr val="FFFFFF">
                  <a:alpha val="0"/>
                </a:srgbClr>
              </a:clrTo>
            </a:clrChange>
          </a:blip>
          <a:srcRect/>
          <a:stretch>
            <a:fillRect/>
          </a:stretch>
        </p:blipFill>
        <p:spPr bwMode="auto">
          <a:xfrm>
            <a:off x="8028384" y="188640"/>
            <a:ext cx="395536" cy="360040"/>
          </a:xfrm>
          <a:prstGeom prst="rect">
            <a:avLst/>
          </a:prstGeom>
          <a:noFill/>
          <a:ln w="9525">
            <a:noFill/>
            <a:miter lim="800000"/>
            <a:headEnd/>
            <a:tailEnd/>
          </a:ln>
        </p:spPr>
      </p:pic>
      <p:sp>
        <p:nvSpPr>
          <p:cNvPr id="10" name="Rectangle 1"/>
          <p:cNvSpPr>
            <a:spLocks noChangeArrowheads="1"/>
          </p:cNvSpPr>
          <p:nvPr/>
        </p:nvSpPr>
        <p:spPr bwMode="auto">
          <a:xfrm>
            <a:off x="467544" y="6582544"/>
            <a:ext cx="8388424"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00338" algn="ctr"/>
                <a:tab pos="5400675" algn="r"/>
              </a:tabLst>
            </a:pP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Arely Tijerina Mena 224139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Fabiola L</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ó</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pez D</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á</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vila 215873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Elisa Mar</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í</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 Pellico Villareal 230052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Jessika</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 Amero Lobo 143491</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Prof. Fausto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Presutti</a:t>
            </a:r>
            <a:endParaRPr kumimoji="0" lang="es-MX" sz="900" b="1" i="0" u="none" strike="noStrike" cap="none" normalizeH="0" baseline="0" dirty="0" smtClean="0">
              <a:ln>
                <a:noFill/>
              </a:ln>
              <a:solidFill>
                <a:srgbClr val="002060"/>
              </a:solidFill>
              <a:effectLst/>
              <a:latin typeface="Arial" pitchFamily="34" charset="0"/>
              <a:cs typeface="Arial" pitchFamily="34" charset="0"/>
            </a:endParaRPr>
          </a:p>
        </p:txBody>
      </p:sp>
      <p:sp>
        <p:nvSpPr>
          <p:cNvPr id="11" name="10 CuadroTexto"/>
          <p:cNvSpPr txBox="1"/>
          <p:nvPr/>
        </p:nvSpPr>
        <p:spPr>
          <a:xfrm>
            <a:off x="1331640" y="908720"/>
            <a:ext cx="5904656" cy="707886"/>
          </a:xfrm>
          <a:prstGeom prst="rect">
            <a:avLst/>
          </a:prstGeom>
          <a:noFill/>
        </p:spPr>
        <p:txBody>
          <a:bodyPr wrap="square" rtlCol="0">
            <a:spAutoFit/>
          </a:bodyPr>
          <a:lstStyle/>
          <a:p>
            <a:r>
              <a:rPr lang="es-MX" sz="4000" b="1" dirty="0" smtClean="0">
                <a:solidFill>
                  <a:srgbClr val="00B0F0"/>
                </a:solidFill>
                <a:effectLst>
                  <a:outerShdw blurRad="38100" dist="38100" dir="2700000" algn="tl">
                    <a:srgbClr val="000000">
                      <a:alpha val="43137"/>
                    </a:srgbClr>
                  </a:outerShdw>
                </a:effectLst>
              </a:rPr>
              <a:t>G) CONCLUSIONES FINALES</a:t>
            </a:r>
            <a:endParaRPr lang="es-MX" sz="4000" b="1" dirty="0">
              <a:solidFill>
                <a:srgbClr val="00B0F0"/>
              </a:solidFill>
              <a:effectLst>
                <a:outerShdw blurRad="38100" dist="38100" dir="2700000" algn="tl">
                  <a:srgbClr val="000000">
                    <a:alpha val="43137"/>
                  </a:srgbClr>
                </a:outerShdw>
              </a:effectLst>
            </a:endParaRPr>
          </a:p>
        </p:txBody>
      </p:sp>
      <p:sp>
        <p:nvSpPr>
          <p:cNvPr id="12" name="11 CuadroTexto"/>
          <p:cNvSpPr txBox="1"/>
          <p:nvPr/>
        </p:nvSpPr>
        <p:spPr>
          <a:xfrm>
            <a:off x="467544" y="1052736"/>
            <a:ext cx="1152128" cy="369332"/>
          </a:xfrm>
          <a:prstGeom prst="rect">
            <a:avLst/>
          </a:prstGeom>
          <a:noFill/>
        </p:spPr>
        <p:txBody>
          <a:bodyPr wrap="square" rtlCol="0">
            <a:spAutoFit/>
          </a:bodyPr>
          <a:lstStyle/>
          <a:p>
            <a:r>
              <a:rPr lang="es-MX" b="1" dirty="0" smtClean="0">
                <a:solidFill>
                  <a:srgbClr val="00B0F0"/>
                </a:solidFill>
              </a:rPr>
              <a:t>TEMA 4</a:t>
            </a:r>
            <a:endParaRPr lang="es-MX" b="1" dirty="0">
              <a:solidFill>
                <a:srgbClr val="00B0F0"/>
              </a:solidFill>
            </a:endParaRPr>
          </a:p>
        </p:txBody>
      </p:sp>
      <p:sp>
        <p:nvSpPr>
          <p:cNvPr id="13" name="12 CuadroTexto"/>
          <p:cNvSpPr txBox="1"/>
          <p:nvPr/>
        </p:nvSpPr>
        <p:spPr>
          <a:xfrm>
            <a:off x="323528" y="1484784"/>
            <a:ext cx="8568952" cy="4524315"/>
          </a:xfrm>
          <a:prstGeom prst="rect">
            <a:avLst/>
          </a:prstGeom>
          <a:noFill/>
        </p:spPr>
        <p:txBody>
          <a:bodyPr wrap="square" rtlCol="0">
            <a:spAutoFit/>
          </a:bodyPr>
          <a:lstStyle/>
          <a:p>
            <a:r>
              <a:rPr lang="es-ES_tradnl" dirty="0" smtClean="0"/>
              <a:t>	Después de haber realizado un análisis de los temas revisados a lo largo del curso, así como de las actividades que se llevaron a cabo, logramos entender la importancia de la individualidad de cada estudiante. </a:t>
            </a:r>
            <a:endParaRPr lang="es-MX" dirty="0" smtClean="0"/>
          </a:p>
          <a:p>
            <a:r>
              <a:rPr lang="es-ES_tradnl" dirty="0" smtClean="0"/>
              <a:t>Con el test de los tipos de Lógicas y de Inteligencias, realizamos que cada individuo posee distintos estilos, sin embargo no quiere decir que alguno sea mejor que otro o que un este bien y otro mal. Como educadores, psicólogos y psicopedagogos debemos de lograr entender, identificar r e interpretar cada estilo, para así de esta manera poder llevar a cabo un proceso educativo exitoso. El catalogar los estilos como buenos o malos es un error común, pues tendemos a identificarnos con aquellos que son similares a nosotros, sin embargo después de esta actividad logramos entender la manera de identificar, de comprender y de tratar cada uno de los estilos. Otro aprendizaje significativo que nos dejó este tema es el de trabajar en equipo con personas que poseen distintos estilos al propio. Esto, ya que todas acordamos que se nos facilita trabajar con miembros que tienen los mismos estilos que nosotros, a pesar de esto, logramos trabajar harmónicamente aun teniendo distintos tipos de Lógicas e Inteligencias.</a:t>
            </a:r>
            <a:endParaRPr lang="es-MX" dirty="0" smtClean="0"/>
          </a:p>
          <a:p>
            <a:endParaRPr lang="es-MX"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C000"/>
        </a:solidFill>
        <a:effectLst/>
      </p:bgPr>
    </p:bg>
    <p:spTree>
      <p:nvGrpSpPr>
        <p:cNvPr id="1" name=""/>
        <p:cNvGrpSpPr/>
        <p:nvPr/>
      </p:nvGrpSpPr>
      <p:grpSpPr>
        <a:xfrm>
          <a:off x="0" y="0"/>
          <a:ext cx="0" cy="0"/>
          <a:chOff x="0" y="0"/>
          <a:chExt cx="0" cy="0"/>
        </a:xfrm>
      </p:grpSpPr>
      <p:pic>
        <p:nvPicPr>
          <p:cNvPr id="7" name="6 Imagen" descr="pp pf educativa copia.jpg"/>
          <p:cNvPicPr>
            <a:picLocks noChangeAspect="1"/>
          </p:cNvPicPr>
          <p:nvPr/>
        </p:nvPicPr>
        <p:blipFill>
          <a:blip r:embed="rId2" cstate="print"/>
          <a:stretch>
            <a:fillRect/>
          </a:stretch>
        </p:blipFill>
        <p:spPr>
          <a:xfrm>
            <a:off x="13648" y="-24"/>
            <a:ext cx="9144000" cy="6858000"/>
          </a:xfrm>
          <a:prstGeom prst="rect">
            <a:avLst/>
          </a:prstGeom>
        </p:spPr>
      </p:pic>
      <p:sp>
        <p:nvSpPr>
          <p:cNvPr id="6" name="5 Documento"/>
          <p:cNvSpPr/>
          <p:nvPr/>
        </p:nvSpPr>
        <p:spPr>
          <a:xfrm>
            <a:off x="0" y="0"/>
            <a:ext cx="9144000" cy="908720"/>
          </a:xfrm>
          <a:prstGeom prst="flowChartDocumen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Picture 5"/>
          <p:cNvPicPr>
            <a:picLocks noChangeAspect="1" noChangeArrowheads="1"/>
          </p:cNvPicPr>
          <p:nvPr/>
        </p:nvPicPr>
        <p:blipFill>
          <a:blip r:embed="rId3" cstate="print"/>
          <a:srcRect/>
          <a:stretch>
            <a:fillRect/>
          </a:stretch>
        </p:blipFill>
        <p:spPr bwMode="auto">
          <a:xfrm>
            <a:off x="8460432" y="116632"/>
            <a:ext cx="498261" cy="502756"/>
          </a:xfrm>
          <a:prstGeom prst="rect">
            <a:avLst/>
          </a:prstGeom>
          <a:noFill/>
          <a:ln w="9525">
            <a:noFill/>
            <a:miter lim="800000"/>
            <a:headEnd/>
            <a:tailEnd/>
          </a:ln>
        </p:spPr>
      </p:pic>
      <p:pic>
        <p:nvPicPr>
          <p:cNvPr id="5" name="Picture 6"/>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126216" y="140081"/>
            <a:ext cx="1403648" cy="624623"/>
          </a:xfrm>
          <a:prstGeom prst="rect">
            <a:avLst/>
          </a:prstGeom>
          <a:noFill/>
          <a:ln w="9525">
            <a:noFill/>
            <a:miter lim="800000"/>
            <a:headEnd/>
            <a:tailEnd/>
          </a:ln>
        </p:spPr>
      </p:pic>
      <p:sp>
        <p:nvSpPr>
          <p:cNvPr id="8" name="1 Título"/>
          <p:cNvSpPr>
            <a:spLocks noGrp="1"/>
          </p:cNvSpPr>
          <p:nvPr>
            <p:ph type="ctrTitle"/>
          </p:nvPr>
        </p:nvSpPr>
        <p:spPr>
          <a:xfrm>
            <a:off x="1619672" y="44624"/>
            <a:ext cx="6372200" cy="720080"/>
          </a:xfrm>
        </p:spPr>
        <p:txBody>
          <a:bodyPr>
            <a:noAutofit/>
          </a:bodyPr>
          <a:lstStyle/>
          <a:p>
            <a:r>
              <a:rPr lang="es-ES_tradnl" sz="1200" b="1" dirty="0" smtClean="0"/>
              <a:t>PROBLEMAS DE APRENDIZAJE LOGICO EMOCIONAL, INTELIGENCIAS MÚLTIPLES Y ESTILOS COGNITIVOS EN EL DESARROLLO EDUCATIVO DEL APRENDIZAJE</a:t>
            </a:r>
            <a:endParaRPr lang="en-US" sz="1200" dirty="0"/>
          </a:p>
        </p:txBody>
      </p:sp>
      <p:pic>
        <p:nvPicPr>
          <p:cNvPr id="9" name="Imagen 4" descr="Macintosh HD:Users:Elisa:Desktop:unifi.gif"/>
          <p:cNvPicPr/>
          <p:nvPr/>
        </p:nvPicPr>
        <p:blipFill>
          <a:blip r:embed="rId5" cstate="print">
            <a:clrChange>
              <a:clrFrom>
                <a:srgbClr val="FFFFFF"/>
              </a:clrFrom>
              <a:clrTo>
                <a:srgbClr val="FFFFFF">
                  <a:alpha val="0"/>
                </a:srgbClr>
              </a:clrTo>
            </a:clrChange>
          </a:blip>
          <a:srcRect/>
          <a:stretch>
            <a:fillRect/>
          </a:stretch>
        </p:blipFill>
        <p:spPr bwMode="auto">
          <a:xfrm>
            <a:off x="8028384" y="188640"/>
            <a:ext cx="395536" cy="360040"/>
          </a:xfrm>
          <a:prstGeom prst="rect">
            <a:avLst/>
          </a:prstGeom>
          <a:noFill/>
          <a:ln w="9525">
            <a:noFill/>
            <a:miter lim="800000"/>
            <a:headEnd/>
            <a:tailEnd/>
          </a:ln>
        </p:spPr>
      </p:pic>
      <p:sp>
        <p:nvSpPr>
          <p:cNvPr id="10" name="Rectangle 1"/>
          <p:cNvSpPr>
            <a:spLocks noChangeArrowheads="1"/>
          </p:cNvSpPr>
          <p:nvPr/>
        </p:nvSpPr>
        <p:spPr bwMode="auto">
          <a:xfrm>
            <a:off x="467544" y="6582544"/>
            <a:ext cx="8388424"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00338" algn="ctr"/>
                <a:tab pos="5400675" algn="r"/>
              </a:tabLst>
            </a:pP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Arely Tijerina Mena 224139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Fabiola L</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ó</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pez D</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á</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vila 215873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Elisa Mar</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í</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 Pellico Villareal 230052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Jessika</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 Amero Lobo 143491</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Prof. Fausto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Presutti</a:t>
            </a:r>
            <a:endParaRPr kumimoji="0" lang="es-MX" sz="900" b="1" i="0" u="none" strike="noStrike" cap="none" normalizeH="0" baseline="0" dirty="0" smtClean="0">
              <a:ln>
                <a:noFill/>
              </a:ln>
              <a:solidFill>
                <a:srgbClr val="002060"/>
              </a:solidFill>
              <a:effectLst/>
              <a:latin typeface="Arial" pitchFamily="34" charset="0"/>
              <a:cs typeface="Arial" pitchFamily="34" charset="0"/>
            </a:endParaRPr>
          </a:p>
        </p:txBody>
      </p:sp>
      <p:sp>
        <p:nvSpPr>
          <p:cNvPr id="11" name="10 Botón de acción: Volver">
            <a:hlinkClick r:id="rId6" action="ppaction://hlinksldjump" highlightClick="1"/>
          </p:cNvPr>
          <p:cNvSpPr/>
          <p:nvPr/>
        </p:nvSpPr>
        <p:spPr>
          <a:xfrm>
            <a:off x="8316416" y="6093296"/>
            <a:ext cx="360040" cy="432048"/>
          </a:xfrm>
          <a:prstGeom prst="actionButtonRetur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11 CuadroTexto"/>
          <p:cNvSpPr txBox="1"/>
          <p:nvPr/>
        </p:nvSpPr>
        <p:spPr>
          <a:xfrm>
            <a:off x="323528" y="1556792"/>
            <a:ext cx="8568952" cy="4247317"/>
          </a:xfrm>
          <a:prstGeom prst="rect">
            <a:avLst/>
          </a:prstGeom>
          <a:noFill/>
        </p:spPr>
        <p:txBody>
          <a:bodyPr wrap="square" rtlCol="0">
            <a:spAutoFit/>
          </a:bodyPr>
          <a:lstStyle/>
          <a:p>
            <a:r>
              <a:rPr lang="es-ES_tradnl" dirty="0" smtClean="0"/>
              <a:t>En cuanto al test de la creatividad, nos dejó un aprendizaje muy significativo a cada uno de los miembros. Realizamos que aunque creamos lógico algo, cada individuo tiene una percepción lógica para si mismo, pero distinta a la de nosotros. Esto nos amplio nuestro panorama para poder ver las distintas perspectivas que pueden tener los alumnos, y comprender de esta manera las diversas personalidades que pueden poseer, pues a fin de cuentas cada cabeza es un mundo. </a:t>
            </a:r>
            <a:endParaRPr lang="es-MX" dirty="0" smtClean="0"/>
          </a:p>
          <a:p>
            <a:r>
              <a:rPr lang="es-ES_tradnl" dirty="0" smtClean="0"/>
              <a:t>	Concluimos que la aplicación de </a:t>
            </a:r>
            <a:r>
              <a:rPr lang="es-ES_tradnl" dirty="0" err="1" smtClean="0"/>
              <a:t>tests</a:t>
            </a:r>
            <a:r>
              <a:rPr lang="es-ES_tradnl" dirty="0" smtClean="0"/>
              <a:t> es de suma importancia en el proceso educativo, ya que nos muestra un lado del individuo que no siempre está expuesto a simple vista- Nos da la oportunidad de conocer un poco más a las personas y a nosotros mismos, así como sus perspectivas y su mundo interno, </a:t>
            </a:r>
            <a:endParaRPr lang="es-MX" dirty="0" smtClean="0"/>
          </a:p>
          <a:p>
            <a:r>
              <a:rPr lang="es-ES_tradnl" dirty="0" smtClean="0"/>
              <a:t>	Al relacionar los temas vistos a lo largo del curso llegamos a concluir como equipo que es primordial la aplicación de </a:t>
            </a:r>
            <a:r>
              <a:rPr lang="es-ES_tradnl" dirty="0" err="1" smtClean="0"/>
              <a:t>tests</a:t>
            </a:r>
            <a:r>
              <a:rPr lang="es-ES_tradnl" dirty="0" smtClean="0"/>
              <a:t>, así como la evaluación integral y el conocimiento del individuo que se va a evaluar, para poder lograr un proceso educativo exitoso.</a:t>
            </a:r>
            <a:endParaRPr lang="es-MX" dirty="0" smtClean="0"/>
          </a:p>
          <a:p>
            <a:endParaRPr lang="es-MX" dirty="0"/>
          </a:p>
        </p:txBody>
      </p:sp>
      <p:sp>
        <p:nvSpPr>
          <p:cNvPr id="13" name="12 CuadroTexto"/>
          <p:cNvSpPr txBox="1"/>
          <p:nvPr/>
        </p:nvSpPr>
        <p:spPr>
          <a:xfrm>
            <a:off x="1331640" y="908720"/>
            <a:ext cx="5904656" cy="707886"/>
          </a:xfrm>
          <a:prstGeom prst="rect">
            <a:avLst/>
          </a:prstGeom>
          <a:noFill/>
        </p:spPr>
        <p:txBody>
          <a:bodyPr wrap="square" rtlCol="0">
            <a:spAutoFit/>
          </a:bodyPr>
          <a:lstStyle/>
          <a:p>
            <a:r>
              <a:rPr lang="es-MX" sz="4000" b="1" dirty="0" smtClean="0">
                <a:solidFill>
                  <a:srgbClr val="00B0F0"/>
                </a:solidFill>
                <a:effectLst>
                  <a:outerShdw blurRad="38100" dist="38100" dir="2700000" algn="tl">
                    <a:srgbClr val="000000">
                      <a:alpha val="43137"/>
                    </a:srgbClr>
                  </a:outerShdw>
                </a:effectLst>
              </a:rPr>
              <a:t>G) CONCLUSIONES FINALES</a:t>
            </a:r>
            <a:endParaRPr lang="es-MX" sz="4000" b="1" dirty="0">
              <a:solidFill>
                <a:srgbClr val="00B0F0"/>
              </a:solidFill>
              <a:effectLst>
                <a:outerShdw blurRad="38100" dist="38100" dir="2700000" algn="tl">
                  <a:srgbClr val="000000">
                    <a:alpha val="43137"/>
                  </a:srgbClr>
                </a:outerShdw>
              </a:effectLst>
            </a:endParaRPr>
          </a:p>
        </p:txBody>
      </p:sp>
      <p:sp>
        <p:nvSpPr>
          <p:cNvPr id="14" name="13 CuadroTexto"/>
          <p:cNvSpPr txBox="1"/>
          <p:nvPr/>
        </p:nvSpPr>
        <p:spPr>
          <a:xfrm>
            <a:off x="467544" y="1052736"/>
            <a:ext cx="1152128" cy="369332"/>
          </a:xfrm>
          <a:prstGeom prst="rect">
            <a:avLst/>
          </a:prstGeom>
          <a:noFill/>
        </p:spPr>
        <p:txBody>
          <a:bodyPr wrap="square" rtlCol="0">
            <a:spAutoFit/>
          </a:bodyPr>
          <a:lstStyle/>
          <a:p>
            <a:r>
              <a:rPr lang="es-MX" b="1" dirty="0" smtClean="0">
                <a:solidFill>
                  <a:srgbClr val="00B0F0"/>
                </a:solidFill>
              </a:rPr>
              <a:t>TEMA 4</a:t>
            </a:r>
            <a:endParaRPr lang="es-MX" b="1" dirty="0">
              <a:solidFill>
                <a:srgbClr val="00B0F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C000"/>
        </a:solidFill>
        <a:effectLst/>
      </p:bgPr>
    </p:bg>
    <p:spTree>
      <p:nvGrpSpPr>
        <p:cNvPr id="1" name=""/>
        <p:cNvGrpSpPr/>
        <p:nvPr/>
      </p:nvGrpSpPr>
      <p:grpSpPr>
        <a:xfrm>
          <a:off x="0" y="0"/>
          <a:ext cx="0" cy="0"/>
          <a:chOff x="0" y="0"/>
          <a:chExt cx="0" cy="0"/>
        </a:xfrm>
      </p:grpSpPr>
      <p:pic>
        <p:nvPicPr>
          <p:cNvPr id="7" name="6 Imagen" descr="pp pf educativa copia.jpg"/>
          <p:cNvPicPr>
            <a:picLocks noChangeAspect="1"/>
          </p:cNvPicPr>
          <p:nvPr/>
        </p:nvPicPr>
        <p:blipFill>
          <a:blip r:embed="rId2" cstate="print"/>
          <a:srcRect l="1936" b="3549"/>
          <a:stretch>
            <a:fillRect/>
          </a:stretch>
        </p:blipFill>
        <p:spPr>
          <a:xfrm>
            <a:off x="0" y="243408"/>
            <a:ext cx="9144000" cy="6614592"/>
          </a:xfrm>
          <a:prstGeom prst="rect">
            <a:avLst/>
          </a:prstGeom>
        </p:spPr>
      </p:pic>
      <p:sp>
        <p:nvSpPr>
          <p:cNvPr id="6" name="5 Documento"/>
          <p:cNvSpPr/>
          <p:nvPr/>
        </p:nvSpPr>
        <p:spPr>
          <a:xfrm>
            <a:off x="0" y="0"/>
            <a:ext cx="9144000" cy="908720"/>
          </a:xfrm>
          <a:prstGeom prst="flowChartDocumen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 name="Picture 5"/>
          <p:cNvPicPr>
            <a:picLocks noChangeAspect="1" noChangeArrowheads="1"/>
          </p:cNvPicPr>
          <p:nvPr/>
        </p:nvPicPr>
        <p:blipFill>
          <a:blip r:embed="rId3" cstate="print"/>
          <a:srcRect/>
          <a:stretch>
            <a:fillRect/>
          </a:stretch>
        </p:blipFill>
        <p:spPr bwMode="auto">
          <a:xfrm>
            <a:off x="8460432" y="116632"/>
            <a:ext cx="498261" cy="502756"/>
          </a:xfrm>
          <a:prstGeom prst="rect">
            <a:avLst/>
          </a:prstGeom>
          <a:noFill/>
          <a:ln w="9525">
            <a:noFill/>
            <a:miter lim="800000"/>
            <a:headEnd/>
            <a:tailEnd/>
          </a:ln>
        </p:spPr>
      </p:pic>
      <p:pic>
        <p:nvPicPr>
          <p:cNvPr id="5" name="Picture 6"/>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126216" y="140081"/>
            <a:ext cx="1403648" cy="624623"/>
          </a:xfrm>
          <a:prstGeom prst="rect">
            <a:avLst/>
          </a:prstGeom>
          <a:noFill/>
          <a:ln w="9525">
            <a:noFill/>
            <a:miter lim="800000"/>
            <a:headEnd/>
            <a:tailEnd/>
          </a:ln>
        </p:spPr>
      </p:pic>
      <p:sp>
        <p:nvSpPr>
          <p:cNvPr id="9" name="2 Marcador de contenido"/>
          <p:cNvSpPr txBox="1">
            <a:spLocks/>
          </p:cNvSpPr>
          <p:nvPr/>
        </p:nvSpPr>
        <p:spPr>
          <a:xfrm>
            <a:off x="1763688" y="1340768"/>
            <a:ext cx="6408712" cy="4824536"/>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1" i="0" u="none" strike="noStrike" kern="1200" cap="none" spc="0" normalizeH="0" baseline="0" noProof="0" dirty="0" smtClean="0">
                <a:ln>
                  <a:noFill/>
                </a:ln>
                <a:effectLst/>
                <a:uLnTx/>
                <a:uFillTx/>
                <a:latin typeface="+mn-lt"/>
                <a:ea typeface="+mn-ea"/>
                <a:cs typeface="+mn-cs"/>
              </a:rPr>
              <a:t>PARTE I</a:t>
            </a:r>
          </a:p>
          <a:p>
            <a:pPr marL="0" marR="0" lvl="0" indent="0" defTabSz="914400" rtl="0" eaLnBrk="1" fontAlgn="auto" latinLnBrk="0" hangingPunct="1">
              <a:spcBef>
                <a:spcPct val="20000"/>
              </a:spcBef>
              <a:spcAft>
                <a:spcPts val="0"/>
              </a:spcAft>
              <a:buClrTx/>
              <a:buSzTx/>
              <a:buFont typeface="Arial" pitchFamily="34" charset="0"/>
              <a:buNone/>
              <a:tabLst/>
              <a:defRPr/>
            </a:pPr>
            <a:r>
              <a:rPr kumimoji="0" lang="es-MX" sz="2000" b="1" i="0" u="none" strike="noStrike" kern="1200" cap="none" spc="0" normalizeH="0" baseline="0" noProof="0" dirty="0" smtClean="0">
                <a:ln>
                  <a:noFill/>
                </a:ln>
                <a:solidFill>
                  <a:srgbClr val="0070C0"/>
                </a:solidFill>
                <a:effectLst/>
                <a:uLnTx/>
                <a:uFillTx/>
                <a:latin typeface="+mn-lt"/>
                <a:ea typeface="+mn-ea"/>
                <a:cs typeface="+mn-cs"/>
              </a:rPr>
              <a:t>Los</a:t>
            </a:r>
            <a:r>
              <a:rPr kumimoji="0" lang="es-MX" sz="2000" b="1" i="0" u="none" strike="noStrike" kern="1200" cap="none" spc="0" normalizeH="0" noProof="0" dirty="0" smtClean="0">
                <a:ln>
                  <a:noFill/>
                </a:ln>
                <a:solidFill>
                  <a:srgbClr val="0070C0"/>
                </a:solidFill>
                <a:effectLst/>
                <a:uLnTx/>
                <a:uFillTx/>
                <a:latin typeface="+mn-lt"/>
                <a:ea typeface="+mn-ea"/>
                <a:cs typeface="+mn-cs"/>
              </a:rPr>
              <a:t> ámbitos del Universo </a:t>
            </a:r>
            <a:r>
              <a:rPr lang="es-MX" sz="2000" b="1" dirty="0" smtClean="0">
                <a:solidFill>
                  <a:srgbClr val="0070C0"/>
                </a:solidFill>
              </a:rPr>
              <a:t>M</a:t>
            </a:r>
            <a:r>
              <a:rPr kumimoji="0" lang="es-MX" sz="2000" b="1" i="0" u="none" strike="noStrike" kern="1200" cap="none" spc="0" normalizeH="0" noProof="0" dirty="0" err="1" smtClean="0">
                <a:ln>
                  <a:noFill/>
                </a:ln>
                <a:solidFill>
                  <a:srgbClr val="0070C0"/>
                </a:solidFill>
                <a:effectLst/>
                <a:uLnTx/>
                <a:uFillTx/>
                <a:latin typeface="+mn-lt"/>
                <a:ea typeface="+mn-ea"/>
                <a:cs typeface="+mn-cs"/>
              </a:rPr>
              <a:t>ental</a:t>
            </a:r>
            <a:endParaRPr kumimoji="0" lang="es-MX" sz="2000" b="1" i="0" u="none" strike="noStrike" kern="1200" cap="none" spc="0" normalizeH="0" noProof="0" dirty="0" smtClean="0">
              <a:ln>
                <a:noFill/>
              </a:ln>
              <a:solidFill>
                <a:srgbClr val="0070C0"/>
              </a:solidFill>
              <a:effectLst/>
              <a:uLnTx/>
              <a:uFillTx/>
              <a:latin typeface="+mn-lt"/>
              <a:ea typeface="+mn-ea"/>
              <a:cs typeface="+mn-cs"/>
            </a:endParaRPr>
          </a:p>
          <a:p>
            <a:pPr marL="0" marR="0" lvl="0" indent="0" defTabSz="914400" rtl="0" eaLnBrk="1" fontAlgn="auto" latinLnBrk="0" hangingPunct="1">
              <a:spcBef>
                <a:spcPct val="20000"/>
              </a:spcBef>
              <a:spcAft>
                <a:spcPts val="0"/>
              </a:spcAft>
              <a:buClrTx/>
              <a:buSzTx/>
              <a:buFont typeface="Arial" pitchFamily="34" charset="0"/>
              <a:buNone/>
              <a:tabLst/>
              <a:defRPr/>
            </a:pPr>
            <a:r>
              <a:rPr lang="es-MX" sz="2000" b="1" dirty="0" smtClean="0">
                <a:solidFill>
                  <a:srgbClr val="00B050"/>
                </a:solidFill>
              </a:rPr>
              <a:t>El Mapa Cognitivo </a:t>
            </a:r>
          </a:p>
          <a:p>
            <a:pPr marL="0" marR="0" lvl="0" indent="0" defTabSz="914400" rtl="0" eaLnBrk="1" fontAlgn="auto" latinLnBrk="0" hangingPunct="1">
              <a:spcBef>
                <a:spcPct val="20000"/>
              </a:spcBef>
              <a:spcAft>
                <a:spcPts val="0"/>
              </a:spcAft>
              <a:buClrTx/>
              <a:buSzTx/>
              <a:buFont typeface="Arial" pitchFamily="34" charset="0"/>
              <a:buNone/>
              <a:tabLst/>
              <a:defRPr/>
            </a:pPr>
            <a:r>
              <a:rPr lang="es-MX" sz="2000" b="1" dirty="0" smtClean="0">
                <a:solidFill>
                  <a:schemeClr val="accent6">
                    <a:lumMod val="75000"/>
                  </a:schemeClr>
                </a:solidFill>
              </a:rPr>
              <a:t>Mapa del Universo Mental </a:t>
            </a:r>
          </a:p>
          <a:p>
            <a:pPr marL="0" marR="0" lvl="0" indent="0" defTabSz="914400" rtl="0" eaLnBrk="1" fontAlgn="auto" latinLnBrk="0" hangingPunct="1">
              <a:spcBef>
                <a:spcPct val="20000"/>
              </a:spcBef>
              <a:spcAft>
                <a:spcPts val="0"/>
              </a:spcAft>
              <a:buClrTx/>
              <a:buSzTx/>
              <a:buFont typeface="Arial" pitchFamily="34" charset="0"/>
              <a:buNone/>
              <a:tabLst/>
              <a:defRPr/>
            </a:pPr>
            <a:r>
              <a:rPr lang="es-MX" sz="2000" b="1" dirty="0" smtClean="0">
                <a:solidFill>
                  <a:srgbClr val="FFC000"/>
                </a:solidFill>
              </a:rPr>
              <a:t>Estilos Cognitivos </a:t>
            </a:r>
          </a:p>
          <a:p>
            <a:pPr marL="0" marR="0" lvl="0" indent="0" defTabSz="914400" rtl="0" eaLnBrk="1" fontAlgn="auto" latinLnBrk="0" hangingPunct="1">
              <a:lnSpc>
                <a:spcPct val="120000"/>
              </a:lnSpc>
              <a:spcBef>
                <a:spcPct val="20000"/>
              </a:spcBef>
              <a:spcAft>
                <a:spcPts val="0"/>
              </a:spcAft>
              <a:buClrTx/>
              <a:buSzTx/>
              <a:buFont typeface="Arial" pitchFamily="34" charset="0"/>
              <a:buNone/>
              <a:tabLst/>
              <a:defRPr/>
            </a:pPr>
            <a:r>
              <a:rPr lang="es-MX" sz="2000" b="1" dirty="0" smtClean="0"/>
              <a:t>PARTE II</a:t>
            </a:r>
          </a:p>
          <a:p>
            <a:pPr marL="0" marR="0" lvl="0" indent="0" defTabSz="914400" rtl="0" eaLnBrk="1" fontAlgn="auto" latinLnBrk="0" hangingPunct="1">
              <a:spcBef>
                <a:spcPct val="20000"/>
              </a:spcBef>
              <a:spcAft>
                <a:spcPts val="0"/>
              </a:spcAft>
              <a:buClrTx/>
              <a:buSzTx/>
              <a:buFont typeface="Arial" pitchFamily="34" charset="0"/>
              <a:buNone/>
              <a:tabLst/>
              <a:defRPr/>
            </a:pPr>
            <a:r>
              <a:rPr lang="es-MX" sz="2000" b="1" dirty="0" smtClean="0">
                <a:solidFill>
                  <a:schemeClr val="accent4">
                    <a:lumMod val="75000"/>
                  </a:schemeClr>
                </a:solidFill>
              </a:rPr>
              <a:t>Test: Sucesión Lógica de Figuras (grupal)</a:t>
            </a:r>
          </a:p>
          <a:p>
            <a:pPr>
              <a:lnSpc>
                <a:spcPct val="150000"/>
              </a:lnSpc>
            </a:pPr>
            <a:r>
              <a:rPr lang="es-MX" sz="2000" b="1" dirty="0" smtClean="0"/>
              <a:t>PARTE III</a:t>
            </a:r>
          </a:p>
          <a:p>
            <a:r>
              <a:rPr lang="es-MX" sz="2000" b="1" dirty="0" smtClean="0">
                <a:solidFill>
                  <a:srgbClr val="C00000"/>
                </a:solidFill>
              </a:rPr>
              <a:t>Análisis de Test de creatividad : </a:t>
            </a:r>
          </a:p>
          <a:p>
            <a:r>
              <a:rPr lang="es-MX" b="1" dirty="0" smtClean="0">
                <a:solidFill>
                  <a:srgbClr val="C00000"/>
                </a:solidFill>
              </a:rPr>
              <a:t>Figuras creativas y Figuras escondidas.</a:t>
            </a:r>
          </a:p>
          <a:p>
            <a:pPr>
              <a:lnSpc>
                <a:spcPct val="150000"/>
              </a:lnSpc>
            </a:pPr>
            <a:r>
              <a:rPr lang="es-MX" sz="2000" b="1" dirty="0" smtClean="0"/>
              <a:t>PARTE IV </a:t>
            </a:r>
          </a:p>
          <a:p>
            <a:r>
              <a:rPr lang="es-MX" sz="2000" b="1" dirty="0" smtClean="0">
                <a:solidFill>
                  <a:srgbClr val="00B0F0"/>
                </a:solidFill>
              </a:rPr>
              <a:t>Conclusiones finales </a:t>
            </a:r>
          </a:p>
          <a:p>
            <a:r>
              <a:rPr lang="es-MX" sz="2000" b="1" dirty="0" smtClean="0">
                <a:solidFill>
                  <a:srgbClr val="C00000"/>
                </a:solidFill>
              </a:rPr>
              <a:t> </a:t>
            </a:r>
          </a:p>
          <a:p>
            <a:pPr marL="0" marR="0" lvl="0" indent="0" defTabSz="914400" rtl="0" eaLnBrk="1" fontAlgn="auto" latinLnBrk="0" hangingPunct="1">
              <a:lnSpc>
                <a:spcPct val="120000"/>
              </a:lnSpc>
              <a:spcBef>
                <a:spcPct val="20000"/>
              </a:spcBef>
              <a:spcAft>
                <a:spcPts val="0"/>
              </a:spcAft>
              <a:buClrTx/>
              <a:buSzTx/>
              <a:buFont typeface="Arial" pitchFamily="34" charset="0"/>
              <a:buNone/>
              <a:tabLst/>
              <a:defRPr/>
            </a:pPr>
            <a:endParaRPr lang="es-MX" sz="2000" b="1" dirty="0" smtClean="0">
              <a:solidFill>
                <a:schemeClr val="accent4">
                  <a:lumMod val="75000"/>
                </a:schemeClr>
              </a:solidFill>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000" b="0" i="0" u="none" strike="noStrike" kern="1200" cap="none" spc="0" normalizeH="0" noProof="0" dirty="0" smtClean="0">
                <a:ln>
                  <a:noFill/>
                </a:ln>
                <a:effectLst/>
                <a:uLnTx/>
                <a:uFillTx/>
                <a:latin typeface="+mn-lt"/>
                <a:ea typeface="+mn-ea"/>
                <a:cs typeface="+mn-cs"/>
              </a:rPr>
              <a:t>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2000" b="0" i="0" u="none" strike="noStrike" kern="1200" cap="none" spc="0" normalizeH="0" baseline="0" noProof="0" dirty="0" smtClean="0">
              <a:ln>
                <a:noFill/>
              </a:ln>
              <a:effectLst/>
              <a:uLnTx/>
              <a:uFillTx/>
              <a:latin typeface="+mn-lt"/>
              <a:ea typeface="+mn-ea"/>
              <a:cs typeface="+mn-cs"/>
            </a:endParaRPr>
          </a:p>
        </p:txBody>
      </p:sp>
      <p:sp>
        <p:nvSpPr>
          <p:cNvPr id="10" name="1 Título"/>
          <p:cNvSpPr>
            <a:spLocks noGrp="1"/>
          </p:cNvSpPr>
          <p:nvPr>
            <p:ph type="ctrTitle"/>
          </p:nvPr>
        </p:nvSpPr>
        <p:spPr>
          <a:xfrm>
            <a:off x="1619672" y="44624"/>
            <a:ext cx="6372200" cy="720080"/>
          </a:xfrm>
        </p:spPr>
        <p:txBody>
          <a:bodyPr>
            <a:noAutofit/>
          </a:bodyPr>
          <a:lstStyle/>
          <a:p>
            <a:r>
              <a:rPr lang="es-ES_tradnl" sz="1200" b="1" dirty="0" smtClean="0"/>
              <a:t>PROBLEMAS DE APRENDIZAJE LOGICO EMOCIONAL, INTELIGENCIAS MÚLTIPLES Y ESTILOS COGNITIVOS EN EL DESARROLLO EDUCATIVO DEL APRENDIZAJE</a:t>
            </a:r>
            <a:endParaRPr lang="en-US" sz="1200" dirty="0"/>
          </a:p>
        </p:txBody>
      </p:sp>
      <p:pic>
        <p:nvPicPr>
          <p:cNvPr id="8" name="Imagen 4" descr="Macintosh HD:Users:Elisa:Desktop:unifi.gif"/>
          <p:cNvPicPr/>
          <p:nvPr/>
        </p:nvPicPr>
        <p:blipFill>
          <a:blip r:embed="rId5" cstate="print">
            <a:clrChange>
              <a:clrFrom>
                <a:srgbClr val="FFFFFF"/>
              </a:clrFrom>
              <a:clrTo>
                <a:srgbClr val="FFFFFF">
                  <a:alpha val="0"/>
                </a:srgbClr>
              </a:clrTo>
            </a:clrChange>
          </a:blip>
          <a:srcRect/>
          <a:stretch>
            <a:fillRect/>
          </a:stretch>
        </p:blipFill>
        <p:spPr bwMode="auto">
          <a:xfrm>
            <a:off x="8028384" y="188640"/>
            <a:ext cx="395536" cy="360040"/>
          </a:xfrm>
          <a:prstGeom prst="rect">
            <a:avLst/>
          </a:prstGeom>
          <a:noFill/>
          <a:ln w="9525">
            <a:noFill/>
            <a:miter lim="800000"/>
            <a:headEnd/>
            <a:tailEnd/>
          </a:ln>
        </p:spPr>
      </p:pic>
      <p:sp>
        <p:nvSpPr>
          <p:cNvPr id="11" name="Rectangle 1"/>
          <p:cNvSpPr>
            <a:spLocks noChangeArrowheads="1"/>
          </p:cNvSpPr>
          <p:nvPr/>
        </p:nvSpPr>
        <p:spPr bwMode="auto">
          <a:xfrm>
            <a:off x="467544" y="6582544"/>
            <a:ext cx="8388424"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00338" algn="ctr"/>
                <a:tab pos="5400675" algn="r"/>
              </a:tabLst>
            </a:pP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Arely Tijerina Mena 224139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Fabiola L</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ó</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pez D</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á</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vila 215873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Elisa Mar</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í</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 Pellico Villareal 230052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Jessika</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 Amero Lobo 143491</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Prof. Fausto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Presutti</a:t>
            </a:r>
            <a:endParaRPr kumimoji="0" lang="es-MX" sz="900" b="1" i="0" u="none" strike="noStrike" cap="none" normalizeH="0" baseline="0" dirty="0" smtClean="0">
              <a:ln>
                <a:noFill/>
              </a:ln>
              <a:solidFill>
                <a:srgbClr val="002060"/>
              </a:solidFill>
              <a:effectLst/>
              <a:latin typeface="Arial" pitchFamily="34" charset="0"/>
              <a:cs typeface="Arial" pitchFamily="34" charset="0"/>
            </a:endParaRPr>
          </a:p>
        </p:txBody>
      </p:sp>
      <p:sp>
        <p:nvSpPr>
          <p:cNvPr id="12" name="11 Rectángulo redondeado">
            <a:hlinkClick r:id="rId6" action="ppaction://hlinksldjump"/>
          </p:cNvPr>
          <p:cNvSpPr/>
          <p:nvPr/>
        </p:nvSpPr>
        <p:spPr>
          <a:xfrm>
            <a:off x="971600" y="1772816"/>
            <a:ext cx="792088" cy="288032"/>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t>A)</a:t>
            </a:r>
            <a:endParaRPr lang="es-MX" sz="1600" b="1" dirty="0"/>
          </a:p>
        </p:txBody>
      </p:sp>
      <p:sp>
        <p:nvSpPr>
          <p:cNvPr id="13" name="12 Rectángulo redondeado">
            <a:hlinkClick r:id="rId7" action="ppaction://hlinksldjump"/>
          </p:cNvPr>
          <p:cNvSpPr/>
          <p:nvPr/>
        </p:nvSpPr>
        <p:spPr>
          <a:xfrm>
            <a:off x="971600" y="2132856"/>
            <a:ext cx="792088" cy="288032"/>
          </a:xfrm>
          <a:prstGeom prst="roundRect">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B)</a:t>
            </a:r>
            <a:endParaRPr lang="es-MX" b="1" dirty="0"/>
          </a:p>
        </p:txBody>
      </p:sp>
      <p:sp>
        <p:nvSpPr>
          <p:cNvPr id="14" name="13 Rectángulo redondeado">
            <a:hlinkClick r:id="rId8" action="ppaction://hlinksldjump"/>
          </p:cNvPr>
          <p:cNvSpPr/>
          <p:nvPr/>
        </p:nvSpPr>
        <p:spPr>
          <a:xfrm>
            <a:off x="971600" y="2492896"/>
            <a:ext cx="792088" cy="288032"/>
          </a:xfrm>
          <a:prstGeom prst="roundRect">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C)</a:t>
            </a:r>
            <a:endParaRPr lang="es-MX" b="1" dirty="0"/>
          </a:p>
        </p:txBody>
      </p:sp>
      <p:sp>
        <p:nvSpPr>
          <p:cNvPr id="15" name="14 Rectángulo redondeado">
            <a:hlinkClick r:id="rId9" action="ppaction://hlinksldjump"/>
          </p:cNvPr>
          <p:cNvSpPr/>
          <p:nvPr/>
        </p:nvSpPr>
        <p:spPr>
          <a:xfrm>
            <a:off x="971600" y="3645024"/>
            <a:ext cx="792088" cy="288032"/>
          </a:xfrm>
          <a:prstGeom prst="roundRect">
            <a:avLst/>
          </a:prstGeom>
          <a:solidFill>
            <a:schemeClr val="accent4">
              <a:lumMod val="75000"/>
            </a:schemeClr>
          </a:solidFill>
          <a:ln>
            <a:solidFill>
              <a:schemeClr val="accent4">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t>E)</a:t>
            </a:r>
            <a:endParaRPr lang="es-MX" sz="1600" b="1" dirty="0"/>
          </a:p>
        </p:txBody>
      </p:sp>
      <p:sp>
        <p:nvSpPr>
          <p:cNvPr id="16" name="15 Rectángulo redondeado">
            <a:hlinkClick r:id="rId10" action="ppaction://hlinksldjump"/>
          </p:cNvPr>
          <p:cNvSpPr/>
          <p:nvPr/>
        </p:nvSpPr>
        <p:spPr>
          <a:xfrm>
            <a:off x="971600" y="4437112"/>
            <a:ext cx="792088" cy="288032"/>
          </a:xfrm>
          <a:prstGeom prst="roundRect">
            <a:avLst/>
          </a:prstGeom>
          <a:solidFill>
            <a:srgbClr val="C00000"/>
          </a:solidFill>
          <a:ln>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t>F)</a:t>
            </a:r>
            <a:endParaRPr lang="es-MX" sz="2000" b="1" dirty="0"/>
          </a:p>
        </p:txBody>
      </p:sp>
      <p:sp>
        <p:nvSpPr>
          <p:cNvPr id="17" name="16 CuadroTexto"/>
          <p:cNvSpPr txBox="1"/>
          <p:nvPr/>
        </p:nvSpPr>
        <p:spPr>
          <a:xfrm rot="20414871">
            <a:off x="367021" y="1363683"/>
            <a:ext cx="1152128" cy="369332"/>
          </a:xfrm>
          <a:prstGeom prst="rect">
            <a:avLst/>
          </a:prstGeom>
          <a:noFill/>
        </p:spPr>
        <p:txBody>
          <a:bodyPr wrap="square" rtlCol="0">
            <a:spAutoFit/>
          </a:bodyPr>
          <a:lstStyle/>
          <a:p>
            <a:r>
              <a:rPr lang="es-MX" dirty="0" smtClean="0">
                <a:solidFill>
                  <a:schemeClr val="tx1">
                    <a:lumMod val="50000"/>
                    <a:lumOff val="50000"/>
                  </a:schemeClr>
                </a:solidFill>
              </a:rPr>
              <a:t>¡</a:t>
            </a:r>
            <a:r>
              <a:rPr lang="es-MX" dirty="0" err="1" smtClean="0">
                <a:solidFill>
                  <a:schemeClr val="tx1">
                    <a:lumMod val="50000"/>
                    <a:lumOff val="50000"/>
                  </a:schemeClr>
                </a:solidFill>
              </a:rPr>
              <a:t>Click</a:t>
            </a:r>
            <a:r>
              <a:rPr lang="es-MX" dirty="0" smtClean="0">
                <a:solidFill>
                  <a:schemeClr val="tx1">
                    <a:lumMod val="50000"/>
                    <a:lumOff val="50000"/>
                  </a:schemeClr>
                </a:solidFill>
              </a:rPr>
              <a:t>!</a:t>
            </a:r>
            <a:endParaRPr lang="es-MX" dirty="0">
              <a:solidFill>
                <a:schemeClr val="tx1">
                  <a:lumMod val="50000"/>
                  <a:lumOff val="50000"/>
                </a:schemeClr>
              </a:solidFill>
            </a:endParaRPr>
          </a:p>
        </p:txBody>
      </p:sp>
      <p:sp>
        <p:nvSpPr>
          <p:cNvPr id="18" name="17 Rectángulo redondeado">
            <a:hlinkClick r:id="rId11" action="ppaction://hlinksldjump"/>
          </p:cNvPr>
          <p:cNvSpPr/>
          <p:nvPr/>
        </p:nvSpPr>
        <p:spPr>
          <a:xfrm>
            <a:off x="971600" y="2924944"/>
            <a:ext cx="792088" cy="288032"/>
          </a:xfrm>
          <a:prstGeom prst="roundRect">
            <a:avLst/>
          </a:prstGeom>
          <a:solidFill>
            <a:srgbClr val="FFC0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t>D)</a:t>
            </a:r>
            <a:endParaRPr lang="es-MX" sz="1600" b="1" dirty="0"/>
          </a:p>
        </p:txBody>
      </p:sp>
      <p:sp>
        <p:nvSpPr>
          <p:cNvPr id="20" name="19 Rectángulo redondeado">
            <a:hlinkClick r:id="rId12" action="ppaction://hlinksldjump"/>
          </p:cNvPr>
          <p:cNvSpPr/>
          <p:nvPr/>
        </p:nvSpPr>
        <p:spPr>
          <a:xfrm>
            <a:off x="971600" y="5445224"/>
            <a:ext cx="792088" cy="288032"/>
          </a:xfrm>
          <a:prstGeom prst="roundRect">
            <a:avLst/>
          </a:prstGeom>
          <a:solidFill>
            <a:srgbClr val="00B0F0"/>
          </a:solidFill>
          <a:ln>
            <a:solidFill>
              <a:srgbClr val="00B0F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t>G)</a:t>
            </a:r>
            <a:endParaRPr lang="es-MX" sz="1600" b="1" dirty="0"/>
          </a:p>
        </p:txBody>
      </p:sp>
      <p:sp>
        <p:nvSpPr>
          <p:cNvPr id="21" name="20 CuadroTexto"/>
          <p:cNvSpPr txBox="1"/>
          <p:nvPr/>
        </p:nvSpPr>
        <p:spPr>
          <a:xfrm>
            <a:off x="2843808" y="848906"/>
            <a:ext cx="3240360" cy="707886"/>
          </a:xfrm>
          <a:prstGeom prst="rect">
            <a:avLst/>
          </a:prstGeom>
          <a:noFill/>
        </p:spPr>
        <p:txBody>
          <a:bodyPr wrap="square" rtlCol="0">
            <a:spAutoFit/>
          </a:bodyPr>
          <a:lstStyle/>
          <a:p>
            <a:r>
              <a:rPr lang="es-MX" sz="4000" b="1" dirty="0" smtClean="0">
                <a:effectLst>
                  <a:outerShdw blurRad="38100" dist="38100" dir="2700000" algn="tl">
                    <a:srgbClr val="000000">
                      <a:alpha val="43137"/>
                    </a:srgbClr>
                  </a:outerShdw>
                </a:effectLst>
              </a:rPr>
              <a:t>ÍNDICE</a:t>
            </a:r>
            <a:endParaRPr lang="es-MX" sz="4000" b="1" dirty="0">
              <a:effectLst>
                <a:outerShdw blurRad="38100" dist="38100" dir="2700000" algn="tl">
                  <a:srgbClr val="000000">
                    <a:alpha val="43137"/>
                  </a:srgbClr>
                </a:outerShdw>
              </a:effectLst>
            </a:endParaRPr>
          </a:p>
        </p:txBody>
      </p:sp>
      <p:sp>
        <p:nvSpPr>
          <p:cNvPr id="22" name="11 Rectángulo redondeado">
            <a:hlinkClick r:id="rId13" action="ppaction://hlinksldjump"/>
          </p:cNvPr>
          <p:cNvSpPr/>
          <p:nvPr/>
        </p:nvSpPr>
        <p:spPr>
          <a:xfrm>
            <a:off x="6019800" y="1752600"/>
            <a:ext cx="2743200" cy="228600"/>
          </a:xfrm>
          <a:prstGeom prst="roundRect">
            <a:avLst/>
          </a:prstGeom>
          <a:solidFill>
            <a:srgbClr val="800080"/>
          </a:solidFill>
          <a:ln>
            <a:solidFill>
              <a:srgbClr val="80008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t>Mapa Universo Mental</a:t>
            </a:r>
            <a:endParaRPr lang="es-MX" sz="1600" b="1" dirty="0"/>
          </a:p>
        </p:txBody>
      </p:sp>
      <p:sp>
        <p:nvSpPr>
          <p:cNvPr id="24" name="12 Rectángulo redondeado">
            <a:hlinkClick r:id="rId14" action="ppaction://hlinksldjump"/>
          </p:cNvPr>
          <p:cNvSpPr/>
          <p:nvPr/>
        </p:nvSpPr>
        <p:spPr>
          <a:xfrm>
            <a:off x="6019800" y="2133600"/>
            <a:ext cx="2743200" cy="609600"/>
          </a:xfrm>
          <a:prstGeom prst="roundRect">
            <a:avLst/>
          </a:prstGeom>
          <a:solidFill>
            <a:srgbClr val="800080"/>
          </a:solidFill>
          <a:ln>
            <a:solidFill>
              <a:srgbClr val="80008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Mapa Problemas de Aprendizaje</a:t>
            </a:r>
            <a:endParaRPr lang="es-MX"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C000"/>
        </a:solidFill>
        <a:effectLst/>
      </p:bgPr>
    </p:bg>
    <p:spTree>
      <p:nvGrpSpPr>
        <p:cNvPr id="1" name=""/>
        <p:cNvGrpSpPr/>
        <p:nvPr/>
      </p:nvGrpSpPr>
      <p:grpSpPr>
        <a:xfrm>
          <a:off x="0" y="0"/>
          <a:ext cx="0" cy="0"/>
          <a:chOff x="0" y="0"/>
          <a:chExt cx="0" cy="0"/>
        </a:xfrm>
      </p:grpSpPr>
      <p:pic>
        <p:nvPicPr>
          <p:cNvPr id="7" name="6 Imagen" descr="pp pf educativa copia.jpg"/>
          <p:cNvPicPr>
            <a:picLocks noChangeAspect="1"/>
          </p:cNvPicPr>
          <p:nvPr/>
        </p:nvPicPr>
        <p:blipFill>
          <a:blip r:embed="rId2" cstate="print"/>
          <a:stretch>
            <a:fillRect/>
          </a:stretch>
        </p:blipFill>
        <p:spPr>
          <a:xfrm>
            <a:off x="13648" y="-24"/>
            <a:ext cx="9144000" cy="6858000"/>
          </a:xfrm>
          <a:prstGeom prst="rect">
            <a:avLst/>
          </a:prstGeom>
        </p:spPr>
      </p:pic>
      <p:sp>
        <p:nvSpPr>
          <p:cNvPr id="6" name="5 Documento"/>
          <p:cNvSpPr/>
          <p:nvPr/>
        </p:nvSpPr>
        <p:spPr>
          <a:xfrm>
            <a:off x="0" y="0"/>
            <a:ext cx="9144000" cy="908720"/>
          </a:xfrm>
          <a:prstGeom prst="flowChartDocumen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Picture 5"/>
          <p:cNvPicPr>
            <a:picLocks noChangeAspect="1" noChangeArrowheads="1"/>
          </p:cNvPicPr>
          <p:nvPr/>
        </p:nvPicPr>
        <p:blipFill>
          <a:blip r:embed="rId3" cstate="print"/>
          <a:srcRect/>
          <a:stretch>
            <a:fillRect/>
          </a:stretch>
        </p:blipFill>
        <p:spPr bwMode="auto">
          <a:xfrm>
            <a:off x="8460432" y="116632"/>
            <a:ext cx="498261" cy="502756"/>
          </a:xfrm>
          <a:prstGeom prst="rect">
            <a:avLst/>
          </a:prstGeom>
          <a:noFill/>
          <a:ln w="9525">
            <a:noFill/>
            <a:miter lim="800000"/>
            <a:headEnd/>
            <a:tailEnd/>
          </a:ln>
        </p:spPr>
      </p:pic>
      <p:pic>
        <p:nvPicPr>
          <p:cNvPr id="5" name="Picture 6"/>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126216" y="140081"/>
            <a:ext cx="1403648" cy="624623"/>
          </a:xfrm>
          <a:prstGeom prst="rect">
            <a:avLst/>
          </a:prstGeom>
          <a:noFill/>
          <a:ln w="9525">
            <a:noFill/>
            <a:miter lim="800000"/>
            <a:headEnd/>
            <a:tailEnd/>
          </a:ln>
        </p:spPr>
      </p:pic>
      <p:sp>
        <p:nvSpPr>
          <p:cNvPr id="8" name="1 Título"/>
          <p:cNvSpPr>
            <a:spLocks noGrp="1"/>
          </p:cNvSpPr>
          <p:nvPr>
            <p:ph type="ctrTitle"/>
          </p:nvPr>
        </p:nvSpPr>
        <p:spPr>
          <a:xfrm>
            <a:off x="1619672" y="44624"/>
            <a:ext cx="6372200" cy="720080"/>
          </a:xfrm>
        </p:spPr>
        <p:txBody>
          <a:bodyPr>
            <a:noAutofit/>
          </a:bodyPr>
          <a:lstStyle/>
          <a:p>
            <a:r>
              <a:rPr lang="es-ES_tradnl" sz="1200" b="1" dirty="0" smtClean="0"/>
              <a:t>PROBLEMAS DE APRENDIZAJE LOGICO EMOCIONAL, INTELIGENCIAS MÚLTIPLES Y ESTILOS COGNITIVOS EN EL DESARROLLO EDUCATIVO DEL APRENDIZAJE</a:t>
            </a:r>
            <a:endParaRPr lang="en-US" sz="1200" dirty="0"/>
          </a:p>
        </p:txBody>
      </p:sp>
      <p:sp>
        <p:nvSpPr>
          <p:cNvPr id="9" name="1 Título"/>
          <p:cNvSpPr txBox="1">
            <a:spLocks/>
          </p:cNvSpPr>
          <p:nvPr/>
        </p:nvSpPr>
        <p:spPr>
          <a:xfrm>
            <a:off x="1043608" y="764704"/>
            <a:ext cx="7772400" cy="96596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3600" b="1" i="0" strike="noStrike" kern="1200" cap="none" spc="0" normalizeH="0" baseline="0" noProof="0" dirty="0" smtClean="0">
                <a:ln>
                  <a:noFill/>
                </a:ln>
                <a:solidFill>
                  <a:srgbClr val="0070C0"/>
                </a:solidFill>
                <a:effectLst/>
                <a:uLnTx/>
                <a:uFillTx/>
                <a:latin typeface="+mj-lt"/>
                <a:ea typeface="+mj-ea"/>
                <a:cs typeface="+mj-cs"/>
              </a:rPr>
              <a:t>A) Los Ámbitos del Universo Mental</a:t>
            </a:r>
            <a:endParaRPr kumimoji="0" lang="es-MX" sz="3600" b="1" i="0" strike="noStrike" kern="1200" cap="none" spc="0" normalizeH="0" baseline="0" noProof="0" dirty="0">
              <a:ln>
                <a:noFill/>
              </a:ln>
              <a:solidFill>
                <a:srgbClr val="0070C0"/>
              </a:solidFill>
              <a:effectLst/>
              <a:uLnTx/>
              <a:uFillTx/>
              <a:latin typeface="+mj-lt"/>
              <a:ea typeface="+mj-ea"/>
              <a:cs typeface="+mj-cs"/>
            </a:endParaRPr>
          </a:p>
        </p:txBody>
      </p:sp>
      <p:sp>
        <p:nvSpPr>
          <p:cNvPr id="10" name="9 CuadroTexto"/>
          <p:cNvSpPr txBox="1"/>
          <p:nvPr/>
        </p:nvSpPr>
        <p:spPr>
          <a:xfrm>
            <a:off x="323528" y="1506264"/>
            <a:ext cx="7848872" cy="4154984"/>
          </a:xfrm>
          <a:prstGeom prst="rect">
            <a:avLst/>
          </a:prstGeom>
          <a:noFill/>
        </p:spPr>
        <p:txBody>
          <a:bodyPr wrap="square" rtlCol="0">
            <a:spAutoFit/>
          </a:bodyPr>
          <a:lstStyle/>
          <a:p>
            <a:pPr algn="just"/>
            <a:r>
              <a:rPr lang="es-MX" sz="2400" dirty="0" smtClean="0"/>
              <a:t>El desarrollo </a:t>
            </a:r>
            <a:r>
              <a:rPr lang="es-MX" sz="2400" dirty="0" err="1" smtClean="0"/>
              <a:t>psico</a:t>
            </a:r>
            <a:r>
              <a:rPr lang="es-MX" sz="2400" dirty="0" smtClean="0"/>
              <a:t>-intelectivo de los individuos es un resultado interactivo de actividades cognitivas, relacionales, afectivas y operativas. Por lo tanto en el desarrollo cognitivo el individuo se desarrolla progresivamente a través de saltos cualitativos y una continua reestructuración de su campo elaborado y de su mundo mental. Así mismo, el nivel cognitivo logrado es una simple etapa para desarrollar un nuevo nivel más amplio y completo. </a:t>
            </a:r>
          </a:p>
          <a:p>
            <a:pPr algn="just"/>
            <a:r>
              <a:rPr lang="es-MX" sz="2400" dirty="0" smtClean="0"/>
              <a:t>El universo mental está formado por tres ámbitos: El ámbito mental, el ámbito cognitivo y el ámbito de aprendizaje. </a:t>
            </a:r>
          </a:p>
          <a:p>
            <a:endParaRPr lang="es-MX" sz="2400" dirty="0"/>
          </a:p>
        </p:txBody>
      </p:sp>
      <p:pic>
        <p:nvPicPr>
          <p:cNvPr id="11" name="Imagen 4" descr="Macintosh HD:Users:Elisa:Desktop:unifi.gif"/>
          <p:cNvPicPr/>
          <p:nvPr/>
        </p:nvPicPr>
        <p:blipFill>
          <a:blip r:embed="rId5" cstate="print">
            <a:clrChange>
              <a:clrFrom>
                <a:srgbClr val="FFFFFF"/>
              </a:clrFrom>
              <a:clrTo>
                <a:srgbClr val="FFFFFF">
                  <a:alpha val="0"/>
                </a:srgbClr>
              </a:clrTo>
            </a:clrChange>
          </a:blip>
          <a:srcRect/>
          <a:stretch>
            <a:fillRect/>
          </a:stretch>
        </p:blipFill>
        <p:spPr bwMode="auto">
          <a:xfrm>
            <a:off x="8028384" y="188640"/>
            <a:ext cx="395536" cy="360040"/>
          </a:xfrm>
          <a:prstGeom prst="rect">
            <a:avLst/>
          </a:prstGeom>
          <a:noFill/>
          <a:ln w="9525">
            <a:noFill/>
            <a:miter lim="800000"/>
            <a:headEnd/>
            <a:tailEnd/>
          </a:ln>
        </p:spPr>
      </p:pic>
      <p:sp>
        <p:nvSpPr>
          <p:cNvPr id="12" name="Rectangle 1"/>
          <p:cNvSpPr>
            <a:spLocks noChangeArrowheads="1"/>
          </p:cNvSpPr>
          <p:nvPr/>
        </p:nvSpPr>
        <p:spPr bwMode="auto">
          <a:xfrm>
            <a:off x="467544" y="6582544"/>
            <a:ext cx="8388424"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00338" algn="ctr"/>
                <a:tab pos="5400675" algn="r"/>
              </a:tabLst>
            </a:pP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Arely Tijerina Mena 224139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Fabiola L</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ó</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pez D</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á</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vila 215873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Elisa Mar</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í</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 Pellico Villareal 230052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Jessika</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 Amero Lobo 143491</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Prof. Fausto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Presutti</a:t>
            </a:r>
            <a:endParaRPr kumimoji="0" lang="es-MX" sz="900" b="1" i="0" u="none" strike="noStrike" cap="none" normalizeH="0" baseline="0" dirty="0" smtClean="0">
              <a:ln>
                <a:noFill/>
              </a:ln>
              <a:solidFill>
                <a:srgbClr val="002060"/>
              </a:solidFill>
              <a:effectLst/>
              <a:latin typeface="Arial" pitchFamily="34" charset="0"/>
              <a:cs typeface="Arial" pitchFamily="34" charset="0"/>
            </a:endParaRPr>
          </a:p>
        </p:txBody>
      </p:sp>
      <p:sp>
        <p:nvSpPr>
          <p:cNvPr id="13" name="12 Botón de acción: Volver">
            <a:hlinkClick r:id="rId6" action="ppaction://hlinksldjump" highlightClick="1"/>
          </p:cNvPr>
          <p:cNvSpPr/>
          <p:nvPr/>
        </p:nvSpPr>
        <p:spPr>
          <a:xfrm>
            <a:off x="8316416" y="6093296"/>
            <a:ext cx="360040" cy="432048"/>
          </a:xfrm>
          <a:prstGeom prst="actionButtonRetur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13 CuadroTexto"/>
          <p:cNvSpPr txBox="1"/>
          <p:nvPr/>
        </p:nvSpPr>
        <p:spPr>
          <a:xfrm>
            <a:off x="611560" y="1052736"/>
            <a:ext cx="1152128" cy="369332"/>
          </a:xfrm>
          <a:prstGeom prst="rect">
            <a:avLst/>
          </a:prstGeom>
          <a:noFill/>
        </p:spPr>
        <p:txBody>
          <a:bodyPr wrap="square" rtlCol="0">
            <a:spAutoFit/>
          </a:bodyPr>
          <a:lstStyle/>
          <a:p>
            <a:r>
              <a:rPr lang="es-MX" b="1" dirty="0" smtClean="0">
                <a:solidFill>
                  <a:srgbClr val="0070C0"/>
                </a:solidFill>
              </a:rPr>
              <a:t>TEMA 1</a:t>
            </a:r>
            <a:endParaRPr lang="es-MX" b="1" dirty="0">
              <a:solidFill>
                <a:srgbClr val="0070C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C000"/>
        </a:solidFill>
        <a:effectLst/>
      </p:bgPr>
    </p:bg>
    <p:spTree>
      <p:nvGrpSpPr>
        <p:cNvPr id="1" name=""/>
        <p:cNvGrpSpPr/>
        <p:nvPr/>
      </p:nvGrpSpPr>
      <p:grpSpPr>
        <a:xfrm>
          <a:off x="0" y="0"/>
          <a:ext cx="0" cy="0"/>
          <a:chOff x="0" y="0"/>
          <a:chExt cx="0" cy="0"/>
        </a:xfrm>
      </p:grpSpPr>
      <p:pic>
        <p:nvPicPr>
          <p:cNvPr id="7" name="6 Imagen" descr="pp pf educativa copia.jpg"/>
          <p:cNvPicPr>
            <a:picLocks noChangeAspect="1"/>
          </p:cNvPicPr>
          <p:nvPr/>
        </p:nvPicPr>
        <p:blipFill>
          <a:blip r:embed="rId2" cstate="print"/>
          <a:stretch>
            <a:fillRect/>
          </a:stretch>
        </p:blipFill>
        <p:spPr>
          <a:xfrm>
            <a:off x="13648" y="-24"/>
            <a:ext cx="9144000" cy="6858000"/>
          </a:xfrm>
          <a:prstGeom prst="rect">
            <a:avLst/>
          </a:prstGeom>
        </p:spPr>
      </p:pic>
      <p:sp>
        <p:nvSpPr>
          <p:cNvPr id="6" name="5 Documento"/>
          <p:cNvSpPr/>
          <p:nvPr/>
        </p:nvSpPr>
        <p:spPr>
          <a:xfrm>
            <a:off x="0" y="0"/>
            <a:ext cx="9144000" cy="908720"/>
          </a:xfrm>
          <a:prstGeom prst="flowChartDocumen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Picture 5"/>
          <p:cNvPicPr>
            <a:picLocks noChangeAspect="1" noChangeArrowheads="1"/>
          </p:cNvPicPr>
          <p:nvPr/>
        </p:nvPicPr>
        <p:blipFill>
          <a:blip r:embed="rId3" cstate="print"/>
          <a:srcRect/>
          <a:stretch>
            <a:fillRect/>
          </a:stretch>
        </p:blipFill>
        <p:spPr bwMode="auto">
          <a:xfrm>
            <a:off x="8460432" y="116632"/>
            <a:ext cx="498261" cy="502756"/>
          </a:xfrm>
          <a:prstGeom prst="rect">
            <a:avLst/>
          </a:prstGeom>
          <a:noFill/>
          <a:ln w="9525">
            <a:noFill/>
            <a:miter lim="800000"/>
            <a:headEnd/>
            <a:tailEnd/>
          </a:ln>
        </p:spPr>
      </p:pic>
      <p:pic>
        <p:nvPicPr>
          <p:cNvPr id="5" name="Picture 6"/>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126216" y="140081"/>
            <a:ext cx="1403648" cy="624623"/>
          </a:xfrm>
          <a:prstGeom prst="rect">
            <a:avLst/>
          </a:prstGeom>
          <a:noFill/>
          <a:ln w="9525">
            <a:noFill/>
            <a:miter lim="800000"/>
            <a:headEnd/>
            <a:tailEnd/>
          </a:ln>
        </p:spPr>
      </p:pic>
      <p:sp>
        <p:nvSpPr>
          <p:cNvPr id="8" name="1 Título"/>
          <p:cNvSpPr>
            <a:spLocks noGrp="1"/>
          </p:cNvSpPr>
          <p:nvPr>
            <p:ph type="ctrTitle"/>
          </p:nvPr>
        </p:nvSpPr>
        <p:spPr>
          <a:xfrm>
            <a:off x="1619672" y="44624"/>
            <a:ext cx="6372200" cy="720080"/>
          </a:xfrm>
        </p:spPr>
        <p:txBody>
          <a:bodyPr>
            <a:noAutofit/>
          </a:bodyPr>
          <a:lstStyle/>
          <a:p>
            <a:r>
              <a:rPr lang="es-ES_tradnl" sz="1200" b="1" dirty="0" smtClean="0"/>
              <a:t>PROBLEMAS DE APRENDIZAJE LOGICO EMOCIONAL, INTELIGENCIAS MÚLTIPLES Y ESTILOS COGNITIVOS EN EL DESARROLLO EDUCATIVO DEL APRENDIZAJE</a:t>
            </a:r>
            <a:endParaRPr lang="en-US" sz="1200" dirty="0"/>
          </a:p>
        </p:txBody>
      </p:sp>
      <p:pic>
        <p:nvPicPr>
          <p:cNvPr id="9" name="Imagen 4" descr="Macintosh HD:Users:Elisa:Desktop:unifi.gif"/>
          <p:cNvPicPr/>
          <p:nvPr/>
        </p:nvPicPr>
        <p:blipFill>
          <a:blip r:embed="rId5" cstate="print">
            <a:clrChange>
              <a:clrFrom>
                <a:srgbClr val="FFFFFF"/>
              </a:clrFrom>
              <a:clrTo>
                <a:srgbClr val="FFFFFF">
                  <a:alpha val="0"/>
                </a:srgbClr>
              </a:clrTo>
            </a:clrChange>
          </a:blip>
          <a:srcRect/>
          <a:stretch>
            <a:fillRect/>
          </a:stretch>
        </p:blipFill>
        <p:spPr bwMode="auto">
          <a:xfrm>
            <a:off x="8028384" y="188640"/>
            <a:ext cx="395536" cy="360040"/>
          </a:xfrm>
          <a:prstGeom prst="rect">
            <a:avLst/>
          </a:prstGeom>
          <a:noFill/>
          <a:ln w="9525">
            <a:noFill/>
            <a:miter lim="800000"/>
            <a:headEnd/>
            <a:tailEnd/>
          </a:ln>
        </p:spPr>
      </p:pic>
      <p:sp>
        <p:nvSpPr>
          <p:cNvPr id="10" name="Rectangle 1"/>
          <p:cNvSpPr>
            <a:spLocks noChangeArrowheads="1"/>
          </p:cNvSpPr>
          <p:nvPr/>
        </p:nvSpPr>
        <p:spPr bwMode="auto">
          <a:xfrm>
            <a:off x="467544" y="6582544"/>
            <a:ext cx="8388424"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00338" algn="ctr"/>
                <a:tab pos="5400675" algn="r"/>
              </a:tabLst>
            </a:pP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Arely Tijerina Mena 224139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Fabiola L</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ó</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pez D</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á</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vila 215873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Elisa Mar</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í</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 Pellico Villareal 230052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Jessika</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 Amero Lobo 143491</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Prof. Fausto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Presutti</a:t>
            </a:r>
            <a:endParaRPr kumimoji="0" lang="es-MX" sz="900" b="1" i="0" u="none" strike="noStrike" cap="none" normalizeH="0" baseline="0" dirty="0" smtClean="0">
              <a:ln>
                <a:noFill/>
              </a:ln>
              <a:solidFill>
                <a:srgbClr val="002060"/>
              </a:solidFill>
              <a:effectLst/>
              <a:latin typeface="Arial" pitchFamily="34" charset="0"/>
              <a:cs typeface="Arial" pitchFamily="34" charset="0"/>
            </a:endParaRPr>
          </a:p>
        </p:txBody>
      </p:sp>
      <p:sp>
        <p:nvSpPr>
          <p:cNvPr id="11" name="10 Rectángulo"/>
          <p:cNvSpPr/>
          <p:nvPr/>
        </p:nvSpPr>
        <p:spPr>
          <a:xfrm>
            <a:off x="539552" y="1884888"/>
            <a:ext cx="7992888" cy="3416320"/>
          </a:xfrm>
          <a:prstGeom prst="rect">
            <a:avLst/>
          </a:prstGeom>
        </p:spPr>
        <p:txBody>
          <a:bodyPr wrap="square">
            <a:spAutoFit/>
          </a:bodyPr>
          <a:lstStyle/>
          <a:p>
            <a:pPr lvl="0" indent="449263" algn="just" fontAlgn="base">
              <a:spcBef>
                <a:spcPct val="0"/>
              </a:spcBef>
              <a:spcAft>
                <a:spcPct val="0"/>
              </a:spcAft>
            </a:pPr>
            <a:r>
              <a:rPr lang="es-MX" sz="2400" dirty="0" smtClean="0">
                <a:latin typeface="Arial"/>
                <a:ea typeface="Calibri" pitchFamily="34" charset="0"/>
                <a:cs typeface="Arial"/>
              </a:rPr>
              <a:t>El mapa cognitivo  está conformado por las capacidades de conocimiento que caracterizan los niveles intelectivos y las dimensiones lógicas del universo mental de cada uno. Este permite identificar las capacidades conceptuales de elaboración y de representación lógico intelectivo, también permite obtener la progresión conceptual en la formación y en la estructuración de los pensamientos dentro del universo mental. </a:t>
            </a:r>
            <a:endParaRPr lang="es-MX" sz="2400" dirty="0" smtClean="0">
              <a:latin typeface="Arial"/>
              <a:cs typeface="Arial"/>
            </a:endParaRPr>
          </a:p>
        </p:txBody>
      </p:sp>
      <p:sp>
        <p:nvSpPr>
          <p:cNvPr id="12" name="3 Título"/>
          <p:cNvSpPr txBox="1">
            <a:spLocks/>
          </p:cNvSpPr>
          <p:nvPr/>
        </p:nvSpPr>
        <p:spPr>
          <a:xfrm>
            <a:off x="1475656" y="980728"/>
            <a:ext cx="5486400" cy="914400"/>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4400" b="1" dirty="0" smtClean="0">
                <a:solidFill>
                  <a:srgbClr val="00B050"/>
                </a:solidFill>
                <a:latin typeface="+mj-lt"/>
                <a:ea typeface="+mj-ea"/>
                <a:cs typeface="+mj-cs"/>
              </a:rPr>
              <a:t>B) </a:t>
            </a:r>
            <a:r>
              <a:rPr kumimoji="0" lang="es-MX" sz="4400" b="1" i="0" u="none" strike="noStrike" kern="1200" cap="none" spc="0" normalizeH="0" baseline="0" noProof="0" dirty="0" smtClean="0">
                <a:ln>
                  <a:noFill/>
                </a:ln>
                <a:solidFill>
                  <a:srgbClr val="00B050"/>
                </a:solidFill>
                <a:effectLst/>
                <a:uLnTx/>
                <a:uFillTx/>
                <a:latin typeface="+mj-lt"/>
                <a:ea typeface="+mj-ea"/>
                <a:cs typeface="+mj-cs"/>
              </a:rPr>
              <a:t>EL MAPA COGNITIVO</a:t>
            </a:r>
            <a:endParaRPr kumimoji="0" lang="es-MX" sz="4400" b="1" i="0" u="none" strike="noStrike" kern="1200" cap="none" spc="0" normalizeH="0" baseline="0" noProof="0" dirty="0">
              <a:ln>
                <a:noFill/>
              </a:ln>
              <a:solidFill>
                <a:srgbClr val="00B050"/>
              </a:solidFill>
              <a:effectLst/>
              <a:uLnTx/>
              <a:uFillTx/>
              <a:latin typeface="+mj-lt"/>
              <a:ea typeface="+mj-ea"/>
              <a:cs typeface="+mj-cs"/>
            </a:endParaRPr>
          </a:p>
        </p:txBody>
      </p:sp>
      <p:sp>
        <p:nvSpPr>
          <p:cNvPr id="13" name="12 CuadroTexto"/>
          <p:cNvSpPr txBox="1"/>
          <p:nvPr/>
        </p:nvSpPr>
        <p:spPr>
          <a:xfrm>
            <a:off x="827584" y="1259468"/>
            <a:ext cx="1152128" cy="369332"/>
          </a:xfrm>
          <a:prstGeom prst="rect">
            <a:avLst/>
          </a:prstGeom>
          <a:noFill/>
        </p:spPr>
        <p:txBody>
          <a:bodyPr wrap="square" rtlCol="0">
            <a:spAutoFit/>
          </a:bodyPr>
          <a:lstStyle/>
          <a:p>
            <a:r>
              <a:rPr lang="es-MX" b="1" dirty="0" smtClean="0">
                <a:solidFill>
                  <a:srgbClr val="00B050"/>
                </a:solidFill>
              </a:rPr>
              <a:t>TEMA 1</a:t>
            </a:r>
            <a:endParaRPr lang="es-MX" b="1" dirty="0">
              <a:solidFill>
                <a:srgbClr val="00B05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C000"/>
        </a:solidFill>
        <a:effectLst/>
      </p:bgPr>
    </p:bg>
    <p:spTree>
      <p:nvGrpSpPr>
        <p:cNvPr id="1" name=""/>
        <p:cNvGrpSpPr/>
        <p:nvPr/>
      </p:nvGrpSpPr>
      <p:grpSpPr>
        <a:xfrm>
          <a:off x="0" y="0"/>
          <a:ext cx="0" cy="0"/>
          <a:chOff x="0" y="0"/>
          <a:chExt cx="0" cy="0"/>
        </a:xfrm>
      </p:grpSpPr>
      <p:pic>
        <p:nvPicPr>
          <p:cNvPr id="7" name="6 Imagen" descr="pp pf educativa copia.jpg"/>
          <p:cNvPicPr>
            <a:picLocks noChangeAspect="1"/>
          </p:cNvPicPr>
          <p:nvPr/>
        </p:nvPicPr>
        <p:blipFill>
          <a:blip r:embed="rId2" cstate="print"/>
          <a:stretch>
            <a:fillRect/>
          </a:stretch>
        </p:blipFill>
        <p:spPr>
          <a:xfrm>
            <a:off x="13648" y="-24"/>
            <a:ext cx="9144000" cy="6858000"/>
          </a:xfrm>
          <a:prstGeom prst="rect">
            <a:avLst/>
          </a:prstGeom>
        </p:spPr>
      </p:pic>
      <p:sp>
        <p:nvSpPr>
          <p:cNvPr id="6" name="5 Rectángulo"/>
          <p:cNvSpPr/>
          <p:nvPr/>
        </p:nvSpPr>
        <p:spPr>
          <a:xfrm>
            <a:off x="0" y="0"/>
            <a:ext cx="9144000" cy="90872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Picture 5"/>
          <p:cNvPicPr>
            <a:picLocks noChangeAspect="1" noChangeArrowheads="1"/>
          </p:cNvPicPr>
          <p:nvPr/>
        </p:nvPicPr>
        <p:blipFill>
          <a:blip r:embed="rId3" cstate="print"/>
          <a:srcRect/>
          <a:stretch>
            <a:fillRect/>
          </a:stretch>
        </p:blipFill>
        <p:spPr bwMode="auto">
          <a:xfrm>
            <a:off x="8530508" y="116632"/>
            <a:ext cx="428185" cy="432048"/>
          </a:xfrm>
          <a:prstGeom prst="rect">
            <a:avLst/>
          </a:prstGeom>
          <a:noFill/>
          <a:ln w="9525">
            <a:noFill/>
            <a:miter lim="800000"/>
            <a:headEnd/>
            <a:tailEnd/>
          </a:ln>
        </p:spPr>
      </p:pic>
      <p:pic>
        <p:nvPicPr>
          <p:cNvPr id="5" name="Picture 6"/>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126216" y="44624"/>
            <a:ext cx="1133416" cy="504370"/>
          </a:xfrm>
          <a:prstGeom prst="rect">
            <a:avLst/>
          </a:prstGeom>
          <a:noFill/>
          <a:ln w="9525">
            <a:noFill/>
            <a:miter lim="800000"/>
            <a:headEnd/>
            <a:tailEnd/>
          </a:ln>
        </p:spPr>
      </p:pic>
      <p:sp>
        <p:nvSpPr>
          <p:cNvPr id="8" name="1 Título"/>
          <p:cNvSpPr>
            <a:spLocks noGrp="1"/>
          </p:cNvSpPr>
          <p:nvPr>
            <p:ph type="ctrTitle"/>
          </p:nvPr>
        </p:nvSpPr>
        <p:spPr>
          <a:xfrm>
            <a:off x="1547664" y="-99392"/>
            <a:ext cx="6372200" cy="720080"/>
          </a:xfrm>
        </p:spPr>
        <p:txBody>
          <a:bodyPr>
            <a:noAutofit/>
          </a:bodyPr>
          <a:lstStyle/>
          <a:p>
            <a:r>
              <a:rPr lang="es-ES_tradnl" sz="1200" b="1" dirty="0" smtClean="0"/>
              <a:t>PROBLEMAS DE APRENDIZAJE LOGICO EMOCIONAL, INTELIGENCIAS MÚLTIPLES Y ESTILOS COGNITIVOS EN EL DESARROLLO EDUCATIVO DEL APRENDIZAJE</a:t>
            </a:r>
            <a:endParaRPr lang="en-US" sz="1200" dirty="0"/>
          </a:p>
        </p:txBody>
      </p:sp>
      <p:pic>
        <p:nvPicPr>
          <p:cNvPr id="9" name="Imagen 4" descr="Macintosh HD:Users:Elisa:Desktop:unifi.gif"/>
          <p:cNvPicPr/>
          <p:nvPr/>
        </p:nvPicPr>
        <p:blipFill>
          <a:blip r:embed="rId5" cstate="print">
            <a:clrChange>
              <a:clrFrom>
                <a:srgbClr val="FFFFFF"/>
              </a:clrFrom>
              <a:clrTo>
                <a:srgbClr val="FFFFFF">
                  <a:alpha val="0"/>
                </a:srgbClr>
              </a:clrTo>
            </a:clrChange>
          </a:blip>
          <a:srcRect/>
          <a:stretch>
            <a:fillRect/>
          </a:stretch>
        </p:blipFill>
        <p:spPr bwMode="auto">
          <a:xfrm>
            <a:off x="8028384" y="116632"/>
            <a:ext cx="395536" cy="360040"/>
          </a:xfrm>
          <a:prstGeom prst="rect">
            <a:avLst/>
          </a:prstGeom>
          <a:noFill/>
          <a:ln w="9525">
            <a:noFill/>
            <a:miter lim="800000"/>
            <a:headEnd/>
            <a:tailEnd/>
          </a:ln>
        </p:spPr>
      </p:pic>
      <p:sp>
        <p:nvSpPr>
          <p:cNvPr id="10" name="Rectangle 1"/>
          <p:cNvSpPr>
            <a:spLocks noChangeArrowheads="1"/>
          </p:cNvSpPr>
          <p:nvPr/>
        </p:nvSpPr>
        <p:spPr bwMode="auto">
          <a:xfrm>
            <a:off x="467544" y="6582544"/>
            <a:ext cx="8388424"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00338" algn="ctr"/>
                <a:tab pos="5400675" algn="r"/>
              </a:tabLst>
            </a:pP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Arely Tijerina Mena 224139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Fabiola L</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ó</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pez D</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á</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vila 215873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Elisa Mar</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í</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 Pellico Villareal 230052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Jessika</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 Amero Lobo 143491</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Prof. Fausto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Presutti</a:t>
            </a:r>
            <a:endParaRPr kumimoji="0" lang="es-MX" sz="900" b="1" i="0" u="none" strike="noStrike" cap="none" normalizeH="0" baseline="0" dirty="0" smtClean="0">
              <a:ln>
                <a:noFill/>
              </a:ln>
              <a:solidFill>
                <a:srgbClr val="002060"/>
              </a:solidFill>
              <a:effectLst/>
              <a:latin typeface="Arial" pitchFamily="34" charset="0"/>
              <a:cs typeface="Arial" pitchFamily="34" charset="0"/>
            </a:endParaRPr>
          </a:p>
        </p:txBody>
      </p:sp>
      <p:pic>
        <p:nvPicPr>
          <p:cNvPr id="11" name="4 Imagen" descr="cuadro inteligencias y logicas.jpg"/>
          <p:cNvPicPr>
            <a:picLocks/>
          </p:cNvPicPr>
          <p:nvPr/>
        </p:nvPicPr>
        <p:blipFill>
          <a:blip r:embed="rId6" cstate="print"/>
          <a:srcRect l="3970" t="3982" r="5704" b="13389"/>
          <a:stretch>
            <a:fillRect/>
          </a:stretch>
        </p:blipFill>
        <p:spPr>
          <a:xfrm>
            <a:off x="827584" y="620688"/>
            <a:ext cx="7704856" cy="5976664"/>
          </a:xfrm>
          <a:prstGeom prst="rect">
            <a:avLst/>
          </a:prstGeom>
        </p:spPr>
      </p:pic>
      <p:sp>
        <p:nvSpPr>
          <p:cNvPr id="12" name="11 CuadroTexto"/>
          <p:cNvSpPr txBox="1"/>
          <p:nvPr/>
        </p:nvSpPr>
        <p:spPr>
          <a:xfrm>
            <a:off x="899592" y="692696"/>
            <a:ext cx="1152128" cy="369332"/>
          </a:xfrm>
          <a:prstGeom prst="rect">
            <a:avLst/>
          </a:prstGeom>
          <a:noFill/>
        </p:spPr>
        <p:txBody>
          <a:bodyPr wrap="square" rtlCol="0">
            <a:spAutoFit/>
          </a:bodyPr>
          <a:lstStyle/>
          <a:p>
            <a:r>
              <a:rPr lang="es-MX" b="1" dirty="0" smtClean="0">
                <a:solidFill>
                  <a:schemeClr val="accent6"/>
                </a:solidFill>
              </a:rPr>
              <a:t>TEMA 1</a:t>
            </a:r>
            <a:endParaRPr lang="es-MX" b="1" dirty="0">
              <a:solidFill>
                <a:schemeClr val="accent6"/>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C000"/>
        </a:solidFill>
        <a:effectLst/>
      </p:bgPr>
    </p:bg>
    <p:spTree>
      <p:nvGrpSpPr>
        <p:cNvPr id="1" name=""/>
        <p:cNvGrpSpPr/>
        <p:nvPr/>
      </p:nvGrpSpPr>
      <p:grpSpPr>
        <a:xfrm>
          <a:off x="0" y="0"/>
          <a:ext cx="0" cy="0"/>
          <a:chOff x="0" y="0"/>
          <a:chExt cx="0" cy="0"/>
        </a:xfrm>
      </p:grpSpPr>
      <p:pic>
        <p:nvPicPr>
          <p:cNvPr id="7" name="6 Imagen" descr="pp pf educativa copia.jpg"/>
          <p:cNvPicPr>
            <a:picLocks noChangeAspect="1"/>
          </p:cNvPicPr>
          <p:nvPr/>
        </p:nvPicPr>
        <p:blipFill>
          <a:blip r:embed="rId2" cstate="print"/>
          <a:stretch>
            <a:fillRect/>
          </a:stretch>
        </p:blipFill>
        <p:spPr>
          <a:xfrm>
            <a:off x="13648" y="-24"/>
            <a:ext cx="9144000" cy="6858000"/>
          </a:xfrm>
          <a:prstGeom prst="rect">
            <a:avLst/>
          </a:prstGeom>
        </p:spPr>
      </p:pic>
      <p:sp>
        <p:nvSpPr>
          <p:cNvPr id="6" name="5 Documento"/>
          <p:cNvSpPr/>
          <p:nvPr/>
        </p:nvSpPr>
        <p:spPr>
          <a:xfrm>
            <a:off x="0" y="0"/>
            <a:ext cx="9144000" cy="908720"/>
          </a:xfrm>
          <a:prstGeom prst="flowChartDocumen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Picture 5"/>
          <p:cNvPicPr>
            <a:picLocks noChangeAspect="1" noChangeArrowheads="1"/>
          </p:cNvPicPr>
          <p:nvPr/>
        </p:nvPicPr>
        <p:blipFill>
          <a:blip r:embed="rId3" cstate="print"/>
          <a:srcRect/>
          <a:stretch>
            <a:fillRect/>
          </a:stretch>
        </p:blipFill>
        <p:spPr bwMode="auto">
          <a:xfrm>
            <a:off x="8460432" y="116632"/>
            <a:ext cx="498261" cy="502756"/>
          </a:xfrm>
          <a:prstGeom prst="rect">
            <a:avLst/>
          </a:prstGeom>
          <a:noFill/>
          <a:ln w="9525">
            <a:noFill/>
            <a:miter lim="800000"/>
            <a:headEnd/>
            <a:tailEnd/>
          </a:ln>
        </p:spPr>
      </p:pic>
      <p:pic>
        <p:nvPicPr>
          <p:cNvPr id="5" name="Picture 6"/>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126216" y="140081"/>
            <a:ext cx="1403648" cy="624623"/>
          </a:xfrm>
          <a:prstGeom prst="rect">
            <a:avLst/>
          </a:prstGeom>
          <a:noFill/>
          <a:ln w="9525">
            <a:noFill/>
            <a:miter lim="800000"/>
            <a:headEnd/>
            <a:tailEnd/>
          </a:ln>
        </p:spPr>
      </p:pic>
      <p:sp>
        <p:nvSpPr>
          <p:cNvPr id="8" name="1 Título"/>
          <p:cNvSpPr>
            <a:spLocks noGrp="1"/>
          </p:cNvSpPr>
          <p:nvPr>
            <p:ph type="ctrTitle"/>
          </p:nvPr>
        </p:nvSpPr>
        <p:spPr>
          <a:xfrm>
            <a:off x="1619672" y="44624"/>
            <a:ext cx="6372200" cy="720080"/>
          </a:xfrm>
        </p:spPr>
        <p:txBody>
          <a:bodyPr>
            <a:noAutofit/>
          </a:bodyPr>
          <a:lstStyle/>
          <a:p>
            <a:r>
              <a:rPr lang="es-ES_tradnl" sz="1200" b="1" dirty="0" smtClean="0"/>
              <a:t>PROBLEMAS DE APRENDIZAJE LOGICO EMOCIONAL, INTELIGENCIAS MÚLTIPLES Y ESTILOS COGNITIVOS EN EL DESARROLLO EDUCATIVO DEL APRENDIZAJE</a:t>
            </a:r>
            <a:endParaRPr lang="en-US" sz="1200" dirty="0"/>
          </a:p>
        </p:txBody>
      </p:sp>
      <p:pic>
        <p:nvPicPr>
          <p:cNvPr id="9" name="Imagen 4" descr="Macintosh HD:Users:Elisa:Desktop:unifi.gif"/>
          <p:cNvPicPr/>
          <p:nvPr/>
        </p:nvPicPr>
        <p:blipFill>
          <a:blip r:embed="rId5" cstate="print">
            <a:clrChange>
              <a:clrFrom>
                <a:srgbClr val="FFFFFF"/>
              </a:clrFrom>
              <a:clrTo>
                <a:srgbClr val="FFFFFF">
                  <a:alpha val="0"/>
                </a:srgbClr>
              </a:clrTo>
            </a:clrChange>
          </a:blip>
          <a:srcRect/>
          <a:stretch>
            <a:fillRect/>
          </a:stretch>
        </p:blipFill>
        <p:spPr bwMode="auto">
          <a:xfrm>
            <a:off x="8028384" y="188640"/>
            <a:ext cx="395536" cy="360040"/>
          </a:xfrm>
          <a:prstGeom prst="rect">
            <a:avLst/>
          </a:prstGeom>
          <a:noFill/>
          <a:ln w="9525">
            <a:noFill/>
            <a:miter lim="800000"/>
            <a:headEnd/>
            <a:tailEnd/>
          </a:ln>
        </p:spPr>
      </p:pic>
      <p:sp>
        <p:nvSpPr>
          <p:cNvPr id="10" name="Rectangle 1"/>
          <p:cNvSpPr>
            <a:spLocks noChangeArrowheads="1"/>
          </p:cNvSpPr>
          <p:nvPr/>
        </p:nvSpPr>
        <p:spPr bwMode="auto">
          <a:xfrm>
            <a:off x="467544" y="6582544"/>
            <a:ext cx="8388424"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00338" algn="ctr"/>
                <a:tab pos="5400675" algn="r"/>
              </a:tabLst>
            </a:pP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Arely Tijerina Mena 224139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Fabiola L</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ó</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pez D</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á</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vila 215873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Elisa Mar</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í</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 Pellico Villareal 230052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Jessika</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 Amero Lobo 143491</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Prof. Fausto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Presutti</a:t>
            </a:r>
            <a:endParaRPr kumimoji="0" lang="es-MX" sz="900" b="1" i="0" u="none" strike="noStrike" cap="none" normalizeH="0" baseline="0" dirty="0" smtClean="0">
              <a:ln>
                <a:noFill/>
              </a:ln>
              <a:solidFill>
                <a:srgbClr val="002060"/>
              </a:solidFill>
              <a:effectLst/>
              <a:latin typeface="Arial" pitchFamily="34" charset="0"/>
              <a:cs typeface="Arial" pitchFamily="34" charset="0"/>
            </a:endParaRPr>
          </a:p>
        </p:txBody>
      </p:sp>
      <p:sp>
        <p:nvSpPr>
          <p:cNvPr id="11" name="1 Título"/>
          <p:cNvSpPr txBox="1">
            <a:spLocks/>
          </p:cNvSpPr>
          <p:nvPr/>
        </p:nvSpPr>
        <p:spPr>
          <a:xfrm>
            <a:off x="611560" y="836712"/>
            <a:ext cx="8208912" cy="1008112"/>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3600" b="0" i="0" u="none" strike="noStrike" kern="1200" cap="none" spc="0" normalizeH="0" baseline="0" noProof="0" dirty="0" smtClean="0">
                <a:ln>
                  <a:noFill/>
                </a:ln>
                <a:solidFill>
                  <a:schemeClr val="tx1"/>
                </a:solidFill>
                <a:effectLst/>
                <a:uLnTx/>
                <a:uFillTx/>
                <a:latin typeface="+mj-lt"/>
                <a:ea typeface="+mj-ea"/>
                <a:cs typeface="+mj-cs"/>
              </a:rPr>
              <a:t>EL MAPA DE LOS PROCESOS COGNITIVOS</a:t>
            </a:r>
            <a:endParaRPr kumimoji="0" lang="es-MX"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Rectangle 3"/>
          <p:cNvSpPr>
            <a:spLocks noChangeArrowheads="1"/>
          </p:cNvSpPr>
          <p:nvPr/>
        </p:nvSpPr>
        <p:spPr bwMode="auto">
          <a:xfrm>
            <a:off x="611560" y="1740872"/>
            <a:ext cx="769424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es-MX"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Los estilos cognitivos se establecen de acuerdo a las dimensiones de las l</a:t>
            </a:r>
            <a:r>
              <a:rPr lang="es-MX" sz="2400" dirty="0" smtClean="0">
                <a:latin typeface="Calibri"/>
                <a:ea typeface="Calibri" pitchFamily="34" charset="0"/>
                <a:cs typeface="Arial" pitchFamily="34" charset="0"/>
              </a:rPr>
              <a:t>ó</a:t>
            </a:r>
            <a:r>
              <a:rPr kumimoji="0" lang="es-MX"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gicas y las dimensiones de la inteligencia que permiten se</a:t>
            </a:r>
            <a:r>
              <a:rPr kumimoji="0" lang="es-MX" sz="2400" b="0" i="0" u="none" strike="noStrike" cap="none" normalizeH="0" baseline="0" dirty="0" smtClean="0">
                <a:ln>
                  <a:noFill/>
                </a:ln>
                <a:solidFill>
                  <a:schemeClr val="tx1"/>
                </a:solidFill>
                <a:effectLst/>
                <a:latin typeface="Calibri"/>
                <a:ea typeface="Calibri" pitchFamily="34" charset="0"/>
                <a:cs typeface="Arial" pitchFamily="34" charset="0"/>
              </a:rPr>
              <a:t>ñ</a:t>
            </a:r>
            <a:r>
              <a:rPr kumimoji="0" lang="es-MX"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alar los estilos cognitivos de  individuo. Existe una relaci</a:t>
            </a:r>
            <a:r>
              <a:rPr kumimoji="0" lang="es-MX" sz="24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MX"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 entre el mapa cognitivo y los estilos cognitivos se refiere a las dimensiones de l</a:t>
            </a:r>
            <a:r>
              <a:rPr kumimoji="0" lang="es-MX" sz="24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MX"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gica e inteligencia del mapa cognitivo las cuales van dentro de los diferentes estilos que son: Pr</a:t>
            </a:r>
            <a:r>
              <a:rPr kumimoji="0" lang="es-MX" sz="2400" b="0"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MX"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ctico, racional y creativo. </a:t>
            </a:r>
          </a:p>
          <a:p>
            <a:pPr marL="0" marR="0" lvl="0" indent="449263" algn="just" defTabSz="914400" rtl="0" eaLnBrk="1" fontAlgn="base" latinLnBrk="0" hangingPunct="1">
              <a:lnSpc>
                <a:spcPct val="100000"/>
              </a:lnSpc>
              <a:spcBef>
                <a:spcPct val="0"/>
              </a:spcBef>
              <a:spcAft>
                <a:spcPct val="0"/>
              </a:spcAft>
              <a:buClrTx/>
              <a:buSzTx/>
              <a:buFontTx/>
              <a:buNone/>
              <a:tabLst/>
            </a:pPr>
            <a:endParaRPr lang="es-MX" sz="2400" dirty="0" smtClean="0">
              <a:latin typeface="Arial" pitchFamily="34" charset="0"/>
              <a:ea typeface="Calibri" pitchFamily="34" charset="0"/>
              <a:cs typeface="Arial" pitchFamily="34" charset="0"/>
            </a:endParaRPr>
          </a:p>
        </p:txBody>
      </p:sp>
      <p:sp>
        <p:nvSpPr>
          <p:cNvPr id="13" name="12 CuadroTexto"/>
          <p:cNvSpPr txBox="1"/>
          <p:nvPr/>
        </p:nvSpPr>
        <p:spPr>
          <a:xfrm>
            <a:off x="179512" y="1187460"/>
            <a:ext cx="1152128" cy="369332"/>
          </a:xfrm>
          <a:prstGeom prst="rect">
            <a:avLst/>
          </a:prstGeom>
          <a:noFill/>
        </p:spPr>
        <p:txBody>
          <a:bodyPr wrap="square" rtlCol="0">
            <a:spAutoFit/>
          </a:bodyPr>
          <a:lstStyle/>
          <a:p>
            <a:r>
              <a:rPr lang="es-MX" b="1" dirty="0" smtClean="0">
                <a:solidFill>
                  <a:schemeClr val="accent6"/>
                </a:solidFill>
              </a:rPr>
              <a:t>TEMA 1</a:t>
            </a:r>
            <a:endParaRPr lang="es-MX" b="1" dirty="0">
              <a:solidFill>
                <a:schemeClr val="accent6"/>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C000"/>
        </a:solidFill>
        <a:effectLst/>
      </p:bgPr>
    </p:bg>
    <p:spTree>
      <p:nvGrpSpPr>
        <p:cNvPr id="1" name=""/>
        <p:cNvGrpSpPr/>
        <p:nvPr/>
      </p:nvGrpSpPr>
      <p:grpSpPr>
        <a:xfrm>
          <a:off x="0" y="0"/>
          <a:ext cx="0" cy="0"/>
          <a:chOff x="0" y="0"/>
          <a:chExt cx="0" cy="0"/>
        </a:xfrm>
      </p:grpSpPr>
      <p:pic>
        <p:nvPicPr>
          <p:cNvPr id="7" name="6 Imagen" descr="pp pf educativa copia.jpg"/>
          <p:cNvPicPr>
            <a:picLocks noChangeAspect="1"/>
          </p:cNvPicPr>
          <p:nvPr/>
        </p:nvPicPr>
        <p:blipFill>
          <a:blip r:embed="rId2" cstate="print"/>
          <a:stretch>
            <a:fillRect/>
          </a:stretch>
        </p:blipFill>
        <p:spPr>
          <a:xfrm>
            <a:off x="13648" y="-24"/>
            <a:ext cx="9144000" cy="6858000"/>
          </a:xfrm>
          <a:prstGeom prst="rect">
            <a:avLst/>
          </a:prstGeom>
        </p:spPr>
      </p:pic>
      <p:sp>
        <p:nvSpPr>
          <p:cNvPr id="6" name="5 Documento"/>
          <p:cNvSpPr/>
          <p:nvPr/>
        </p:nvSpPr>
        <p:spPr>
          <a:xfrm>
            <a:off x="0" y="0"/>
            <a:ext cx="9144000" cy="908720"/>
          </a:xfrm>
          <a:prstGeom prst="flowChartDocumen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Picture 5"/>
          <p:cNvPicPr>
            <a:picLocks noChangeAspect="1" noChangeArrowheads="1"/>
          </p:cNvPicPr>
          <p:nvPr/>
        </p:nvPicPr>
        <p:blipFill>
          <a:blip r:embed="rId3" cstate="print"/>
          <a:srcRect/>
          <a:stretch>
            <a:fillRect/>
          </a:stretch>
        </p:blipFill>
        <p:spPr bwMode="auto">
          <a:xfrm>
            <a:off x="8460432" y="116632"/>
            <a:ext cx="498261" cy="502756"/>
          </a:xfrm>
          <a:prstGeom prst="rect">
            <a:avLst/>
          </a:prstGeom>
          <a:noFill/>
          <a:ln w="9525">
            <a:noFill/>
            <a:miter lim="800000"/>
            <a:headEnd/>
            <a:tailEnd/>
          </a:ln>
        </p:spPr>
      </p:pic>
      <p:pic>
        <p:nvPicPr>
          <p:cNvPr id="5" name="Picture 6"/>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126216" y="140081"/>
            <a:ext cx="1403648" cy="624623"/>
          </a:xfrm>
          <a:prstGeom prst="rect">
            <a:avLst/>
          </a:prstGeom>
          <a:noFill/>
          <a:ln w="9525">
            <a:noFill/>
            <a:miter lim="800000"/>
            <a:headEnd/>
            <a:tailEnd/>
          </a:ln>
        </p:spPr>
      </p:pic>
      <p:sp>
        <p:nvSpPr>
          <p:cNvPr id="8" name="1 Título"/>
          <p:cNvSpPr>
            <a:spLocks noGrp="1"/>
          </p:cNvSpPr>
          <p:nvPr>
            <p:ph type="ctrTitle"/>
          </p:nvPr>
        </p:nvSpPr>
        <p:spPr>
          <a:xfrm>
            <a:off x="1619672" y="44624"/>
            <a:ext cx="6372200" cy="720080"/>
          </a:xfrm>
        </p:spPr>
        <p:txBody>
          <a:bodyPr>
            <a:noAutofit/>
          </a:bodyPr>
          <a:lstStyle/>
          <a:p>
            <a:r>
              <a:rPr lang="es-ES_tradnl" sz="1200" b="1" dirty="0" smtClean="0"/>
              <a:t>PROBLEMAS DE APRENDIZAJE LOGICO EMOCIONAL, INTELIGENCIAS MÚLTIPLES Y ESTILOS COGNITIVOS EN EL DESARROLLO EDUCATIVO DEL APRENDIZAJE</a:t>
            </a:r>
            <a:endParaRPr lang="en-US" sz="1200" dirty="0"/>
          </a:p>
        </p:txBody>
      </p:sp>
      <p:pic>
        <p:nvPicPr>
          <p:cNvPr id="9" name="Imagen 4" descr="Macintosh HD:Users:Elisa:Desktop:unifi.gif"/>
          <p:cNvPicPr/>
          <p:nvPr/>
        </p:nvPicPr>
        <p:blipFill>
          <a:blip r:embed="rId5" cstate="print">
            <a:clrChange>
              <a:clrFrom>
                <a:srgbClr val="FFFFFF"/>
              </a:clrFrom>
              <a:clrTo>
                <a:srgbClr val="FFFFFF">
                  <a:alpha val="0"/>
                </a:srgbClr>
              </a:clrTo>
            </a:clrChange>
          </a:blip>
          <a:srcRect/>
          <a:stretch>
            <a:fillRect/>
          </a:stretch>
        </p:blipFill>
        <p:spPr bwMode="auto">
          <a:xfrm>
            <a:off x="8028384" y="188640"/>
            <a:ext cx="395536" cy="360040"/>
          </a:xfrm>
          <a:prstGeom prst="rect">
            <a:avLst/>
          </a:prstGeom>
          <a:noFill/>
          <a:ln w="9525">
            <a:noFill/>
            <a:miter lim="800000"/>
            <a:headEnd/>
            <a:tailEnd/>
          </a:ln>
        </p:spPr>
      </p:pic>
      <p:sp>
        <p:nvSpPr>
          <p:cNvPr id="10" name="Rectangle 1"/>
          <p:cNvSpPr>
            <a:spLocks noChangeArrowheads="1"/>
          </p:cNvSpPr>
          <p:nvPr/>
        </p:nvSpPr>
        <p:spPr bwMode="auto">
          <a:xfrm>
            <a:off x="467544" y="6582544"/>
            <a:ext cx="8388424"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00338" algn="ctr"/>
                <a:tab pos="5400675" algn="r"/>
              </a:tabLst>
            </a:pP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Arely Tijerina Mena 224139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Fabiola L</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ó</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pez D</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á</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vila 215873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Elisa Mar</a:t>
            </a:r>
            <a:r>
              <a:rPr kumimoji="0" lang="es-ES_tradnl" sz="900" b="1" i="0" u="none" strike="noStrike" cap="none" normalizeH="0" baseline="0" dirty="0" smtClean="0">
                <a:ln>
                  <a:noFill/>
                </a:ln>
                <a:solidFill>
                  <a:srgbClr val="002060"/>
                </a:solidFill>
                <a:effectLst/>
                <a:latin typeface="Cambria"/>
                <a:ea typeface="Cambria" pitchFamily="18" charset="0"/>
                <a:cs typeface="Arial" pitchFamily="34" charset="0"/>
              </a:rPr>
              <a:t>í</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a Pellico Villareal 230052 </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Jessika</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 Amero Lobo 143491</a:t>
            </a:r>
            <a:r>
              <a:rPr lang="es-MX" sz="900" b="1" dirty="0" smtClean="0">
                <a:solidFill>
                  <a:srgbClr val="002060"/>
                </a:solidFill>
                <a:latin typeface="Arial" pitchFamily="34" charset="0"/>
                <a:cs typeface="Arial" pitchFamily="34" charset="0"/>
              </a:rPr>
              <a:t>              </a:t>
            </a:r>
            <a:r>
              <a:rPr kumimoji="0" lang="es-ES_tradnl" sz="900" b="1" i="0" u="none" strike="noStrike" cap="none" normalizeH="0" baseline="0" dirty="0" smtClean="0">
                <a:ln>
                  <a:noFill/>
                </a:ln>
                <a:solidFill>
                  <a:srgbClr val="002060"/>
                </a:solidFill>
                <a:effectLst/>
                <a:latin typeface="Arial" pitchFamily="34" charset="0"/>
                <a:ea typeface="Cambria" pitchFamily="18" charset="0"/>
                <a:cs typeface="Arial" pitchFamily="34" charset="0"/>
              </a:rPr>
              <a:t>Prof. Fausto </a:t>
            </a:r>
            <a:r>
              <a:rPr kumimoji="0" lang="es-ES_tradnl" sz="900" b="1" i="0" u="none" strike="noStrike" cap="none" normalizeH="0" baseline="0" dirty="0" err="1" smtClean="0">
                <a:ln>
                  <a:noFill/>
                </a:ln>
                <a:solidFill>
                  <a:srgbClr val="002060"/>
                </a:solidFill>
                <a:effectLst/>
                <a:latin typeface="Arial" pitchFamily="34" charset="0"/>
                <a:ea typeface="Cambria" pitchFamily="18" charset="0"/>
                <a:cs typeface="Arial" pitchFamily="34" charset="0"/>
              </a:rPr>
              <a:t>Presutti</a:t>
            </a:r>
            <a:endParaRPr kumimoji="0" lang="es-MX" sz="900" b="1" i="0" u="none" strike="noStrike" cap="none" normalizeH="0" baseline="0" dirty="0" smtClean="0">
              <a:ln>
                <a:noFill/>
              </a:ln>
              <a:solidFill>
                <a:srgbClr val="002060"/>
              </a:solidFill>
              <a:effectLst/>
              <a:latin typeface="Arial" pitchFamily="34" charset="0"/>
              <a:cs typeface="Arial" pitchFamily="34" charset="0"/>
            </a:endParaRPr>
          </a:p>
        </p:txBody>
      </p:sp>
      <p:pic>
        <p:nvPicPr>
          <p:cNvPr id="11" name="10 Imagen"/>
          <p:cNvPicPr/>
          <p:nvPr/>
        </p:nvPicPr>
        <p:blipFill>
          <a:blip r:embed="rId6" cstate="print"/>
          <a:srcRect/>
          <a:stretch>
            <a:fillRect/>
          </a:stretch>
        </p:blipFill>
        <p:spPr bwMode="auto">
          <a:xfrm>
            <a:off x="755576" y="1052736"/>
            <a:ext cx="7776864" cy="5400600"/>
          </a:xfrm>
          <a:prstGeom prst="rect">
            <a:avLst/>
          </a:prstGeom>
          <a:noFill/>
          <a:ln w="9525">
            <a:noFill/>
            <a:miter lim="800000"/>
            <a:headEnd/>
            <a:tailEnd/>
          </a:ln>
        </p:spPr>
      </p:pic>
      <p:sp>
        <p:nvSpPr>
          <p:cNvPr id="12" name="11 Botón de acción: Volver">
            <a:hlinkClick r:id="rId7" action="ppaction://hlinksldjump" highlightClick="1"/>
          </p:cNvPr>
          <p:cNvSpPr/>
          <p:nvPr/>
        </p:nvSpPr>
        <p:spPr>
          <a:xfrm>
            <a:off x="8676456" y="6093296"/>
            <a:ext cx="360040" cy="432048"/>
          </a:xfrm>
          <a:prstGeom prst="actionButtonRetur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12 CuadroTexto"/>
          <p:cNvSpPr txBox="1"/>
          <p:nvPr/>
        </p:nvSpPr>
        <p:spPr>
          <a:xfrm>
            <a:off x="179512" y="1187460"/>
            <a:ext cx="1152128" cy="369332"/>
          </a:xfrm>
          <a:prstGeom prst="rect">
            <a:avLst/>
          </a:prstGeom>
          <a:noFill/>
        </p:spPr>
        <p:txBody>
          <a:bodyPr wrap="square" rtlCol="0">
            <a:spAutoFit/>
          </a:bodyPr>
          <a:lstStyle/>
          <a:p>
            <a:r>
              <a:rPr lang="es-MX" b="1" dirty="0" smtClean="0">
                <a:solidFill>
                  <a:schemeClr val="accent6"/>
                </a:solidFill>
              </a:rPr>
              <a:t>TEMA 1</a:t>
            </a:r>
            <a:endParaRPr lang="es-MX" b="1" dirty="0">
              <a:solidFill>
                <a:schemeClr val="accent6"/>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00000"/>
        </a:solidFill>
        <a:ln>
          <a:solidFill>
            <a:srgbClr val="C00000"/>
          </a:solidFill>
        </a:ln>
        <a:scene3d>
          <a:camera prst="orthographicFront"/>
          <a:lightRig rig="threePt" dir="t"/>
        </a:scene3d>
        <a:sp3d>
          <a:bevelT/>
        </a:sp3d>
      </a:spPr>
      <a:bodyPr rtlCol="0" anchor="ctr"/>
      <a:lstStyle>
        <a:defPPr algn="ctr">
          <a:defRPr sz="2000" b="1"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532</TotalTime>
  <Words>3075</Words>
  <Application>Microsoft Office PowerPoint</Application>
  <PresentationFormat>Presentación en pantalla (4:3)</PresentationFormat>
  <Paragraphs>295</Paragraphs>
  <Slides>31</Slides>
  <Notes>3</Notes>
  <HiddenSlides>0</HiddenSlides>
  <MMClips>0</MMClips>
  <ScaleCrop>false</ScaleCrop>
  <HeadingPairs>
    <vt:vector size="4" baseType="variant">
      <vt:variant>
        <vt:lpstr>Plantilla de diseño</vt:lpstr>
      </vt:variant>
      <vt:variant>
        <vt:i4>1</vt:i4>
      </vt:variant>
      <vt:variant>
        <vt:lpstr>Títulos de diapositiva</vt:lpstr>
      </vt:variant>
      <vt:variant>
        <vt:i4>31</vt:i4>
      </vt:variant>
    </vt:vector>
  </HeadingPairs>
  <TitlesOfParts>
    <vt:vector size="32" baseType="lpstr">
      <vt:lpstr>Tema de Office</vt:lpstr>
      <vt:lpstr>Diapositiva 1</vt:lpstr>
      <vt:lpstr>Universo Mental</vt:lpstr>
      <vt:lpstr>Diapositiva 3</vt:lpstr>
      <vt:lpstr>PROBLEMAS DE APRENDIZAJE LOGICO EMOCIONAL, INTELIGENCIAS MÚLTIPLES Y ESTILOS COGNITIVOS EN EL DESARROLLO EDUCATIVO DEL APRENDIZAJE</vt:lpstr>
      <vt:lpstr>PROBLEMAS DE APRENDIZAJE LOGICO EMOCIONAL, INTELIGENCIAS MÚLTIPLES Y ESTILOS COGNITIVOS EN EL DESARROLLO EDUCATIVO DEL APRENDIZAJE</vt:lpstr>
      <vt:lpstr>PROBLEMAS DE APRENDIZAJE LOGICO EMOCIONAL, INTELIGENCIAS MÚLTIPLES Y ESTILOS COGNITIVOS EN EL DESARROLLO EDUCATIVO DEL APRENDIZAJE</vt:lpstr>
      <vt:lpstr>PROBLEMAS DE APRENDIZAJE LOGICO EMOCIONAL, INTELIGENCIAS MÚLTIPLES Y ESTILOS COGNITIVOS EN EL DESARROLLO EDUCATIVO DEL APRENDIZAJE</vt:lpstr>
      <vt:lpstr>PROBLEMAS DE APRENDIZAJE LOGICO EMOCIONAL, INTELIGENCIAS MÚLTIPLES Y ESTILOS COGNITIVOS EN EL DESARROLLO EDUCATIVO DEL APRENDIZAJE</vt:lpstr>
      <vt:lpstr>PROBLEMAS DE APRENDIZAJE LOGICO EMOCIONAL, INTELIGENCIAS MÚLTIPLES Y ESTILOS COGNITIVOS EN EL DESARROLLO EDUCATIVO DEL APRENDIZAJE</vt:lpstr>
      <vt:lpstr>PROBLEMAS DE APRENDIZAJE LOGICO EMOCIONAL, INTELIGENCIAS MÚLTIPLES Y ESTILOS COGNITIVOS EN EL DESARROLLO EDUCATIVO DEL APRENDIZAJE</vt:lpstr>
      <vt:lpstr>PROBLEMAS DE APRENDIZAJE LOGICO EMOCIONAL, INTELIGENCIAS MÚLTIPLES Y ESTILOS COGNITIVOS EN EL DESARROLLO EDUCATIVO DEL APRENDIZAJE</vt:lpstr>
      <vt:lpstr>PROBLEMAS DE APRENDIZAJE LOGICO EMOCIONAL, INTELIGENCIAS MÚLTIPLES Y ESTILOS COGNITIVOS EN EL DESARROLLO EDUCATIVO DEL APRENDIZAJE</vt:lpstr>
      <vt:lpstr>PROBLEMAS DE APRENDIZAJE LOGICO EMOCIONAL, INTELIGENCIAS MÚLTIPLES Y ESTILOS COGNITIVOS EN EL DESARROLLO EDUCATIVO DEL APRENDIZAJE</vt:lpstr>
      <vt:lpstr>PROBLEMAS DE APRENDIZAJE LOGICO EMOCIONAL, INTELIGENCIAS MÚLTIPLES Y ESTILOS COGNITIVOS EN EL DESARROLLO EDUCATIVO DEL APRENDIZAJE</vt:lpstr>
      <vt:lpstr>PROBLEMAS DE APRENDIZAJE LOGICO EMOCIONAL, INTELIGENCIAS MÚLTIPLES Y ESTILOS COGNITIVOS EN EL DESARROLLO EDUCATIVO DEL APRENDIZAJE</vt:lpstr>
      <vt:lpstr>PROBLEMAS DE APRENDIZAJE LOGICO EMOCIONAL, INTELIGENCIAS MÚLTIPLES Y ESTILOS COGNITIVOS EN EL DESARROLLO EDUCATIVO DEL APRENDIZAJE</vt:lpstr>
      <vt:lpstr>PROBLEMAS DE APRENDIZAJE LOGICO EMOCIONAL, INTELIGENCIAS MÚLTIPLES Y ESTILOS COGNITIVOS EN EL DESARROLLO EDUCATIVO DEL APRENDIZAJE</vt:lpstr>
      <vt:lpstr>PROBLEMAS DE APRENDIZAJE LOGICO EMOCIONAL, INTELIGENCIAS MÚLTIPLES Y ESTILOS COGNITIVOS EN EL DESARROLLO EDUCATIVO DEL APRENDIZAJE</vt:lpstr>
      <vt:lpstr>PROBLEMAS DE APRENDIZAJE LOGICO EMOCIONAL, INTELIGENCIAS MÚLTIPLES Y ESTILOS COGNITIVOS EN EL DESARROLLO EDUCATIVO DEL APRENDIZAJE</vt:lpstr>
      <vt:lpstr>PROBLEMAS DE APRENDIZAJE LOGICO EMOCIONAL, INTELIGENCIAS MÚLTIPLES Y ESTILOS COGNITIVOS EN EL DESARROLLO EDUCATIVO DEL APRENDIZAJE</vt:lpstr>
      <vt:lpstr>PROBLEMAS DE APRENDIZAJE LOGICO EMOCIONAL, INTELIGENCIAS MÚLTIPLES Y ESTILOS COGNITIVOS EN EL DESARROLLO EDUCATIVO DEL APRENDIZAJE</vt:lpstr>
      <vt:lpstr>PROBLEMAS DE APRENDIZAJE LOGICO EMOCIONAL, INTELIGENCIAS MÚLTIPLES Y ESTILOS COGNITIVOS EN EL DESARROLLO EDUCATIVO DEL APRENDIZAJE</vt:lpstr>
      <vt:lpstr>PROBLEMAS DE APRENDIZAJE LOGICO EMOCIONAL, INTELIGENCIAS MÚLTIPLES Y ESTILOS COGNITIVOS EN EL DESARROLLO EDUCATIVO DEL APRENDIZAJE</vt:lpstr>
      <vt:lpstr>PROBLEMAS DE APRENDIZAJE LOGICO EMOCIONAL, INTELIGENCIAS MÚLTIPLES Y ESTILOS COGNITIVOS EN EL DESARROLLO EDUCATIVO DEL APRENDIZAJE</vt:lpstr>
      <vt:lpstr>PROBLEMAS DE APRENDIZAJE LOGICO EMOCIONAL, INTELIGENCIAS MÚLTIPLES Y ESTILOS COGNITIVOS EN EL DESARROLLO EDUCATIVO DEL APRENDIZAJE</vt:lpstr>
      <vt:lpstr>PROBLEMAS DE APRENDIZAJE LOGICO EMOCIONAL, INTELIGENCIAS MÚLTIPLES Y ESTILOS COGNITIVOS EN EL DESARROLLO EDUCATIVO DEL APRENDIZAJE</vt:lpstr>
      <vt:lpstr>PROBLEMAS DE APRENDIZAJE LOGICO EMOCIONAL, INTELIGENCIAS MÚLTIPLES Y ESTILOS COGNITIVOS EN EL DESARROLLO EDUCATIVO DEL APRENDIZAJE</vt:lpstr>
      <vt:lpstr>PROBLEMAS DE APRENDIZAJE LOGICO EMOCIONAL, INTELIGENCIAS MÚLTIPLES Y ESTILOS COGNITIVOS EN EL DESARROLLO EDUCATIVO DEL APRENDIZAJE</vt:lpstr>
      <vt:lpstr>PROBLEMAS DE APRENDIZAJE LOGICO EMOCIONAL, INTELIGENCIAS MÚLTIPLES Y ESTILOS COGNITIVOS EN EL DESARROLLO EDUCATIVO DEL APRENDIZAJE</vt:lpstr>
      <vt:lpstr>PROBLEMAS DE APRENDIZAJE LOGICO EMOCIONAL, INTELIGENCIAS MÚLTIPLES Y ESTILOS COGNITIVOS EN EL DESARROLLO EDUCATIVO DEL APRENDIZAJE</vt:lpstr>
      <vt:lpstr>PROBLEMAS DE APRENDIZAJE LOGICO EMOCIONAL, INTELIGENCIAS MÚLTIPLES Y ESTILOS COGNITIVOS EN EL DESARROLLO EDUCATIVO DEL APRENDIZAJE</vt:lpstr>
    </vt:vector>
  </TitlesOfParts>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Letty MP</dc:creator>
  <cp:lastModifiedBy>Fabiola  López Dávila</cp:lastModifiedBy>
  <cp:revision>45</cp:revision>
  <dcterms:created xsi:type="dcterms:W3CDTF">2010-07-22T09:23:23Z</dcterms:created>
  <dcterms:modified xsi:type="dcterms:W3CDTF">2010-07-22T09:23:52Z</dcterms:modified>
</cp:coreProperties>
</file>