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79" r:id="rId4"/>
    <p:sldId id="258" r:id="rId5"/>
    <p:sldId id="259" r:id="rId6"/>
    <p:sldId id="261" r:id="rId7"/>
    <p:sldId id="262" r:id="rId8"/>
    <p:sldId id="288" r:id="rId9"/>
    <p:sldId id="265" r:id="rId10"/>
    <p:sldId id="263" r:id="rId11"/>
    <p:sldId id="274" r:id="rId12"/>
    <p:sldId id="270" r:id="rId13"/>
    <p:sldId id="266" r:id="rId14"/>
    <p:sldId id="285" r:id="rId15"/>
    <p:sldId id="284" r:id="rId16"/>
    <p:sldId id="264" r:id="rId17"/>
    <p:sldId id="267" r:id="rId18"/>
    <p:sldId id="286" r:id="rId19"/>
    <p:sldId id="282" r:id="rId20"/>
    <p:sldId id="283" r:id="rId21"/>
    <p:sldId id="281" r:id="rId22"/>
    <p:sldId id="290" r:id="rId23"/>
    <p:sldId id="280" r:id="rId24"/>
    <p:sldId id="273" r:id="rId25"/>
    <p:sldId id="271" r:id="rId26"/>
    <p:sldId id="278" r:id="rId27"/>
    <p:sldId id="289" r:id="rId28"/>
    <p:sldId id="287" r:id="rId29"/>
    <p:sldId id="293" r:id="rId3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68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FCCE-3D38-49EC-B5EF-679EEA265970}" type="datetimeFigureOut">
              <a:rPr lang="es-MX" smtClean="0"/>
              <a:pPr/>
              <a:t>03/08/2010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5471-45F3-4456-892E-72FAF0F793C7}" type="slidenum">
              <a:rPr lang="es-MX" smtClean="0"/>
              <a:pPr/>
              <a:t>‹N›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FCCE-3D38-49EC-B5EF-679EEA265970}" type="datetimeFigureOut">
              <a:rPr lang="es-MX" smtClean="0"/>
              <a:pPr/>
              <a:t>03/08/2010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5471-45F3-4456-892E-72FAF0F793C7}" type="slidenum">
              <a:rPr lang="es-MX" smtClean="0"/>
              <a:pPr/>
              <a:t>‹N›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FCCE-3D38-49EC-B5EF-679EEA265970}" type="datetimeFigureOut">
              <a:rPr lang="es-MX" smtClean="0"/>
              <a:pPr/>
              <a:t>03/08/2010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5471-45F3-4456-892E-72FAF0F793C7}" type="slidenum">
              <a:rPr lang="es-MX" smtClean="0"/>
              <a:pPr/>
              <a:t>‹N›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FCCE-3D38-49EC-B5EF-679EEA265970}" type="datetimeFigureOut">
              <a:rPr lang="es-MX" smtClean="0"/>
              <a:pPr/>
              <a:t>03/08/2010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5471-45F3-4456-892E-72FAF0F793C7}" type="slidenum">
              <a:rPr lang="es-MX" smtClean="0"/>
              <a:pPr/>
              <a:t>‹N›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FCCE-3D38-49EC-B5EF-679EEA265970}" type="datetimeFigureOut">
              <a:rPr lang="es-MX" smtClean="0"/>
              <a:pPr/>
              <a:t>03/08/2010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5471-45F3-4456-892E-72FAF0F793C7}" type="slidenum">
              <a:rPr lang="es-MX" smtClean="0"/>
              <a:pPr/>
              <a:t>‹N›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FCCE-3D38-49EC-B5EF-679EEA265970}" type="datetimeFigureOut">
              <a:rPr lang="es-MX" smtClean="0"/>
              <a:pPr/>
              <a:t>03/08/2010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5471-45F3-4456-892E-72FAF0F793C7}" type="slidenum">
              <a:rPr lang="es-MX" smtClean="0"/>
              <a:pPr/>
              <a:t>‹N›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FCCE-3D38-49EC-B5EF-679EEA265970}" type="datetimeFigureOut">
              <a:rPr lang="es-MX" smtClean="0"/>
              <a:pPr/>
              <a:t>03/08/2010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5471-45F3-4456-892E-72FAF0F793C7}" type="slidenum">
              <a:rPr lang="es-MX" smtClean="0"/>
              <a:pPr/>
              <a:t>‹N›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FCCE-3D38-49EC-B5EF-679EEA265970}" type="datetimeFigureOut">
              <a:rPr lang="es-MX" smtClean="0"/>
              <a:pPr/>
              <a:t>03/08/2010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5471-45F3-4456-892E-72FAF0F793C7}" type="slidenum">
              <a:rPr lang="es-MX" smtClean="0"/>
              <a:pPr/>
              <a:t>‹N›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FCCE-3D38-49EC-B5EF-679EEA265970}" type="datetimeFigureOut">
              <a:rPr lang="es-MX" smtClean="0"/>
              <a:pPr/>
              <a:t>03/08/2010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5471-45F3-4456-892E-72FAF0F793C7}" type="slidenum">
              <a:rPr lang="es-MX" smtClean="0"/>
              <a:pPr/>
              <a:t>‹N›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FCCE-3D38-49EC-B5EF-679EEA265970}" type="datetimeFigureOut">
              <a:rPr lang="es-MX" smtClean="0"/>
              <a:pPr/>
              <a:t>03/08/2010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5471-45F3-4456-892E-72FAF0F793C7}" type="slidenum">
              <a:rPr lang="es-MX" smtClean="0"/>
              <a:pPr/>
              <a:t>‹N›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FCCE-3D38-49EC-B5EF-679EEA265970}" type="datetimeFigureOut">
              <a:rPr lang="es-MX" smtClean="0"/>
              <a:pPr/>
              <a:t>03/08/2010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5471-45F3-4456-892E-72FAF0F793C7}" type="slidenum">
              <a:rPr lang="es-MX" smtClean="0"/>
              <a:pPr/>
              <a:t>‹N›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5FCCE-3D38-49EC-B5EF-679EEA265970}" type="datetimeFigureOut">
              <a:rPr lang="es-MX" smtClean="0"/>
              <a:pPr/>
              <a:t>03/08/2010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B5471-45F3-4456-892E-72FAF0F793C7}" type="slidenum">
              <a:rPr lang="es-MX" smtClean="0"/>
              <a:pPr/>
              <a:t>‹N›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6.jpeg"/><Relationship Id="rId7" Type="http://schemas.openxmlformats.org/officeDocument/2006/relationships/image" Target="../media/image7.png"/><Relationship Id="rId12" Type="http://schemas.openxmlformats.org/officeDocument/2006/relationships/image" Target="../media/image2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1.jpeg"/><Relationship Id="rId5" Type="http://schemas.openxmlformats.org/officeDocument/2006/relationships/image" Target="../media/image3.png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4.png"/><Relationship Id="rId7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2.jpe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6512" y="4581128"/>
            <a:ext cx="9180512" cy="229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187624" y="980728"/>
            <a:ext cx="691276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Universidad de Monterrey</a:t>
            </a:r>
          </a:p>
          <a:p>
            <a:pPr algn="ctr"/>
            <a:r>
              <a:rPr lang="es-MX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Curso: Problemas de Aprendizaje </a:t>
            </a:r>
          </a:p>
          <a:p>
            <a:pPr algn="ctr"/>
            <a:endParaRPr lang="es-MX" sz="2000" b="1" dirty="0" smtClean="0"/>
          </a:p>
          <a:p>
            <a:pPr algn="ctr"/>
            <a:r>
              <a:rPr lang="es-MX" dirty="0" smtClean="0"/>
              <a:t>Estudiantes de la Facultad de Educación, </a:t>
            </a:r>
          </a:p>
          <a:p>
            <a:pPr algn="ctr"/>
            <a:r>
              <a:rPr lang="es-MX" dirty="0" smtClean="0"/>
              <a:t>Psicopedagogía y Psicología </a:t>
            </a:r>
          </a:p>
          <a:p>
            <a:pPr algn="ctr"/>
            <a:endParaRPr lang="es-MX" sz="2000" b="1" dirty="0"/>
          </a:p>
          <a:p>
            <a:pPr algn="ctr"/>
            <a:r>
              <a:rPr lang="es-MX" sz="2000" b="1" dirty="0" smtClean="0"/>
              <a:t>Universidad de Florencia </a:t>
            </a:r>
          </a:p>
          <a:p>
            <a:pPr algn="ctr"/>
            <a:r>
              <a:rPr lang="es-MX" sz="2000" dirty="0" smtClean="0"/>
              <a:t>Profesor:  Fausto </a:t>
            </a:r>
            <a:r>
              <a:rPr lang="es-MX" sz="2000" dirty="0" err="1" smtClean="0"/>
              <a:t>Presutti</a:t>
            </a:r>
            <a:endParaRPr lang="es-MX" sz="2000" dirty="0" smtClean="0"/>
          </a:p>
          <a:p>
            <a:pPr algn="ctr"/>
            <a:endParaRPr lang="es-MX" sz="2000" b="1" dirty="0" smtClean="0"/>
          </a:p>
          <a:p>
            <a:pPr algn="ctr"/>
            <a:r>
              <a:rPr lang="es-MX" sz="20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Integrantes del equipo: </a:t>
            </a:r>
          </a:p>
          <a:p>
            <a:pPr algn="ctr"/>
            <a:r>
              <a:rPr lang="es-MX" sz="2000" dirty="0" smtClean="0"/>
              <a:t>Patricia Villarreal, Susana Arias, </a:t>
            </a:r>
            <a:r>
              <a:rPr lang="es-MX" sz="2000" dirty="0" err="1" smtClean="0"/>
              <a:t>Melissa</a:t>
            </a:r>
            <a:r>
              <a:rPr lang="es-MX" sz="2000" dirty="0" smtClean="0"/>
              <a:t> Palomo,</a:t>
            </a:r>
          </a:p>
          <a:p>
            <a:pPr algn="ctr"/>
            <a:r>
              <a:rPr lang="es-MX" sz="2000" dirty="0" smtClean="0"/>
              <a:t> </a:t>
            </a:r>
            <a:r>
              <a:rPr lang="es-MX" sz="2000" dirty="0" err="1" smtClean="0"/>
              <a:t>Jessika</a:t>
            </a:r>
            <a:r>
              <a:rPr lang="es-MX" sz="2000" dirty="0" smtClean="0"/>
              <a:t> Amero, Fabiola López y Arely Tijerina </a:t>
            </a:r>
          </a:p>
          <a:p>
            <a:pPr algn="ctr"/>
            <a:endParaRPr lang="es-MX" sz="2000" b="1" dirty="0" smtClean="0"/>
          </a:p>
          <a:p>
            <a:pPr algn="ctr"/>
            <a:r>
              <a:rPr lang="es-MX" sz="2000" b="1" dirty="0" smtClean="0"/>
              <a:t> </a:t>
            </a:r>
          </a:p>
          <a:p>
            <a:pPr algn="ctr"/>
            <a:endParaRPr lang="es-MX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36076">
            <a:off x="8460432" y="6166090"/>
            <a:ext cx="657237" cy="56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186691"/>
            <a:ext cx="858302" cy="8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216" y="140081"/>
            <a:ext cx="2212728" cy="9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99095">
            <a:off x="5973218" y="4866615"/>
            <a:ext cx="657237" cy="56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6076">
            <a:off x="4150621" y="4827722"/>
            <a:ext cx="474159" cy="40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ocumento"/>
          <p:cNvSpPr/>
          <p:nvPr/>
        </p:nvSpPr>
        <p:spPr>
          <a:xfrm flipH="1">
            <a:off x="4572000" y="0"/>
            <a:ext cx="4572000" cy="836712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Documento"/>
          <p:cNvSpPr/>
          <p:nvPr/>
        </p:nvSpPr>
        <p:spPr>
          <a:xfrm>
            <a:off x="0" y="0"/>
            <a:ext cx="4572000" cy="836712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16632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3904"/>
            <a:ext cx="1296144" cy="57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-252536" y="6165304"/>
            <a:ext cx="9577064" cy="21602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9 Grupo"/>
          <p:cNvGrpSpPr/>
          <p:nvPr/>
        </p:nvGrpSpPr>
        <p:grpSpPr>
          <a:xfrm>
            <a:off x="-972616" y="6192688"/>
            <a:ext cx="10138713" cy="692696"/>
            <a:chOff x="-36512" y="6192688"/>
            <a:chExt cx="10138713" cy="69269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-365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19797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3995936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6012160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8028384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12 CuadroTexto"/>
          <p:cNvSpPr txBox="1"/>
          <p:nvPr/>
        </p:nvSpPr>
        <p:spPr>
          <a:xfrm>
            <a:off x="323528" y="980728"/>
            <a:ext cx="85689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9933"/>
              </a:buClr>
              <a:buFont typeface="Wingdings 2" pitchFamily="18" charset="2"/>
              <a:buChar char="î"/>
            </a:pPr>
            <a:r>
              <a:rPr lang="es-MX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Laboratorios de inglés y francés</a:t>
            </a:r>
          </a:p>
          <a:p>
            <a:pPr>
              <a:buClr>
                <a:srgbClr val="FF9933"/>
              </a:buClr>
            </a:pPr>
            <a:r>
              <a:rPr lang="es-MX" sz="2000" dirty="0">
                <a:solidFill>
                  <a:schemeClr val="bg1"/>
                </a:solidFill>
              </a:rPr>
              <a:t>L</a:t>
            </a:r>
            <a:r>
              <a:rPr lang="es-MX" sz="2000" dirty="0" smtClean="0">
                <a:solidFill>
                  <a:schemeClr val="bg1"/>
                </a:solidFill>
              </a:rPr>
              <a:t>aboratorios de inglés / francés para </a:t>
            </a:r>
            <a:r>
              <a:rPr lang="es-MX" sz="2000" dirty="0">
                <a:solidFill>
                  <a:schemeClr val="bg1"/>
                </a:solidFill>
              </a:rPr>
              <a:t>niños de los 3 a los 10 años en Venecia al Solesale y ante ala Dreier, </a:t>
            </a:r>
            <a:r>
              <a:rPr lang="es-MX" sz="2000" dirty="0" smtClean="0">
                <a:solidFill>
                  <a:schemeClr val="bg1"/>
                </a:solidFill>
              </a:rPr>
              <a:t>Lido</a:t>
            </a:r>
          </a:p>
          <a:p>
            <a:pPr>
              <a:buClr>
                <a:srgbClr val="FF9933"/>
              </a:buClr>
            </a:pPr>
            <a:endParaRPr lang="es-MX" sz="2000" dirty="0" smtClean="0">
              <a:solidFill>
                <a:schemeClr val="bg1"/>
              </a:solidFill>
            </a:endParaRPr>
          </a:p>
          <a:p>
            <a:pPr>
              <a:buClr>
                <a:srgbClr val="FF9933"/>
              </a:buClr>
              <a:buFont typeface="Wingdings 2" pitchFamily="18" charset="2"/>
              <a:buChar char="î"/>
            </a:pPr>
            <a:r>
              <a:rPr lang="es-MX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GiocoMovimento (Juegos de Movimiento)</a:t>
            </a:r>
          </a:p>
          <a:p>
            <a:pPr>
              <a:buClr>
                <a:srgbClr val="FF9933"/>
              </a:buClr>
            </a:pPr>
            <a:r>
              <a:rPr lang="es-MX" sz="2000" dirty="0">
                <a:solidFill>
                  <a:schemeClr val="bg1"/>
                </a:solidFill>
              </a:rPr>
              <a:t>L</a:t>
            </a:r>
            <a:r>
              <a:rPr lang="es-MX" sz="2000" dirty="0" smtClean="0">
                <a:solidFill>
                  <a:schemeClr val="bg1"/>
                </a:solidFill>
              </a:rPr>
              <a:t>aboratorios </a:t>
            </a:r>
            <a:r>
              <a:rPr lang="es-MX" sz="2000" dirty="0">
                <a:solidFill>
                  <a:schemeClr val="bg1"/>
                </a:solidFill>
              </a:rPr>
              <a:t>de actividades motoras para niños de 3 a 5 años y de 6 a 7 años. </a:t>
            </a:r>
            <a:endParaRPr lang="es-MX" sz="2000" dirty="0" smtClean="0">
              <a:solidFill>
                <a:schemeClr val="bg1"/>
              </a:solidFill>
            </a:endParaRPr>
          </a:p>
          <a:p>
            <a:pPr>
              <a:buClr>
                <a:srgbClr val="FF9933"/>
              </a:buClr>
              <a:buFont typeface="Wingdings 2" pitchFamily="18" charset="2"/>
              <a:buChar char="î"/>
            </a:pPr>
            <a:endParaRPr lang="es-MX" sz="2000" b="1" dirty="0" smtClean="0">
              <a:solidFill>
                <a:schemeClr val="bg1"/>
              </a:solidFill>
            </a:endParaRPr>
          </a:p>
          <a:p>
            <a:pPr>
              <a:buClr>
                <a:srgbClr val="FF9933"/>
              </a:buClr>
              <a:buFont typeface="Wingdings 2" pitchFamily="18" charset="2"/>
              <a:buChar char="î"/>
            </a:pPr>
            <a:r>
              <a:rPr lang="es-MX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MOMart</a:t>
            </a:r>
            <a:endParaRPr lang="es-MX" sz="2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9933"/>
              </a:buClr>
            </a:pPr>
            <a:r>
              <a:rPr lang="es-MX" sz="2000" dirty="0">
                <a:solidFill>
                  <a:schemeClr val="bg1"/>
                </a:solidFill>
              </a:rPr>
              <a:t>T</a:t>
            </a:r>
            <a:r>
              <a:rPr lang="es-MX" sz="2000" dirty="0" smtClean="0">
                <a:solidFill>
                  <a:schemeClr val="bg1"/>
                </a:solidFill>
              </a:rPr>
              <a:t>alleres </a:t>
            </a:r>
            <a:r>
              <a:rPr lang="es-MX" sz="2000" dirty="0">
                <a:solidFill>
                  <a:schemeClr val="bg1"/>
                </a:solidFill>
              </a:rPr>
              <a:t>creativos para las madres y los niños</a:t>
            </a:r>
            <a:r>
              <a:rPr lang="es-MX" sz="2000" dirty="0" smtClean="0">
                <a:solidFill>
                  <a:schemeClr val="bg1"/>
                </a:solidFill>
              </a:rPr>
              <a:t/>
            </a:r>
            <a:br>
              <a:rPr lang="es-MX" sz="2000" dirty="0" smtClean="0">
                <a:solidFill>
                  <a:schemeClr val="bg1"/>
                </a:solidFill>
              </a:rPr>
            </a:br>
            <a:r>
              <a:rPr lang="es-MX" sz="2000" dirty="0" smtClean="0">
                <a:solidFill>
                  <a:schemeClr val="bg1"/>
                </a:solidFill>
              </a:rPr>
              <a:t>El proyecto surge de </a:t>
            </a:r>
            <a:r>
              <a:rPr lang="es-MX" sz="2000" dirty="0" err="1" smtClean="0">
                <a:solidFill>
                  <a:schemeClr val="bg1"/>
                </a:solidFill>
              </a:rPr>
              <a:t>MOMart</a:t>
            </a:r>
            <a:r>
              <a:rPr lang="es-MX" sz="2000" dirty="0" smtClean="0">
                <a:solidFill>
                  <a:schemeClr val="bg1"/>
                </a:solidFill>
              </a:rPr>
              <a:t> una necesidad específica de un grupo de madres veneciano que giran en torno a </a:t>
            </a:r>
            <a:r>
              <a:rPr lang="es-MX" sz="2000" dirty="0" err="1" smtClean="0">
                <a:solidFill>
                  <a:schemeClr val="bg1"/>
                </a:solidFill>
              </a:rPr>
              <a:t>BarchettaBlu</a:t>
            </a:r>
            <a:r>
              <a:rPr lang="es-MX" sz="2000" dirty="0" smtClean="0">
                <a:solidFill>
                  <a:schemeClr val="bg1"/>
                </a:solidFill>
              </a:rPr>
              <a:t> la idea es que </a:t>
            </a:r>
            <a:r>
              <a:rPr lang="es-MX" sz="2000" dirty="0">
                <a:solidFill>
                  <a:schemeClr val="bg1"/>
                </a:solidFill>
              </a:rPr>
              <a:t>madres compartan y expresen su personalidad a través del arte y luego vayan a su casa y enseñen a sus hijos. </a:t>
            </a:r>
            <a:endParaRPr lang="es-MX" sz="2000" dirty="0" smtClean="0">
              <a:solidFill>
                <a:schemeClr val="bg1"/>
              </a:solidFill>
            </a:endParaRPr>
          </a:p>
          <a:p>
            <a:pPr>
              <a:buClr>
                <a:srgbClr val="FF9933"/>
              </a:buClr>
            </a:pPr>
            <a:endParaRPr lang="es-MX" sz="2000" dirty="0" smtClean="0">
              <a:solidFill>
                <a:schemeClr val="bg1"/>
              </a:solidFill>
            </a:endParaRPr>
          </a:p>
          <a:p>
            <a:pPr>
              <a:buClr>
                <a:srgbClr val="FF9933"/>
              </a:buClr>
              <a:buFont typeface="Wingdings 2" pitchFamily="18" charset="2"/>
              <a:buChar char="î"/>
            </a:pP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051720" y="26040"/>
            <a:ext cx="5184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UNIVERSIDAD DE MONTERREY</a:t>
            </a:r>
            <a:endParaRPr lang="es-MX" sz="11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Problemas de Aprendizaje Lógico Emocional, Inteligencias Múltiples y Estilos Cognitivos en el Desarrollo Educativo del Aprendizaje</a:t>
            </a:r>
            <a:endParaRPr lang="es-MX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5946522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Melissa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Palomo,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Susana Arias, Patricia Villarreal,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Arely Tijerina Mena,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Fabiola L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ó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pez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D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á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vila,Jessika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Amero Lobo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Prof. Fausto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Presutti</a:t>
            </a: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ocumento"/>
          <p:cNvSpPr/>
          <p:nvPr/>
        </p:nvSpPr>
        <p:spPr>
          <a:xfrm flipH="1">
            <a:off x="4572000" y="0"/>
            <a:ext cx="4572000" cy="836712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Documento"/>
          <p:cNvSpPr/>
          <p:nvPr/>
        </p:nvSpPr>
        <p:spPr>
          <a:xfrm>
            <a:off x="0" y="0"/>
            <a:ext cx="4572000" cy="836712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16632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3904"/>
            <a:ext cx="1296144" cy="57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-252536" y="6093296"/>
            <a:ext cx="9577064" cy="432048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9 Grupo"/>
          <p:cNvGrpSpPr/>
          <p:nvPr/>
        </p:nvGrpSpPr>
        <p:grpSpPr>
          <a:xfrm>
            <a:off x="-972616" y="6165304"/>
            <a:ext cx="10138713" cy="692696"/>
            <a:chOff x="-36512" y="6192688"/>
            <a:chExt cx="10138713" cy="69269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-365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19797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3995936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6012160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8028384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17 CuadroTexto"/>
          <p:cNvSpPr txBox="1"/>
          <p:nvPr/>
        </p:nvSpPr>
        <p:spPr>
          <a:xfrm>
            <a:off x="467544" y="1196752"/>
            <a:ext cx="820891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  <a:buFont typeface="Webdings" pitchFamily="18" charset="2"/>
              <a:buChar char="n"/>
            </a:pPr>
            <a:r>
              <a:rPr lang="es-MX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 Proyecto Familias Unidas</a:t>
            </a:r>
          </a:p>
          <a:p>
            <a:endParaRPr lang="es-MX" dirty="0" smtClean="0">
              <a:solidFill>
                <a:schemeClr val="bg1"/>
              </a:solidFill>
            </a:endParaRPr>
          </a:p>
          <a:p>
            <a:r>
              <a:rPr lang="es-MX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s-MX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bjetivo general</a:t>
            </a:r>
            <a:r>
              <a:rPr lang="es-MX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MX" sz="2800" b="1" i="1" dirty="0" smtClean="0">
                <a:solidFill>
                  <a:schemeClr val="bg1"/>
                </a:solidFill>
              </a:rPr>
              <a:t>Proponer </a:t>
            </a:r>
            <a:r>
              <a:rPr lang="es-MX" sz="2800" b="1" i="1" dirty="0">
                <a:solidFill>
                  <a:schemeClr val="bg1"/>
                </a:solidFill>
              </a:rPr>
              <a:t>una gama de servicios generales que garanticen una experiencia educativa </a:t>
            </a:r>
            <a:r>
              <a:rPr lang="es-MX" sz="2800" dirty="0">
                <a:solidFill>
                  <a:schemeClr val="bg1"/>
                </a:solidFill>
              </a:rPr>
              <a:t>altamente cualificada y personalizada a niños de entre 8 y 36 meses, </a:t>
            </a:r>
            <a:r>
              <a:rPr lang="es-MX" sz="2800" b="1" i="1" dirty="0">
                <a:solidFill>
                  <a:schemeClr val="bg1"/>
                </a:solidFill>
              </a:rPr>
              <a:t>atendiendo las necesidades sociales de las familias</a:t>
            </a:r>
            <a:r>
              <a:rPr lang="es-MX" sz="2800" dirty="0">
                <a:solidFill>
                  <a:schemeClr val="bg1"/>
                </a:solidFill>
              </a:rPr>
              <a:t> de la manera más diversa posible.</a:t>
            </a:r>
            <a:endParaRPr lang="es-MX" sz="2800" dirty="0" smtClean="0">
              <a:solidFill>
                <a:schemeClr val="bg1"/>
              </a:solidFill>
            </a:endParaRPr>
          </a:p>
          <a:p>
            <a:r>
              <a:rPr lang="es-MX" sz="2800" dirty="0" smtClean="0">
                <a:solidFill>
                  <a:schemeClr val="bg1"/>
                </a:solidFill>
              </a:rPr>
              <a:t> se </a:t>
            </a:r>
            <a:r>
              <a:rPr lang="es-MX" sz="2800" dirty="0">
                <a:solidFill>
                  <a:schemeClr val="bg1"/>
                </a:solidFill>
              </a:rPr>
              <a:t>divide en dos: Nidos Familia y Nido </a:t>
            </a:r>
            <a:r>
              <a:rPr lang="es-MX" sz="2800" dirty="0" err="1">
                <a:solidFill>
                  <a:schemeClr val="bg1"/>
                </a:solidFill>
              </a:rPr>
              <a:t>SoleSale</a:t>
            </a:r>
            <a:endParaRPr lang="es-MX" sz="2800" dirty="0" smtClean="0">
              <a:solidFill>
                <a:schemeClr val="bg1"/>
              </a:solidFill>
            </a:endParaRPr>
          </a:p>
          <a:p>
            <a:endParaRPr lang="es-MX" sz="2800" dirty="0">
              <a:solidFill>
                <a:schemeClr val="bg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051720" y="26040"/>
            <a:ext cx="5184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UNIVERSIDAD DE MONTERREY</a:t>
            </a:r>
            <a:endParaRPr lang="es-MX" sz="11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Problemas de Aprendizaje Lógico Emocional, Inteligencias Múltiples y Estilos Cognitivos en el Desarrollo Educativo del Aprendizaje</a:t>
            </a:r>
            <a:endParaRPr lang="es-MX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5877272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Melissa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Palomo,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Susana Arias, Patricia Villarreal,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Arely Tijerina Mena,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Fabiola L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ó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pez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D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á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vila,Jessika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Amero Lobo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Prof. Fausto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Presutti</a:t>
            </a: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ocumento"/>
          <p:cNvSpPr/>
          <p:nvPr/>
        </p:nvSpPr>
        <p:spPr>
          <a:xfrm flipH="1">
            <a:off x="4572000" y="0"/>
            <a:ext cx="4572000" cy="76470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Documento"/>
          <p:cNvSpPr/>
          <p:nvPr/>
        </p:nvSpPr>
        <p:spPr>
          <a:xfrm>
            <a:off x="0" y="0"/>
            <a:ext cx="4572000" cy="76470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16632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3904"/>
            <a:ext cx="1296144" cy="57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-252536" y="6093296"/>
            <a:ext cx="9577064" cy="43204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9 Grupo"/>
          <p:cNvGrpSpPr/>
          <p:nvPr/>
        </p:nvGrpSpPr>
        <p:grpSpPr>
          <a:xfrm>
            <a:off x="-972616" y="6165304"/>
            <a:ext cx="10138713" cy="692696"/>
            <a:chOff x="-36512" y="6192688"/>
            <a:chExt cx="10138713" cy="69269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-365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19797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3995936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6012160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8028384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17 CuadroTexto"/>
          <p:cNvSpPr txBox="1"/>
          <p:nvPr/>
        </p:nvSpPr>
        <p:spPr>
          <a:xfrm>
            <a:off x="395536" y="908720"/>
            <a:ext cx="82089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§"/>
            </a:pPr>
            <a:r>
              <a:rPr lang="es-MX" sz="4000" b="1" dirty="0" smtClean="0">
                <a:solidFill>
                  <a:srgbClr val="FFC000"/>
                </a:solidFill>
              </a:rPr>
              <a:t>Proyecto</a:t>
            </a:r>
            <a:r>
              <a:rPr lang="es-ES_tradnl" sz="4000" b="1" dirty="0" smtClean="0">
                <a:solidFill>
                  <a:srgbClr val="FFC000"/>
                </a:solidFill>
              </a:rPr>
              <a:t>: Familias Unidas </a:t>
            </a:r>
            <a:endParaRPr lang="es-MX" sz="4000" dirty="0" smtClean="0">
              <a:solidFill>
                <a:srgbClr val="FFC000"/>
              </a:solidFill>
            </a:endParaRPr>
          </a:p>
          <a:p>
            <a:endParaRPr lang="es-MX" sz="1200" b="1" dirty="0" smtClean="0"/>
          </a:p>
          <a:p>
            <a:pPr>
              <a:buFont typeface="Wingdings" pitchFamily="2" charset="2"/>
              <a:buChar char="§"/>
            </a:pPr>
            <a:r>
              <a:rPr lang="es-MX" sz="2400" b="1" dirty="0" smtClean="0">
                <a:solidFill>
                  <a:schemeClr val="bg1"/>
                </a:solidFill>
              </a:rPr>
              <a:t>Ofrecer </a:t>
            </a:r>
            <a:r>
              <a:rPr lang="es-MX" sz="2400" b="1" dirty="0">
                <a:solidFill>
                  <a:schemeClr val="bg1"/>
                </a:solidFill>
              </a:rPr>
              <a:t>apoyo</a:t>
            </a:r>
            <a:r>
              <a:rPr lang="es-MX" sz="2400" dirty="0" smtClean="0">
                <a:solidFill>
                  <a:schemeClr val="bg1"/>
                </a:solidFill>
              </a:rPr>
              <a:t> para el</a:t>
            </a:r>
            <a:r>
              <a:rPr lang="es-MX" sz="2400" dirty="0">
                <a:solidFill>
                  <a:schemeClr val="bg1"/>
                </a:solidFill>
              </a:rPr>
              <a:t> cuidado y educación de los niños con la ayuda de un educador durante 25 horas a la semana.</a:t>
            </a:r>
            <a:r>
              <a:rPr lang="es-MX" sz="2400" dirty="0" smtClean="0">
                <a:solidFill>
                  <a:schemeClr val="bg1"/>
                </a:solidFill>
              </a:rPr>
              <a:t> </a:t>
            </a:r>
          </a:p>
          <a:p>
            <a:pPr>
              <a:buFont typeface="Wingdings" pitchFamily="2" charset="2"/>
              <a:buChar char="§"/>
            </a:pPr>
            <a:endParaRPr lang="es-MX" sz="24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s-MX" sz="2400" b="1" dirty="0" smtClean="0">
                <a:solidFill>
                  <a:schemeClr val="bg1"/>
                </a:solidFill>
              </a:rPr>
              <a:t>Crear </a:t>
            </a:r>
            <a:r>
              <a:rPr lang="es-MX" sz="2400" b="1" dirty="0">
                <a:solidFill>
                  <a:schemeClr val="bg1"/>
                </a:solidFill>
              </a:rPr>
              <a:t>una estructura </a:t>
            </a:r>
            <a:r>
              <a:rPr lang="es-MX" sz="2400" dirty="0">
                <a:solidFill>
                  <a:schemeClr val="bg1"/>
                </a:solidFill>
              </a:rPr>
              <a:t>en la cual se le dé el apoyo adecuado a las familias, otorgando prioridad a las necesidades de desarrollo de los niños y mejorando el papel educativo de los padres</a:t>
            </a:r>
            <a:r>
              <a:rPr lang="es-MX" sz="2400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es-MX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s-MX" sz="2400" dirty="0" smtClean="0">
                <a:solidFill>
                  <a:schemeClr val="bg1"/>
                </a:solidFill>
              </a:rPr>
              <a:t>Ofrecer </a:t>
            </a:r>
            <a:r>
              <a:rPr lang="es-MX" sz="2400" dirty="0">
                <a:solidFill>
                  <a:schemeClr val="bg1"/>
                </a:solidFill>
              </a:rPr>
              <a:t>al niño oportunidades para el crecimiento y desarrollo de su </a:t>
            </a:r>
            <a:r>
              <a:rPr lang="es-MX" sz="2400" b="1" dirty="0">
                <a:solidFill>
                  <a:schemeClr val="bg1"/>
                </a:solidFill>
              </a:rPr>
              <a:t>autonomía</a:t>
            </a:r>
            <a:r>
              <a:rPr lang="es-MX" sz="2400" b="1" dirty="0" smtClean="0">
                <a:solidFill>
                  <a:schemeClr val="bg1"/>
                </a:solidFill>
              </a:rPr>
              <a:t>.</a:t>
            </a:r>
            <a:endParaRPr lang="es-MX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s-MX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s-MX" sz="2400" dirty="0" smtClean="0">
                <a:solidFill>
                  <a:schemeClr val="bg1"/>
                </a:solidFill>
              </a:rPr>
              <a:t>Promover </a:t>
            </a:r>
            <a:r>
              <a:rPr lang="es-MX" sz="2400" dirty="0">
                <a:solidFill>
                  <a:schemeClr val="bg1"/>
                </a:solidFill>
              </a:rPr>
              <a:t>la </a:t>
            </a:r>
            <a:r>
              <a:rPr lang="es-MX" sz="2400" b="1" dirty="0">
                <a:solidFill>
                  <a:schemeClr val="bg1"/>
                </a:solidFill>
              </a:rPr>
              <a:t>comunicación</a:t>
            </a:r>
            <a:r>
              <a:rPr lang="es-MX" sz="2400" dirty="0">
                <a:solidFill>
                  <a:schemeClr val="bg1"/>
                </a:solidFill>
              </a:rPr>
              <a:t> en los niños. </a:t>
            </a:r>
            <a:endParaRPr lang="es-MX" dirty="0" smtClean="0">
              <a:solidFill>
                <a:schemeClr val="bg1"/>
              </a:solidFill>
            </a:endParaRPr>
          </a:p>
          <a:p>
            <a:r>
              <a:rPr lang="es-MX" dirty="0" smtClean="0"/>
              <a:t> </a:t>
            </a:r>
          </a:p>
          <a:p>
            <a:endParaRPr lang="es-MX" dirty="0"/>
          </a:p>
        </p:txBody>
      </p:sp>
      <p:sp>
        <p:nvSpPr>
          <p:cNvPr id="17" name="16 Rectángulo"/>
          <p:cNvSpPr/>
          <p:nvPr/>
        </p:nvSpPr>
        <p:spPr>
          <a:xfrm>
            <a:off x="2051720" y="44624"/>
            <a:ext cx="5184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UNIVERSIDAD DE MONTERREY</a:t>
            </a:r>
            <a:endParaRPr lang="es-MX" sz="11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Problemas de Aprendizaje Lógico Emocional, Inteligencias Múltiples y Estilos Cognitivos en el Desarrollo Educativo del Aprendizaje</a:t>
            </a:r>
            <a:endParaRPr lang="es-MX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5877272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Melissa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Palomo,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Susana Arias, Patricia Villarreal,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Arely Tijerina Mena,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Fabiola L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ó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pez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D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á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vila,Jessika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Amero Lobo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Prof. Fausto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Presutti</a:t>
            </a: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ocumento"/>
          <p:cNvSpPr/>
          <p:nvPr/>
        </p:nvSpPr>
        <p:spPr>
          <a:xfrm flipH="1">
            <a:off x="4572000" y="0"/>
            <a:ext cx="4572000" cy="836712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Documento"/>
          <p:cNvSpPr/>
          <p:nvPr/>
        </p:nvSpPr>
        <p:spPr>
          <a:xfrm>
            <a:off x="0" y="0"/>
            <a:ext cx="4572000" cy="836712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16632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3904"/>
            <a:ext cx="1296144" cy="57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-252536" y="6165304"/>
            <a:ext cx="9577064" cy="21602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9 Grupo"/>
          <p:cNvGrpSpPr/>
          <p:nvPr/>
        </p:nvGrpSpPr>
        <p:grpSpPr>
          <a:xfrm>
            <a:off x="-972616" y="6192688"/>
            <a:ext cx="10138713" cy="692696"/>
            <a:chOff x="-36512" y="6192688"/>
            <a:chExt cx="10138713" cy="69269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-365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19797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3995936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6012160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8028384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17 CuadroTexto"/>
          <p:cNvSpPr txBox="1"/>
          <p:nvPr/>
        </p:nvSpPr>
        <p:spPr>
          <a:xfrm>
            <a:off x="539552" y="1052736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s-MX" sz="2400" dirty="0" smtClean="0">
                <a:solidFill>
                  <a:schemeClr val="bg1"/>
                </a:solidFill>
              </a:rPr>
              <a:t>Contribuir a la f</a:t>
            </a:r>
            <a:r>
              <a:rPr lang="es-MX" sz="2400" b="1" dirty="0" smtClean="0">
                <a:solidFill>
                  <a:schemeClr val="bg1"/>
                </a:solidFill>
              </a:rPr>
              <a:t>ormación y desarrollo del pensamiento</a:t>
            </a:r>
            <a:r>
              <a:rPr lang="es-MX" sz="2400" dirty="0" smtClean="0">
                <a:solidFill>
                  <a:schemeClr val="bg1"/>
                </a:solidFill>
              </a:rPr>
              <a:t>; desarrollo mental de la curiosidad y la investigación.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endParaRPr lang="es-MX" sz="2400" dirty="0" smtClean="0">
              <a:solidFill>
                <a:schemeClr val="bg1"/>
              </a:solidFill>
            </a:endParaRP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s-MX" sz="2400" dirty="0" smtClean="0">
                <a:solidFill>
                  <a:schemeClr val="bg1"/>
                </a:solidFill>
              </a:rPr>
              <a:t>F</a:t>
            </a:r>
            <a:r>
              <a:rPr lang="es-MX" sz="2400" b="1" dirty="0" smtClean="0">
                <a:solidFill>
                  <a:schemeClr val="bg1"/>
                </a:solidFill>
              </a:rPr>
              <a:t>omentar la relación con los adultos, </a:t>
            </a:r>
            <a:r>
              <a:rPr lang="es-MX" sz="2400" dirty="0" smtClean="0">
                <a:solidFill>
                  <a:schemeClr val="bg1"/>
                </a:solidFill>
              </a:rPr>
              <a:t> se fomenta el desarrollo de las </a:t>
            </a:r>
            <a:r>
              <a:rPr lang="es-MX" sz="2400" b="1" dirty="0" smtClean="0">
                <a:solidFill>
                  <a:schemeClr val="bg1"/>
                </a:solidFill>
              </a:rPr>
              <a:t>habilidades parentales.</a:t>
            </a:r>
            <a:endParaRPr lang="es-MX" sz="2400" dirty="0" smtClean="0">
              <a:solidFill>
                <a:schemeClr val="bg1"/>
              </a:solidFill>
            </a:endParaRP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endParaRPr lang="es-MX" sz="2400" dirty="0" smtClean="0">
              <a:solidFill>
                <a:schemeClr val="bg1"/>
              </a:solidFill>
            </a:endParaRP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s-MX" sz="2400" b="1" dirty="0" smtClean="0">
                <a:solidFill>
                  <a:schemeClr val="bg1"/>
                </a:solidFill>
              </a:rPr>
              <a:t>Hacer conscientes a los padres</a:t>
            </a:r>
            <a:r>
              <a:rPr lang="es-MX" sz="2400" dirty="0" smtClean="0">
                <a:solidFill>
                  <a:schemeClr val="bg1"/>
                </a:solidFill>
              </a:rPr>
              <a:t> de la dirección en la educación y brindarles apoyo  a través de la psicología y la pedagogía. 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endParaRPr lang="es-MX" sz="2400" dirty="0" smtClean="0">
              <a:solidFill>
                <a:schemeClr val="bg1"/>
              </a:solidFill>
            </a:endParaRP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s-MX" sz="2400" dirty="0" smtClean="0">
                <a:solidFill>
                  <a:schemeClr val="bg1"/>
                </a:solidFill>
              </a:rPr>
              <a:t>Crear una </a:t>
            </a:r>
            <a:r>
              <a:rPr lang="es-MX" sz="2400" b="1" dirty="0" smtClean="0">
                <a:solidFill>
                  <a:schemeClr val="bg1"/>
                </a:solidFill>
              </a:rPr>
              <a:t>red de padres de familia</a:t>
            </a:r>
            <a:r>
              <a:rPr lang="es-MX" sz="2400" dirty="0" smtClean="0">
                <a:solidFill>
                  <a:schemeClr val="bg1"/>
                </a:solidFill>
              </a:rPr>
              <a:t> 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endParaRPr lang="es-MX" sz="2400" dirty="0" smtClean="0">
              <a:solidFill>
                <a:schemeClr val="bg1"/>
              </a:solidFill>
            </a:endParaRP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s-MX" sz="2400" dirty="0" smtClean="0">
                <a:solidFill>
                  <a:schemeClr val="bg1"/>
                </a:solidFill>
              </a:rPr>
              <a:t>Crear una</a:t>
            </a:r>
            <a:r>
              <a:rPr lang="es-MX" sz="2400" b="1" dirty="0" smtClean="0">
                <a:solidFill>
                  <a:schemeClr val="bg1"/>
                </a:solidFill>
              </a:rPr>
              <a:t> red de educadores</a:t>
            </a:r>
            <a:endParaRPr lang="es-MX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051720" y="26040"/>
            <a:ext cx="5184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UNIVERSIDAD DE MONTERREY</a:t>
            </a:r>
            <a:endParaRPr lang="es-MX" sz="11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Problemas de Aprendizaje Lógico Emocional, Inteligencias Múltiples y Estilos Cognitivos en el Desarrollo Educativo del Aprendizaje</a:t>
            </a:r>
            <a:endParaRPr lang="es-MX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5946522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Melissa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Palomo,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Susana Arias, Patricia Villarreal,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Arely Tijerina Mena,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Fabiola L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ó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pez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D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á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vila,Jessika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Amero Lobo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Prof. Fausto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Presutti</a:t>
            </a: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ocumento"/>
          <p:cNvSpPr/>
          <p:nvPr/>
        </p:nvSpPr>
        <p:spPr>
          <a:xfrm flipH="1">
            <a:off x="4572000" y="0"/>
            <a:ext cx="4572000" cy="76470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Documento"/>
          <p:cNvSpPr/>
          <p:nvPr/>
        </p:nvSpPr>
        <p:spPr>
          <a:xfrm>
            <a:off x="0" y="0"/>
            <a:ext cx="4572000" cy="76470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16632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3904"/>
            <a:ext cx="1296144" cy="57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-252536" y="6093296"/>
            <a:ext cx="9577064" cy="43204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9 Grupo"/>
          <p:cNvGrpSpPr/>
          <p:nvPr/>
        </p:nvGrpSpPr>
        <p:grpSpPr>
          <a:xfrm>
            <a:off x="-972616" y="6165304"/>
            <a:ext cx="10138713" cy="692696"/>
            <a:chOff x="-36512" y="6192688"/>
            <a:chExt cx="10138713" cy="69269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-365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19797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3995936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6012160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8028384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17 CuadroTexto"/>
          <p:cNvSpPr txBox="1"/>
          <p:nvPr/>
        </p:nvSpPr>
        <p:spPr>
          <a:xfrm>
            <a:off x="467544" y="908720"/>
            <a:ext cx="80648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2.Nido SoleSale</a:t>
            </a:r>
            <a:r>
              <a:rPr lang="es-MX" sz="5400" dirty="0" smtClean="0"/>
              <a:t>  </a:t>
            </a:r>
          </a:p>
          <a:p>
            <a:r>
              <a:rPr lang="es-MX" dirty="0" smtClean="0"/>
              <a:t>          </a:t>
            </a:r>
          </a:p>
          <a:p>
            <a:r>
              <a:rPr lang="es-MX" sz="2000" dirty="0">
                <a:solidFill>
                  <a:schemeClr val="bg1"/>
                </a:solidFill>
              </a:rPr>
              <a:t>C</a:t>
            </a:r>
            <a:r>
              <a:rPr lang="es-MX" sz="2000" b="1" dirty="0" smtClean="0">
                <a:solidFill>
                  <a:schemeClr val="bg1"/>
                </a:solidFill>
              </a:rPr>
              <a:t>reado </a:t>
            </a:r>
            <a:r>
              <a:rPr lang="es-MX" sz="2000" b="1" dirty="0">
                <a:solidFill>
                  <a:schemeClr val="bg1"/>
                </a:solidFill>
              </a:rPr>
              <a:t>por Familias Unidas para darle continuidad al proyecto. C</a:t>
            </a:r>
            <a:r>
              <a:rPr lang="es-MX" sz="2000" dirty="0" smtClean="0">
                <a:solidFill>
                  <a:schemeClr val="bg1"/>
                </a:solidFill>
              </a:rPr>
              <a:t>uenta con </a:t>
            </a:r>
            <a:r>
              <a:rPr lang="es-MX" sz="2000" dirty="0">
                <a:solidFill>
                  <a:schemeClr val="bg1"/>
                </a:solidFill>
              </a:rPr>
              <a:t>24 niños de entre 15 a 36 meses con cinco profesores que trabajan bajo la supervisión de un coordinador, un educador y un psicólogo.</a:t>
            </a:r>
            <a:endParaRPr lang="es-MX" sz="2000" dirty="0" smtClean="0">
              <a:solidFill>
                <a:schemeClr val="bg1"/>
              </a:solidFill>
            </a:endParaRPr>
          </a:p>
          <a:p>
            <a:endParaRPr lang="es-MX" sz="2000" dirty="0" smtClean="0">
              <a:solidFill>
                <a:schemeClr val="bg1"/>
              </a:solidFill>
            </a:endParaRPr>
          </a:p>
          <a:p>
            <a:endParaRPr lang="es-MX" sz="2000" dirty="0" smtClean="0">
              <a:solidFill>
                <a:schemeClr val="bg1"/>
              </a:solidFill>
            </a:endParaRPr>
          </a:p>
          <a:p>
            <a:r>
              <a:rPr lang="es-MX" sz="2000" dirty="0">
                <a:solidFill>
                  <a:schemeClr val="bg1"/>
                </a:solidFill>
              </a:rPr>
              <a:t>El nido </a:t>
            </a:r>
            <a:r>
              <a:rPr lang="es-MX" sz="2000" dirty="0" err="1">
                <a:solidFill>
                  <a:schemeClr val="bg1"/>
                </a:solidFill>
              </a:rPr>
              <a:t>Solesale</a:t>
            </a:r>
            <a:r>
              <a:rPr lang="es-MX" sz="2000" dirty="0">
                <a:solidFill>
                  <a:schemeClr val="bg1"/>
                </a:solidFill>
              </a:rPr>
              <a:t> se organiza en tres formas:</a:t>
            </a:r>
            <a:br>
              <a:rPr lang="es-MX" sz="2000" dirty="0">
                <a:solidFill>
                  <a:schemeClr val="bg1"/>
                </a:solidFill>
              </a:rPr>
            </a:br>
            <a:r>
              <a:rPr lang="es-MX" sz="2000" dirty="0">
                <a:solidFill>
                  <a:schemeClr val="bg1"/>
                </a:solidFill>
              </a:rPr>
              <a:t/>
            </a:r>
            <a:br>
              <a:rPr lang="es-MX" sz="2000" dirty="0">
                <a:solidFill>
                  <a:schemeClr val="bg1"/>
                </a:solidFill>
              </a:rPr>
            </a:br>
            <a:r>
              <a:rPr lang="es-MX" sz="2000" dirty="0">
                <a:solidFill>
                  <a:schemeClr val="bg1"/>
                </a:solidFill>
              </a:rPr>
              <a:t>*Formas de frecuencia solo matutina 8,00 a </a:t>
            </a:r>
            <a:r>
              <a:rPr lang="es-MX" sz="2000" dirty="0" smtClean="0">
                <a:solidFill>
                  <a:schemeClr val="bg1"/>
                </a:solidFill>
              </a:rPr>
              <a:t>13,00</a:t>
            </a:r>
            <a:r>
              <a:rPr lang="es-MX" sz="2000" dirty="0">
                <a:solidFill>
                  <a:schemeClr val="bg1"/>
                </a:solidFill>
              </a:rPr>
              <a:t/>
            </a:r>
            <a:br>
              <a:rPr lang="es-MX" sz="2000" dirty="0">
                <a:solidFill>
                  <a:schemeClr val="bg1"/>
                </a:solidFill>
              </a:rPr>
            </a:br>
            <a:r>
              <a:rPr lang="es-MX" sz="2000" dirty="0">
                <a:solidFill>
                  <a:schemeClr val="bg1"/>
                </a:solidFill>
              </a:rPr>
              <a:t>* Los módulos con lleno de frecuencia de hasta </a:t>
            </a:r>
            <a:r>
              <a:rPr lang="es-MX" sz="2000" dirty="0" smtClean="0">
                <a:solidFill>
                  <a:schemeClr val="bg1"/>
                </a:solidFill>
              </a:rPr>
              <a:t>14,30</a:t>
            </a:r>
            <a:r>
              <a:rPr lang="es-MX" sz="2000" dirty="0">
                <a:solidFill>
                  <a:schemeClr val="bg1"/>
                </a:solidFill>
              </a:rPr>
              <a:t/>
            </a:r>
            <a:br>
              <a:rPr lang="es-MX" sz="2000" dirty="0">
                <a:solidFill>
                  <a:schemeClr val="bg1"/>
                </a:solidFill>
              </a:rPr>
            </a:br>
            <a:r>
              <a:rPr lang="es-MX" sz="2000" dirty="0">
                <a:solidFill>
                  <a:schemeClr val="bg1"/>
                </a:solidFill>
              </a:rPr>
              <a:t>* Tiempo de las formas experimentales, se puede ampliar con una frecuencia de hasta unos 16.00/16.30 (para verificar la viabilidad todavía no está activada)</a:t>
            </a:r>
          </a:p>
          <a:p>
            <a:endParaRPr lang="es-MX" dirty="0"/>
          </a:p>
        </p:txBody>
      </p:sp>
      <p:sp>
        <p:nvSpPr>
          <p:cNvPr id="17" name="16 Rectángulo"/>
          <p:cNvSpPr/>
          <p:nvPr/>
        </p:nvSpPr>
        <p:spPr>
          <a:xfrm>
            <a:off x="2051720" y="26040"/>
            <a:ext cx="5184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UNIVERSIDAD DE MONTERREY</a:t>
            </a:r>
            <a:endParaRPr lang="es-MX" sz="11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Problemas de Aprendizaje Lógico Emocional, Inteligencias Múltiples y Estilos Cognitivos en el Desarrollo Educativo del Aprendizaje</a:t>
            </a:r>
            <a:endParaRPr lang="es-MX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5877272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Melissa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Palomo,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Susana Arias, Patricia Villarreal,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Arely Tijerina Mena,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Fabiola L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ó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pez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D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á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vila,Jessika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Amero Lobo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Prof. Fausto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Presutti</a:t>
            </a: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ocumento"/>
          <p:cNvSpPr/>
          <p:nvPr/>
        </p:nvSpPr>
        <p:spPr>
          <a:xfrm flipH="1">
            <a:off x="4572000" y="0"/>
            <a:ext cx="4572000" cy="76470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Documento"/>
          <p:cNvSpPr/>
          <p:nvPr/>
        </p:nvSpPr>
        <p:spPr>
          <a:xfrm>
            <a:off x="0" y="0"/>
            <a:ext cx="4572000" cy="76470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16632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3904"/>
            <a:ext cx="1296144" cy="57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-252536" y="6165304"/>
            <a:ext cx="9577064" cy="21602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9 Grupo"/>
          <p:cNvGrpSpPr/>
          <p:nvPr/>
        </p:nvGrpSpPr>
        <p:grpSpPr>
          <a:xfrm>
            <a:off x="-972616" y="6192688"/>
            <a:ext cx="10138713" cy="692696"/>
            <a:chOff x="-36512" y="6192688"/>
            <a:chExt cx="10138713" cy="69269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-365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19797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3995936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6012160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8028384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12 CuadroTexto"/>
          <p:cNvSpPr txBox="1"/>
          <p:nvPr/>
        </p:nvSpPr>
        <p:spPr>
          <a:xfrm>
            <a:off x="323528" y="1139254"/>
            <a:ext cx="856895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</a:rPr>
              <a:t>Asistir </a:t>
            </a:r>
            <a:r>
              <a:rPr lang="es-MX" sz="2000" dirty="0" smtClean="0">
                <a:solidFill>
                  <a:schemeClr val="bg1"/>
                </a:solidFill>
              </a:rPr>
              <a:t>a </a:t>
            </a:r>
            <a:r>
              <a:rPr lang="es-MX" sz="2000" dirty="0" err="1" smtClean="0">
                <a:solidFill>
                  <a:schemeClr val="bg1"/>
                </a:solidFill>
              </a:rPr>
              <a:t>SoleSale</a:t>
            </a:r>
            <a:r>
              <a:rPr lang="es-MX" sz="2000" dirty="0" smtClean="0">
                <a:solidFill>
                  <a:schemeClr val="bg1"/>
                </a:solidFill>
              </a:rPr>
              <a:t> </a:t>
            </a:r>
            <a:r>
              <a:rPr lang="es-MX" sz="2000" dirty="0">
                <a:solidFill>
                  <a:schemeClr val="bg1"/>
                </a:solidFill>
              </a:rPr>
              <a:t>es un descubrimiento para los niños. </a:t>
            </a:r>
            <a:endParaRPr lang="es-MX" sz="2000" dirty="0" smtClean="0">
              <a:solidFill>
                <a:schemeClr val="bg1"/>
              </a:solidFill>
            </a:endParaRPr>
          </a:p>
          <a:p>
            <a:r>
              <a:rPr lang="es-MX" sz="2000" dirty="0" err="1" smtClean="0">
                <a:solidFill>
                  <a:schemeClr val="bg1"/>
                </a:solidFill>
              </a:rPr>
              <a:t>Discovery</a:t>
            </a:r>
            <a:r>
              <a:rPr lang="es-MX" sz="2000" dirty="0" smtClean="0">
                <a:solidFill>
                  <a:schemeClr val="bg1"/>
                </a:solidFill>
              </a:rPr>
              <a:t>: </a:t>
            </a:r>
            <a:r>
              <a:rPr lang="es-MX" sz="2000" dirty="0">
                <a:solidFill>
                  <a:schemeClr val="bg1"/>
                </a:solidFill>
              </a:rPr>
              <a:t>a través de actividades y juegos que los educadores ofrecer, y al mismo tiempo, </a:t>
            </a:r>
            <a:r>
              <a:rPr lang="es-MX" sz="2000" dirty="0" smtClean="0">
                <a:solidFill>
                  <a:schemeClr val="bg1"/>
                </a:solidFill>
              </a:rPr>
              <a:t>descubren </a:t>
            </a:r>
            <a:r>
              <a:rPr lang="es-MX" sz="2000" dirty="0">
                <a:solidFill>
                  <a:schemeClr val="bg1"/>
                </a:solidFill>
              </a:rPr>
              <a:t>a través de su relación con otros niños, progresista familiarizado con un nuevo espacio dedicado a ellos, la consolidación de los ritmos, rituales y costumbres</a:t>
            </a:r>
            <a:r>
              <a:rPr lang="es-MX" sz="2000" dirty="0" smtClean="0">
                <a:solidFill>
                  <a:schemeClr val="bg1"/>
                </a:solidFill>
              </a:rPr>
              <a:t>.</a:t>
            </a:r>
            <a:r>
              <a:rPr lang="es-MX" sz="2000" dirty="0">
                <a:solidFill>
                  <a:schemeClr val="bg1"/>
                </a:solidFill>
              </a:rPr>
              <a:t/>
            </a:r>
            <a:br>
              <a:rPr lang="es-MX" sz="2000" dirty="0">
                <a:solidFill>
                  <a:schemeClr val="bg1"/>
                </a:solidFill>
              </a:rPr>
            </a:br>
            <a:r>
              <a:rPr lang="es-MX" sz="2400" dirty="0">
                <a:solidFill>
                  <a:srgbClr val="FFFF00"/>
                </a:solidFill>
              </a:rPr>
              <a:t>Las actividades que se proponen forman parte de un aprendizaje personal en continua interacción con el entorno físico y relaciones con los demás</a:t>
            </a:r>
            <a:r>
              <a:rPr lang="es-MX" sz="2400" dirty="0" smtClean="0">
                <a:solidFill>
                  <a:srgbClr val="FFFF00"/>
                </a:solidFill>
              </a:rPr>
              <a:t>.</a:t>
            </a:r>
            <a:endParaRPr lang="es-MX" sz="2000" dirty="0">
              <a:solidFill>
                <a:srgbClr val="FFFF00"/>
              </a:solidFill>
            </a:endParaRPr>
          </a:p>
          <a:p>
            <a:endParaRPr lang="es-MX" sz="1200" dirty="0">
              <a:solidFill>
                <a:schemeClr val="bg1"/>
              </a:solidFill>
            </a:endParaRPr>
          </a:p>
          <a:p>
            <a:r>
              <a:rPr lang="es-MX" sz="2000" b="1" dirty="0">
                <a:solidFill>
                  <a:schemeClr val="bg1"/>
                </a:solidFill>
              </a:rPr>
              <a:t>Los objetivos educativos son referentes </a:t>
            </a:r>
            <a:r>
              <a:rPr lang="es-MX" sz="2000" b="1" dirty="0" smtClean="0">
                <a:solidFill>
                  <a:schemeClr val="bg1"/>
                </a:solidFill>
              </a:rPr>
              <a:t>a:</a:t>
            </a:r>
          </a:p>
          <a:p>
            <a:pPr>
              <a:buFont typeface="Wingdings" pitchFamily="2" charset="2"/>
              <a:buChar char="ü"/>
            </a:pPr>
            <a:r>
              <a:rPr lang="es-MX" sz="2000" dirty="0" smtClean="0">
                <a:solidFill>
                  <a:schemeClr val="bg1"/>
                </a:solidFill>
              </a:rPr>
              <a:t> Los </a:t>
            </a:r>
            <a:r>
              <a:rPr lang="es-MX" sz="2000" dirty="0">
                <a:solidFill>
                  <a:schemeClr val="bg1"/>
                </a:solidFill>
              </a:rPr>
              <a:t>conocimientos de diferentes materiales, </a:t>
            </a:r>
            <a:endParaRPr lang="es-MX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MX" sz="2000" dirty="0">
                <a:solidFill>
                  <a:schemeClr val="bg1"/>
                </a:solidFill>
              </a:rPr>
              <a:t>C</a:t>
            </a:r>
            <a:r>
              <a:rPr lang="es-MX" sz="2000" dirty="0" smtClean="0">
                <a:solidFill>
                  <a:schemeClr val="bg1"/>
                </a:solidFill>
              </a:rPr>
              <a:t>ontrol </a:t>
            </a:r>
            <a:r>
              <a:rPr lang="es-MX" sz="2000" dirty="0">
                <a:solidFill>
                  <a:schemeClr val="bg1"/>
                </a:solidFill>
              </a:rPr>
              <a:t>de habilidades motoras, </a:t>
            </a:r>
            <a:endParaRPr lang="es-MX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MX" sz="2000" dirty="0">
                <a:solidFill>
                  <a:schemeClr val="bg1"/>
                </a:solidFill>
              </a:rPr>
              <a:t>D</a:t>
            </a:r>
            <a:r>
              <a:rPr lang="es-MX" sz="2000" dirty="0" smtClean="0">
                <a:solidFill>
                  <a:schemeClr val="bg1"/>
                </a:solidFill>
              </a:rPr>
              <a:t>esarrollo </a:t>
            </a:r>
            <a:r>
              <a:rPr lang="es-MX" sz="2000" dirty="0">
                <a:solidFill>
                  <a:schemeClr val="bg1"/>
                </a:solidFill>
              </a:rPr>
              <a:t>de la coordinación ojo-mano, </a:t>
            </a:r>
            <a:endParaRPr lang="es-MX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MX" sz="2000" dirty="0">
                <a:solidFill>
                  <a:schemeClr val="bg1"/>
                </a:solidFill>
              </a:rPr>
              <a:t>C</a:t>
            </a:r>
            <a:r>
              <a:rPr lang="es-MX" sz="2000" dirty="0" smtClean="0">
                <a:solidFill>
                  <a:schemeClr val="bg1"/>
                </a:solidFill>
              </a:rPr>
              <a:t>apacidad </a:t>
            </a:r>
            <a:r>
              <a:rPr lang="es-MX" sz="2000" dirty="0">
                <a:solidFill>
                  <a:schemeClr val="bg1"/>
                </a:solidFill>
              </a:rPr>
              <a:t>de construir relaciones agradables </a:t>
            </a:r>
            <a:r>
              <a:rPr lang="es-MX" sz="2000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s-MX" sz="2000" dirty="0">
                <a:solidFill>
                  <a:schemeClr val="bg1"/>
                </a:solidFill>
              </a:rPr>
              <a:t>M</a:t>
            </a:r>
            <a:r>
              <a:rPr lang="es-MX" sz="2000" dirty="0" smtClean="0">
                <a:solidFill>
                  <a:schemeClr val="bg1"/>
                </a:solidFill>
              </a:rPr>
              <a:t>aduración </a:t>
            </a:r>
            <a:r>
              <a:rPr lang="es-MX" sz="2000" dirty="0">
                <a:solidFill>
                  <a:schemeClr val="bg1"/>
                </a:solidFill>
              </a:rPr>
              <a:t>de su autonomía y creatividad.</a:t>
            </a:r>
          </a:p>
          <a:p>
            <a:r>
              <a:rPr lang="es-MX" sz="2000" dirty="0">
                <a:solidFill>
                  <a:schemeClr val="bg1"/>
                </a:solidFill>
              </a:rPr>
              <a:t> </a:t>
            </a:r>
          </a:p>
          <a:p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79512" y="683985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Nido SoleSale</a:t>
            </a:r>
            <a:r>
              <a:rPr lang="es-MX" sz="2400" dirty="0" smtClean="0">
                <a:solidFill>
                  <a:srgbClr val="FF9933"/>
                </a:solidFill>
              </a:rPr>
              <a:t> </a:t>
            </a:r>
            <a:endParaRPr lang="es-ES_tradnl" sz="2400" dirty="0">
              <a:solidFill>
                <a:srgbClr val="FF9933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051720" y="26040"/>
            <a:ext cx="5184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UNIVERSIDAD DE MONTERREY</a:t>
            </a:r>
            <a:endParaRPr lang="es-MX" sz="11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Problemas de Aprendizaje Lógico Emocional, Inteligencias Múltiples y Estilos Cognitivos en el Desarrollo Educativo del Aprendizaje</a:t>
            </a:r>
            <a:endParaRPr lang="es-MX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5946522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Melissa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Palomo,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Susana Arias, Patricia Villarreal,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Arely Tijerina Mena,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Fabiola L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ó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pez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D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á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vila,Jessika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Amero Lobo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Prof. Fausto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Presutti</a:t>
            </a: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ocumento"/>
          <p:cNvSpPr/>
          <p:nvPr/>
        </p:nvSpPr>
        <p:spPr>
          <a:xfrm flipH="1">
            <a:off x="4572000" y="0"/>
            <a:ext cx="4572000" cy="76470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Documento"/>
          <p:cNvSpPr/>
          <p:nvPr/>
        </p:nvSpPr>
        <p:spPr>
          <a:xfrm>
            <a:off x="0" y="0"/>
            <a:ext cx="4572000" cy="76470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16632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3904"/>
            <a:ext cx="1296144" cy="57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-252536" y="6093296"/>
            <a:ext cx="9577064" cy="432048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9 Grupo"/>
          <p:cNvGrpSpPr/>
          <p:nvPr/>
        </p:nvGrpSpPr>
        <p:grpSpPr>
          <a:xfrm>
            <a:off x="-972616" y="6165304"/>
            <a:ext cx="10138713" cy="692696"/>
            <a:chOff x="-36512" y="6192688"/>
            <a:chExt cx="10138713" cy="69269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-365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19797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3995936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6012160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8028384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12 CuadroTexto"/>
          <p:cNvSpPr txBox="1"/>
          <p:nvPr/>
        </p:nvSpPr>
        <p:spPr>
          <a:xfrm>
            <a:off x="467544" y="1280949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bg1"/>
                </a:solidFill>
              </a:rPr>
              <a:t>Los niños comparten todo el espacio y tienen la libertad de elegir entre todas las actividades propuestas. </a:t>
            </a:r>
            <a:endParaRPr lang="es-MX" sz="2400" dirty="0" smtClean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Se </a:t>
            </a:r>
            <a:r>
              <a:rPr lang="es-MX" sz="2400" dirty="0">
                <a:solidFill>
                  <a:schemeClr val="bg1"/>
                </a:solidFill>
              </a:rPr>
              <a:t>dividen en grupos de 6 según un criterio de edad y de conocimientos previos. </a:t>
            </a:r>
            <a:endParaRPr lang="es-MX" sz="2400" dirty="0" smtClean="0">
              <a:solidFill>
                <a:schemeClr val="bg1"/>
              </a:solidFill>
            </a:endParaRPr>
          </a:p>
          <a:p>
            <a:endParaRPr lang="es-MX" sz="2400" dirty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Cada </a:t>
            </a:r>
            <a:r>
              <a:rPr lang="es-MX" sz="2400" dirty="0">
                <a:solidFill>
                  <a:schemeClr val="bg1"/>
                </a:solidFill>
              </a:rPr>
              <a:t>grupo de 6 niños tiene su propio educador de referencia en los cuales habrá momentos particulares que requieren una estrecha interacción entre el profesor y el niño para fortalecer su capacidad de unión y autonomía. </a:t>
            </a:r>
            <a:endParaRPr lang="es-MX" sz="2400" dirty="0" smtClean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Los </a:t>
            </a:r>
            <a:r>
              <a:rPr lang="es-MX" sz="2400" dirty="0">
                <a:solidFill>
                  <a:schemeClr val="bg1"/>
                </a:solidFill>
              </a:rPr>
              <a:t>niños son invitados a colaborar en las actividades de higiene personal como el cambio del pañal, ir a baño solos y lavarse las manos.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23528" y="764704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Nido SoleSale</a:t>
            </a:r>
            <a:r>
              <a:rPr lang="es-MX" sz="2400" dirty="0" smtClean="0"/>
              <a:t> </a:t>
            </a:r>
            <a:endParaRPr lang="es-ES_tradnl" sz="2400" dirty="0"/>
          </a:p>
        </p:txBody>
      </p:sp>
      <p:sp>
        <p:nvSpPr>
          <p:cNvPr id="18" name="17 Rectángulo"/>
          <p:cNvSpPr/>
          <p:nvPr/>
        </p:nvSpPr>
        <p:spPr>
          <a:xfrm>
            <a:off x="2051720" y="26040"/>
            <a:ext cx="5184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UNIVERSIDAD DE MONTERREY</a:t>
            </a:r>
            <a:endParaRPr lang="es-MX" sz="11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Problemas de Aprendizaje Lógico Emocional, Inteligencias Múltiples y Estilos Cognitivos en el Desarrollo Educativo del Aprendizaje</a:t>
            </a:r>
            <a:endParaRPr lang="es-MX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5877272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Melissa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Palomo,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Susana Arias, Patricia Villarreal,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Arely Tijerina Mena,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Fabiola L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ó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pez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D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á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vila,Jessika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Amero Lobo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Prof. Fausto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Presutti</a:t>
            </a: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ocumento"/>
          <p:cNvSpPr/>
          <p:nvPr/>
        </p:nvSpPr>
        <p:spPr>
          <a:xfrm flipH="1">
            <a:off x="4572000" y="0"/>
            <a:ext cx="4572000" cy="76470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Documento"/>
          <p:cNvSpPr/>
          <p:nvPr/>
        </p:nvSpPr>
        <p:spPr>
          <a:xfrm>
            <a:off x="0" y="0"/>
            <a:ext cx="4572000" cy="76470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16632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3904"/>
            <a:ext cx="1296144" cy="57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-252536" y="6165304"/>
            <a:ext cx="9577064" cy="936104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9 Grupo"/>
          <p:cNvGrpSpPr/>
          <p:nvPr/>
        </p:nvGrpSpPr>
        <p:grpSpPr>
          <a:xfrm>
            <a:off x="-972616" y="6192688"/>
            <a:ext cx="10138713" cy="692696"/>
            <a:chOff x="-36512" y="6192688"/>
            <a:chExt cx="10138713" cy="69269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-365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19797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3995936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6012160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8028384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16 CuadroTexto"/>
          <p:cNvSpPr txBox="1"/>
          <p:nvPr/>
        </p:nvSpPr>
        <p:spPr>
          <a:xfrm>
            <a:off x="395536" y="1268760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es-MX" sz="2400" dirty="0" smtClean="0">
                <a:solidFill>
                  <a:schemeClr val="bg1"/>
                </a:solidFill>
              </a:rPr>
              <a:t>La </a:t>
            </a:r>
            <a:r>
              <a:rPr lang="es-MX" sz="2400" b="1" dirty="0">
                <a:solidFill>
                  <a:srgbClr val="FFC000"/>
                </a:solidFill>
              </a:rPr>
              <a:t>hora de la comida </a:t>
            </a:r>
            <a:r>
              <a:rPr lang="es-MX" sz="2400" dirty="0">
                <a:solidFill>
                  <a:schemeClr val="bg1"/>
                </a:solidFill>
              </a:rPr>
              <a:t>es un momento importante dentro del </a:t>
            </a:r>
            <a:r>
              <a:rPr lang="es-MX" sz="2400" dirty="0" err="1">
                <a:solidFill>
                  <a:schemeClr val="bg1"/>
                </a:solidFill>
              </a:rPr>
              <a:t>SoleSale</a:t>
            </a:r>
            <a:r>
              <a:rPr lang="es-MX" sz="2400" dirty="0">
                <a:solidFill>
                  <a:schemeClr val="bg1"/>
                </a:solidFill>
              </a:rPr>
              <a:t>. Se da de manera muy organizada dentro de un ambiente tranquilo y regular, para que así el  niño madure y desarrolle su </a:t>
            </a:r>
            <a:r>
              <a:rPr lang="es-MX" sz="2400" i="1" dirty="0">
                <a:solidFill>
                  <a:schemeClr val="bg1"/>
                </a:solidFill>
              </a:rPr>
              <a:t>autonomía</a:t>
            </a:r>
            <a:r>
              <a:rPr lang="es-MX" sz="2400" dirty="0">
                <a:solidFill>
                  <a:schemeClr val="bg1"/>
                </a:solidFill>
              </a:rPr>
              <a:t>. Una vez que se desarrolla la capacidad de sentarse a la mesa y comer sólo, se prepara a los niños para trabajar juntos y limpiar la mesa</a:t>
            </a:r>
            <a:r>
              <a:rPr lang="es-MX" sz="2400" dirty="0" smtClean="0">
                <a:solidFill>
                  <a:schemeClr val="bg1"/>
                </a:solidFill>
              </a:rPr>
              <a:t>.</a:t>
            </a:r>
            <a:endParaRPr lang="es-MX" sz="1600" dirty="0">
              <a:solidFill>
                <a:schemeClr val="bg1"/>
              </a:solidFill>
            </a:endParaRPr>
          </a:p>
          <a:p>
            <a:endParaRPr lang="es-MX" sz="2400" dirty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MX" sz="2400" dirty="0" smtClean="0">
                <a:solidFill>
                  <a:schemeClr val="bg1"/>
                </a:solidFill>
              </a:rPr>
              <a:t>En </a:t>
            </a:r>
            <a:r>
              <a:rPr lang="es-MX" sz="2400" dirty="0">
                <a:solidFill>
                  <a:schemeClr val="bg1"/>
                </a:solidFill>
              </a:rPr>
              <a:t>lo que se refiere a la </a:t>
            </a:r>
            <a:r>
              <a:rPr lang="es-MX" sz="2400" b="1" dirty="0">
                <a:solidFill>
                  <a:srgbClr val="FFC000"/>
                </a:solidFill>
              </a:rPr>
              <a:t>llegada y saludo del final del día</a:t>
            </a:r>
            <a:r>
              <a:rPr lang="es-MX" sz="2400" dirty="0">
                <a:solidFill>
                  <a:schemeClr val="bg1"/>
                </a:solidFill>
              </a:rPr>
              <a:t>, éstos componen </a:t>
            </a:r>
            <a:r>
              <a:rPr lang="es-MX" sz="2400" b="1" dirty="0">
                <a:solidFill>
                  <a:schemeClr val="bg1"/>
                </a:solidFill>
              </a:rPr>
              <a:t>dos momentos importantes </a:t>
            </a:r>
            <a:r>
              <a:rPr lang="es-MX" sz="2400" dirty="0">
                <a:solidFill>
                  <a:schemeClr val="bg1"/>
                </a:solidFill>
              </a:rPr>
              <a:t>en la colaboración entre educadores y padres, </a:t>
            </a:r>
            <a:r>
              <a:rPr lang="es-MX" sz="2400" i="1" dirty="0">
                <a:solidFill>
                  <a:schemeClr val="bg1"/>
                </a:solidFill>
              </a:rPr>
              <a:t>desarrollando la armonía y la capacidad para interactuar con toda tranquilidad para hacer la estancia del niño en el nido más positiva.</a:t>
            </a:r>
            <a:r>
              <a:rPr lang="es-MX" sz="2400" dirty="0">
                <a:solidFill>
                  <a:schemeClr val="bg1"/>
                </a:solidFill>
              </a:rPr>
              <a:t/>
            </a:r>
            <a:br>
              <a:rPr lang="es-MX" sz="2400" dirty="0">
                <a:solidFill>
                  <a:schemeClr val="bg1"/>
                </a:solidFill>
              </a:rPr>
            </a:br>
            <a:endParaRPr lang="es-MX" sz="2400" dirty="0">
              <a:solidFill>
                <a:schemeClr val="bg1"/>
              </a:solidFill>
            </a:endParaRPr>
          </a:p>
          <a:p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51520" y="692696"/>
            <a:ext cx="2912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Nido SoleSale</a:t>
            </a:r>
            <a:r>
              <a:rPr lang="es-MX" sz="3600" dirty="0" smtClean="0">
                <a:solidFill>
                  <a:srgbClr val="FF9933"/>
                </a:solidFill>
              </a:rPr>
              <a:t> </a:t>
            </a:r>
            <a:endParaRPr lang="es-ES_tradnl" sz="3600" dirty="0">
              <a:solidFill>
                <a:srgbClr val="FF9933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051720" y="26040"/>
            <a:ext cx="5184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UNIVERSIDAD DE MONTERREY</a:t>
            </a:r>
            <a:endParaRPr lang="es-MX" sz="11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Problemas de Aprendizaje Lógico Emocional, Inteligencias Múltiples y Estilos Cognitivos en el Desarrollo Educativo del Aprendizaje</a:t>
            </a:r>
            <a:endParaRPr lang="es-MX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5946522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Melissa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Palomo,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Susana Arias, Patricia Villarreal,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Arely Tijerina Mena,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Fabiola L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ó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pez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D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á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vila,Jessika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Amero Lobo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Prof. Fausto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Presutti</a:t>
            </a: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ocumento"/>
          <p:cNvSpPr/>
          <p:nvPr/>
        </p:nvSpPr>
        <p:spPr>
          <a:xfrm flipH="1">
            <a:off x="4572000" y="0"/>
            <a:ext cx="4572000" cy="76470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Documento"/>
          <p:cNvSpPr/>
          <p:nvPr/>
        </p:nvSpPr>
        <p:spPr>
          <a:xfrm>
            <a:off x="0" y="0"/>
            <a:ext cx="4572000" cy="76470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16632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3904"/>
            <a:ext cx="1296144" cy="57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-252536" y="6093296"/>
            <a:ext cx="9577064" cy="432048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9 Grupo"/>
          <p:cNvGrpSpPr/>
          <p:nvPr/>
        </p:nvGrpSpPr>
        <p:grpSpPr>
          <a:xfrm>
            <a:off x="-972616" y="6165304"/>
            <a:ext cx="10138713" cy="692696"/>
            <a:chOff x="-36512" y="6192688"/>
            <a:chExt cx="10138713" cy="69269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-365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19797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3995936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6012160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8028384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17 CuadroTexto"/>
          <p:cNvSpPr txBox="1"/>
          <p:nvPr/>
        </p:nvSpPr>
        <p:spPr>
          <a:xfrm>
            <a:off x="395536" y="1147966"/>
            <a:ext cx="83529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"/>
            </a:pPr>
            <a:r>
              <a:rPr lang="es-MX" sz="4800" b="1" dirty="0">
                <a:solidFill>
                  <a:schemeClr val="bg1"/>
                </a:solidFill>
              </a:rPr>
              <a:t>El día en el </a:t>
            </a:r>
            <a:r>
              <a:rPr lang="es-MX" sz="4800" b="1" dirty="0" smtClean="0">
                <a:solidFill>
                  <a:schemeClr val="bg1"/>
                </a:solidFill>
              </a:rPr>
              <a:t>nido</a:t>
            </a:r>
            <a:endParaRPr lang="es-MX" sz="2400" dirty="0" smtClean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Un </a:t>
            </a:r>
            <a:r>
              <a:rPr lang="es-MX" sz="2400" dirty="0">
                <a:solidFill>
                  <a:schemeClr val="bg1"/>
                </a:solidFill>
              </a:rPr>
              <a:t>día en el centro debe de poseer una estructuración </a:t>
            </a:r>
            <a:r>
              <a:rPr lang="es-MX" sz="2400" dirty="0" smtClean="0">
                <a:solidFill>
                  <a:schemeClr val="bg1"/>
                </a:solidFill>
              </a:rPr>
              <a:t>organizada.</a:t>
            </a:r>
          </a:p>
          <a:p>
            <a:endParaRPr lang="es-MX" sz="2400" dirty="0" smtClean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El </a:t>
            </a:r>
            <a:r>
              <a:rPr lang="es-MX" sz="2400" dirty="0">
                <a:solidFill>
                  <a:schemeClr val="bg1"/>
                </a:solidFill>
              </a:rPr>
              <a:t>niño se debe identificar con: </a:t>
            </a:r>
            <a:r>
              <a:rPr lang="es-MX" sz="2400" b="1" dirty="0">
                <a:solidFill>
                  <a:srgbClr val="FFC000"/>
                </a:solidFill>
              </a:rPr>
              <a:t>ESPACIO</a:t>
            </a:r>
            <a:r>
              <a:rPr lang="es-MX" sz="2400" dirty="0">
                <a:solidFill>
                  <a:schemeClr val="bg1"/>
                </a:solidFill>
              </a:rPr>
              <a:t>, </a:t>
            </a:r>
            <a:r>
              <a:rPr lang="es-MX" sz="2400" b="1" dirty="0">
                <a:solidFill>
                  <a:srgbClr val="FFC000"/>
                </a:solidFill>
              </a:rPr>
              <a:t>TIEMPO</a:t>
            </a:r>
            <a:r>
              <a:rPr lang="es-MX" sz="2400" dirty="0" smtClean="0">
                <a:solidFill>
                  <a:schemeClr val="bg1"/>
                </a:solidFill>
              </a:rPr>
              <a:t>, </a:t>
            </a:r>
            <a:r>
              <a:rPr lang="es-MX" sz="2400" b="1" dirty="0" smtClean="0">
                <a:solidFill>
                  <a:srgbClr val="FFC000"/>
                </a:solidFill>
              </a:rPr>
              <a:t>RITMO</a:t>
            </a:r>
            <a:r>
              <a:rPr lang="es-MX" sz="2400" dirty="0">
                <a:solidFill>
                  <a:schemeClr val="bg1"/>
                </a:solidFill>
              </a:rPr>
              <a:t>. </a:t>
            </a:r>
          </a:p>
          <a:p>
            <a:endParaRPr lang="es-MX" sz="2400" dirty="0" smtClean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Se </a:t>
            </a:r>
            <a:r>
              <a:rPr lang="es-MX" sz="2400" dirty="0">
                <a:solidFill>
                  <a:schemeClr val="bg1"/>
                </a:solidFill>
              </a:rPr>
              <a:t>toma en cuenta la etapa evolutiva, y de crecimiento del niño así como su estilo.</a:t>
            </a:r>
          </a:p>
          <a:p>
            <a:endParaRPr lang="es-MX" sz="2400" dirty="0">
              <a:solidFill>
                <a:schemeClr val="bg1"/>
              </a:solidFill>
            </a:endParaRPr>
          </a:p>
          <a:p>
            <a:r>
              <a:rPr lang="es-MX" sz="2400" b="1" dirty="0">
                <a:solidFill>
                  <a:srgbClr val="92D050"/>
                </a:solidFill>
              </a:rPr>
              <a:t>Objetivo: </a:t>
            </a:r>
            <a:r>
              <a:rPr lang="es-MX" sz="2400" i="1" dirty="0">
                <a:solidFill>
                  <a:schemeClr val="bg1"/>
                </a:solidFill>
              </a:rPr>
              <a:t>Lograr equilibrio entre las necesidades del niño y sus diferencias individuales</a:t>
            </a:r>
            <a:r>
              <a:rPr lang="es-MX" sz="2400" dirty="0">
                <a:solidFill>
                  <a:schemeClr val="bg1"/>
                </a:solidFill>
              </a:rPr>
              <a:t>.</a:t>
            </a:r>
          </a:p>
          <a:p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51520" y="692696"/>
            <a:ext cx="26100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Nido SoleSale</a:t>
            </a:r>
            <a:r>
              <a:rPr lang="es-MX" sz="3200" dirty="0" smtClean="0"/>
              <a:t> </a:t>
            </a:r>
            <a:endParaRPr lang="es-ES_tradnl" sz="3200" dirty="0"/>
          </a:p>
        </p:txBody>
      </p:sp>
      <p:sp>
        <p:nvSpPr>
          <p:cNvPr id="19" name="18 Rectángulo"/>
          <p:cNvSpPr/>
          <p:nvPr/>
        </p:nvSpPr>
        <p:spPr>
          <a:xfrm>
            <a:off x="2051720" y="26040"/>
            <a:ext cx="5184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UNIVERSIDAD DE MONTERREY</a:t>
            </a:r>
            <a:endParaRPr lang="es-MX" sz="11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Problemas de Aprendizaje Lógico Emocional, Inteligencias Múltiples y Estilos Cognitivos en el Desarrollo Educativo del Aprendizaje</a:t>
            </a:r>
            <a:endParaRPr lang="es-MX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5877272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Melissa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Palomo,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Susana Arias, Patricia Villarreal,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Arely Tijerina Mena,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Fabiola L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ó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pez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D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á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vila,Jessika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Amero Lobo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Prof. Fausto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Presutti</a:t>
            </a: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ocumento"/>
          <p:cNvSpPr/>
          <p:nvPr/>
        </p:nvSpPr>
        <p:spPr>
          <a:xfrm flipH="1">
            <a:off x="4572000" y="0"/>
            <a:ext cx="4572000" cy="76470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Documento"/>
          <p:cNvSpPr/>
          <p:nvPr/>
        </p:nvSpPr>
        <p:spPr>
          <a:xfrm>
            <a:off x="0" y="0"/>
            <a:ext cx="4572000" cy="76470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16632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3904"/>
            <a:ext cx="1296144" cy="57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-252536" y="6165304"/>
            <a:ext cx="9577064" cy="936104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9 Grupo"/>
          <p:cNvGrpSpPr/>
          <p:nvPr/>
        </p:nvGrpSpPr>
        <p:grpSpPr>
          <a:xfrm>
            <a:off x="-972616" y="6192688"/>
            <a:ext cx="10138713" cy="692696"/>
            <a:chOff x="-36512" y="6192688"/>
            <a:chExt cx="10138713" cy="69269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-365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19797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3995936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6012160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8028384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12 CuadroTexto"/>
          <p:cNvSpPr txBox="1"/>
          <p:nvPr/>
        </p:nvSpPr>
        <p:spPr>
          <a:xfrm>
            <a:off x="611560" y="1184840"/>
            <a:ext cx="7632848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FFC000"/>
                </a:solidFill>
              </a:rPr>
              <a:t>Día, se divide en</a:t>
            </a:r>
            <a:r>
              <a:rPr lang="es-MX" sz="3600" dirty="0" smtClean="0">
                <a:solidFill>
                  <a:srgbClr val="FFC000"/>
                </a:solidFill>
              </a:rPr>
              <a:t>: </a:t>
            </a:r>
            <a:endParaRPr lang="es-MX" sz="2000" dirty="0" smtClean="0">
              <a:solidFill>
                <a:srgbClr val="FFC000"/>
              </a:solidFill>
            </a:endParaRPr>
          </a:p>
          <a:p>
            <a:endParaRPr lang="es-MX" sz="15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s-MX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8:00-9:30</a:t>
            </a: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MX" sz="2400" dirty="0" smtClean="0">
                <a:solidFill>
                  <a:schemeClr val="bg1"/>
                </a:solidFill>
              </a:rPr>
              <a:t>Llegada </a:t>
            </a:r>
            <a:r>
              <a:rPr lang="es-MX" sz="2400" dirty="0">
                <a:solidFill>
                  <a:schemeClr val="bg1"/>
                </a:solidFill>
              </a:rPr>
              <a:t>y recepción - no </a:t>
            </a:r>
            <a:r>
              <a:rPr lang="es-MX" sz="2400" dirty="0" smtClean="0">
                <a:solidFill>
                  <a:schemeClr val="bg1"/>
                </a:solidFill>
              </a:rPr>
              <a:t>estructurada</a:t>
            </a:r>
            <a:r>
              <a:rPr lang="es-MX" sz="2400" dirty="0">
                <a:solidFill>
                  <a:schemeClr val="bg1"/>
                </a:solidFill>
              </a:rPr>
              <a:t/>
            </a:r>
            <a:br>
              <a:rPr lang="es-MX" sz="2400" dirty="0">
                <a:solidFill>
                  <a:schemeClr val="bg1"/>
                </a:solidFill>
              </a:rPr>
            </a:br>
            <a:r>
              <a:rPr lang="es-MX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9:30-10:15</a:t>
            </a: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s-MX" sz="2400" dirty="0" smtClean="0">
                <a:solidFill>
                  <a:schemeClr val="bg1"/>
                </a:solidFill>
              </a:rPr>
              <a:t>Laboratorios </a:t>
            </a:r>
            <a:r>
              <a:rPr lang="es-MX" sz="2400" dirty="0">
                <a:solidFill>
                  <a:schemeClr val="bg1"/>
                </a:solidFill>
              </a:rPr>
              <a:t>y centros de </a:t>
            </a:r>
            <a:r>
              <a:rPr lang="es-MX" sz="2400" dirty="0" smtClean="0">
                <a:solidFill>
                  <a:schemeClr val="bg1"/>
                </a:solidFill>
              </a:rPr>
              <a:t>interés</a:t>
            </a:r>
            <a:r>
              <a:rPr lang="es-MX" sz="2400" dirty="0">
                <a:solidFill>
                  <a:schemeClr val="bg1"/>
                </a:solidFill>
              </a:rPr>
              <a:t/>
            </a:r>
            <a:br>
              <a:rPr lang="es-MX" sz="2400" dirty="0">
                <a:solidFill>
                  <a:schemeClr val="bg1"/>
                </a:solidFill>
              </a:rPr>
            </a:br>
            <a:r>
              <a:rPr lang="es-MX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10:15-10:30</a:t>
            </a: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MX" sz="2400" dirty="0" smtClean="0">
                <a:solidFill>
                  <a:schemeClr val="bg1"/>
                </a:solidFill>
              </a:rPr>
              <a:t>Preparación </a:t>
            </a:r>
            <a:r>
              <a:rPr lang="es-MX" sz="2400" dirty="0">
                <a:solidFill>
                  <a:schemeClr val="bg1"/>
                </a:solidFill>
              </a:rPr>
              <a:t>de aperitivos - personal de </a:t>
            </a:r>
            <a:r>
              <a:rPr lang="es-MX" sz="2400" dirty="0" smtClean="0">
                <a:solidFill>
                  <a:schemeClr val="bg1"/>
                </a:solidFill>
              </a:rPr>
              <a:t>limpieza</a:t>
            </a:r>
            <a:r>
              <a:rPr lang="es-MX" sz="2400" dirty="0">
                <a:solidFill>
                  <a:schemeClr val="bg1"/>
                </a:solidFill>
              </a:rPr>
              <a:t/>
            </a:r>
            <a:br>
              <a:rPr lang="es-MX" sz="2400" dirty="0">
                <a:solidFill>
                  <a:schemeClr val="bg1"/>
                </a:solidFill>
              </a:rPr>
            </a:br>
            <a:r>
              <a:rPr lang="es-MX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10:30-11:00</a:t>
            </a: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MX" sz="2400" dirty="0" smtClean="0">
                <a:solidFill>
                  <a:schemeClr val="bg1"/>
                </a:solidFill>
              </a:rPr>
              <a:t>Merienda </a:t>
            </a:r>
            <a:r>
              <a:rPr lang="es-MX" sz="2400" dirty="0">
                <a:solidFill>
                  <a:schemeClr val="bg1"/>
                </a:solidFill>
              </a:rPr>
              <a:t>y el </a:t>
            </a:r>
            <a:r>
              <a:rPr lang="es-MX" sz="2400" dirty="0" smtClean="0">
                <a:solidFill>
                  <a:schemeClr val="bg1"/>
                </a:solidFill>
              </a:rPr>
              <a:t>cambio</a:t>
            </a:r>
            <a:r>
              <a:rPr lang="es-MX" sz="2400" dirty="0">
                <a:solidFill>
                  <a:schemeClr val="bg1"/>
                </a:solidFill>
              </a:rPr>
              <a:t/>
            </a:r>
            <a:br>
              <a:rPr lang="es-MX" sz="2400" dirty="0">
                <a:solidFill>
                  <a:schemeClr val="bg1"/>
                </a:solidFill>
              </a:rPr>
            </a:br>
            <a:r>
              <a:rPr lang="es-MX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11:00-11:30</a:t>
            </a: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MX" sz="2400" dirty="0" smtClean="0">
                <a:solidFill>
                  <a:schemeClr val="bg1"/>
                </a:solidFill>
              </a:rPr>
              <a:t>Actividades </a:t>
            </a:r>
            <a:r>
              <a:rPr lang="es-MX" sz="2400" dirty="0">
                <a:solidFill>
                  <a:schemeClr val="bg1"/>
                </a:solidFill>
              </a:rPr>
              <a:t>no </a:t>
            </a:r>
            <a:r>
              <a:rPr lang="es-MX" sz="2400" dirty="0" smtClean="0">
                <a:solidFill>
                  <a:schemeClr val="bg1"/>
                </a:solidFill>
              </a:rPr>
              <a:t>estructuradas</a:t>
            </a:r>
            <a:r>
              <a:rPr lang="es-MX" sz="2400" dirty="0">
                <a:solidFill>
                  <a:schemeClr val="bg1"/>
                </a:solidFill>
              </a:rPr>
              <a:t/>
            </a:r>
            <a:br>
              <a:rPr lang="es-MX" sz="2400" dirty="0">
                <a:solidFill>
                  <a:schemeClr val="bg1"/>
                </a:solidFill>
              </a:rPr>
            </a:br>
            <a:r>
              <a:rPr lang="es-MX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11:30-12:15</a:t>
            </a: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MX" sz="2400" dirty="0" smtClean="0">
                <a:solidFill>
                  <a:schemeClr val="bg1"/>
                </a:solidFill>
              </a:rPr>
              <a:t>Laboratorios </a:t>
            </a:r>
            <a:r>
              <a:rPr lang="es-MX" sz="2400" dirty="0">
                <a:solidFill>
                  <a:schemeClr val="bg1"/>
                </a:solidFill>
              </a:rPr>
              <a:t>y centros de interés</a:t>
            </a:r>
          </a:p>
          <a:p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95536" y="908720"/>
            <a:ext cx="259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Nido SoleSale</a:t>
            </a:r>
            <a:r>
              <a:rPr lang="es-MX" sz="2400" dirty="0" smtClean="0"/>
              <a:t> </a:t>
            </a:r>
            <a:endParaRPr lang="es-ES_tradnl" sz="2400" dirty="0"/>
          </a:p>
        </p:txBody>
      </p:sp>
      <p:sp>
        <p:nvSpPr>
          <p:cNvPr id="18" name="17 Rectángulo"/>
          <p:cNvSpPr/>
          <p:nvPr/>
        </p:nvSpPr>
        <p:spPr>
          <a:xfrm>
            <a:off x="2051720" y="26040"/>
            <a:ext cx="5184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UNIVERSIDAD DE MONTERREY</a:t>
            </a:r>
            <a:endParaRPr lang="es-MX" sz="11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Problemas de Aprendizaje Lógico Emocional, Inteligencias Múltiples y Estilos Cognitivos en el Desarrollo Educativo del Aprendizaje</a:t>
            </a:r>
            <a:endParaRPr lang="es-MX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5946522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Melissa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Palomo,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Susana Arias, Patricia Villarreal,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Arely Tijerina Mena,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Fabiola L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ó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pez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D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á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vila,Jessika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Amero Lobo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Prof. Fausto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Presutti</a:t>
            </a: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6512" y="4581128"/>
            <a:ext cx="9180512" cy="229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36076">
            <a:off x="8460432" y="6166090"/>
            <a:ext cx="657237" cy="56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186691"/>
            <a:ext cx="858302" cy="8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216" y="140081"/>
            <a:ext cx="2212728" cy="9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99095">
            <a:off x="5973218" y="4866615"/>
            <a:ext cx="657237" cy="56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6076">
            <a:off x="4150621" y="4827722"/>
            <a:ext cx="474159" cy="40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763688" y="1340768"/>
            <a:ext cx="561662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Viaje de estudios</a:t>
            </a:r>
          </a:p>
          <a:p>
            <a:pPr algn="ctr"/>
            <a:endParaRPr lang="es-MX" sz="1500" dirty="0" smtClean="0"/>
          </a:p>
          <a:p>
            <a:pPr algn="ctr"/>
            <a:r>
              <a:rPr lang="es-MX" sz="3600" dirty="0" err="1" smtClean="0">
                <a:solidFill>
                  <a:schemeClr val="tx2">
                    <a:lumMod val="75000"/>
                  </a:schemeClr>
                </a:solidFill>
              </a:rPr>
              <a:t>Barchetta</a:t>
            </a:r>
            <a:r>
              <a:rPr lang="es-MX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MX" sz="3600" dirty="0" err="1" smtClean="0">
                <a:solidFill>
                  <a:schemeClr val="tx2">
                    <a:lumMod val="75000"/>
                  </a:schemeClr>
                </a:solidFill>
              </a:rPr>
              <a:t>Blu</a:t>
            </a:r>
            <a:endParaRPr lang="es-MX" sz="3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s-MX" sz="3600" dirty="0" smtClean="0">
                <a:solidFill>
                  <a:schemeClr val="tx2">
                    <a:lumMod val="75000"/>
                  </a:schemeClr>
                </a:solidFill>
              </a:rPr>
              <a:t>Jueves 15 de Julio de 2010 </a:t>
            </a:r>
          </a:p>
          <a:p>
            <a:pPr algn="ctr"/>
            <a:r>
              <a:rPr lang="es-MX" sz="3600" dirty="0" err="1" smtClean="0">
                <a:solidFill>
                  <a:schemeClr val="tx2">
                    <a:lumMod val="75000"/>
                  </a:schemeClr>
                </a:solidFill>
              </a:rPr>
              <a:t>Venezia</a:t>
            </a:r>
            <a:r>
              <a:rPr lang="es-MX" sz="3600" dirty="0" smtClean="0">
                <a:solidFill>
                  <a:schemeClr val="tx2">
                    <a:lumMod val="75000"/>
                  </a:schemeClr>
                </a:solidFill>
              </a:rPr>
              <a:t>, Italia </a:t>
            </a:r>
            <a:endParaRPr lang="es-MX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ocumento"/>
          <p:cNvSpPr/>
          <p:nvPr/>
        </p:nvSpPr>
        <p:spPr>
          <a:xfrm flipH="1">
            <a:off x="4572000" y="0"/>
            <a:ext cx="4572000" cy="76470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Documento"/>
          <p:cNvSpPr/>
          <p:nvPr/>
        </p:nvSpPr>
        <p:spPr>
          <a:xfrm>
            <a:off x="0" y="0"/>
            <a:ext cx="4572000" cy="76470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16632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3904"/>
            <a:ext cx="1296144" cy="57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-252536" y="6093296"/>
            <a:ext cx="9577064" cy="432048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9 Grupo"/>
          <p:cNvGrpSpPr/>
          <p:nvPr/>
        </p:nvGrpSpPr>
        <p:grpSpPr>
          <a:xfrm>
            <a:off x="-972616" y="6165304"/>
            <a:ext cx="10138713" cy="692696"/>
            <a:chOff x="-36512" y="6192688"/>
            <a:chExt cx="10138713" cy="69269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-365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19797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3995936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6012160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8028384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12 CuadroTexto"/>
          <p:cNvSpPr txBox="1"/>
          <p:nvPr/>
        </p:nvSpPr>
        <p:spPr>
          <a:xfrm>
            <a:off x="683568" y="1373862"/>
            <a:ext cx="763284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MX" sz="32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Solesale</a:t>
            </a:r>
            <a:r>
              <a:rPr lang="es-MX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nido diseñado </a:t>
            </a:r>
            <a:r>
              <a:rPr lang="es-MX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para: </a:t>
            </a:r>
            <a:r>
              <a:rPr lang="es-MX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Fomentar el desarrollo de la autonomía, comunicación, relación y aprendizaje de los niños de manera verbal y no verbal. Los padres pueden estar presentes.</a:t>
            </a:r>
            <a:endParaRPr lang="es-MX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sz="2400" dirty="0">
              <a:solidFill>
                <a:schemeClr val="bg1"/>
              </a:solidFill>
            </a:endParaRPr>
          </a:p>
          <a:p>
            <a:r>
              <a:rPr lang="es-MX" sz="2400" dirty="0">
                <a:solidFill>
                  <a:schemeClr val="bg1"/>
                </a:solidFill>
              </a:rPr>
              <a:t>Todas las áreas son multifuncionales, el mobiliario es en parte equipados con ruedas que permiten su desplazamiento y la reorganización del espacio. </a:t>
            </a:r>
          </a:p>
          <a:p>
            <a:endParaRPr lang="es-MX" sz="2400" dirty="0" smtClean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Las </a:t>
            </a:r>
            <a:r>
              <a:rPr lang="es-MX" sz="2400" dirty="0">
                <a:solidFill>
                  <a:schemeClr val="bg1"/>
                </a:solidFill>
              </a:rPr>
              <a:t>diferentes áreas se caracterizan por ser </a:t>
            </a:r>
            <a:r>
              <a:rPr lang="es-MX" sz="2400" b="1" dirty="0">
                <a:solidFill>
                  <a:srgbClr val="FFC000"/>
                </a:solidFill>
              </a:rPr>
              <a:t>espacios abiertos</a:t>
            </a:r>
            <a:r>
              <a:rPr lang="es-MX" sz="2400" dirty="0">
                <a:solidFill>
                  <a:srgbClr val="FFC000"/>
                </a:solidFill>
              </a:rPr>
              <a:t> </a:t>
            </a:r>
            <a:r>
              <a:rPr lang="es-MX" sz="2400" dirty="0">
                <a:solidFill>
                  <a:schemeClr val="bg1"/>
                </a:solidFill>
              </a:rPr>
              <a:t>, </a:t>
            </a:r>
            <a:r>
              <a:rPr lang="es-MX" sz="2400" b="1" dirty="0">
                <a:solidFill>
                  <a:srgbClr val="FFC000"/>
                </a:solidFill>
              </a:rPr>
              <a:t>espacios estructurados</a:t>
            </a:r>
            <a:r>
              <a:rPr lang="es-MX" sz="2400" dirty="0">
                <a:solidFill>
                  <a:schemeClr val="bg1"/>
                </a:solidFill>
              </a:rPr>
              <a:t> y</a:t>
            </a:r>
            <a:r>
              <a:rPr lang="es-MX" sz="2400" b="1" dirty="0">
                <a:solidFill>
                  <a:schemeClr val="bg1"/>
                </a:solidFill>
              </a:rPr>
              <a:t> </a:t>
            </a:r>
            <a:r>
              <a:rPr lang="es-MX" sz="2400" b="1" dirty="0">
                <a:solidFill>
                  <a:srgbClr val="FFC000"/>
                </a:solidFill>
              </a:rPr>
              <a:t>centros de interés</a:t>
            </a:r>
            <a:r>
              <a:rPr lang="es-MX" sz="2400" dirty="0">
                <a:solidFill>
                  <a:schemeClr val="bg1"/>
                </a:solidFill>
              </a:rPr>
              <a:t> </a:t>
            </a:r>
          </a:p>
          <a:p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539552" y="908720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Nido SoleSale</a:t>
            </a:r>
            <a:r>
              <a:rPr lang="es-MX" sz="3200" dirty="0" smtClean="0">
                <a:solidFill>
                  <a:srgbClr val="FF9933"/>
                </a:solidFill>
              </a:rPr>
              <a:t> </a:t>
            </a:r>
            <a:endParaRPr lang="es-ES_tradnl" sz="3200" dirty="0">
              <a:solidFill>
                <a:srgbClr val="FF9933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051720" y="26040"/>
            <a:ext cx="5184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UNIVERSIDAD DE MONTERREY</a:t>
            </a:r>
            <a:endParaRPr lang="es-MX" sz="11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Problemas de Aprendizaje Lógico Emocional, Inteligencias Múltiples y Estilos Cognitivos en el Desarrollo Educativo del Aprendizaje</a:t>
            </a:r>
            <a:endParaRPr lang="es-MX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5862464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Melissa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Palomo,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Susana Arias, Patricia Villarreal,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Arely Tijerina Mena,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Fabiola L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ó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pez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D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á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vila,Jessika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Amero Lobo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Prof. Fausto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Presutti</a:t>
            </a: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ocumento"/>
          <p:cNvSpPr/>
          <p:nvPr/>
        </p:nvSpPr>
        <p:spPr>
          <a:xfrm flipH="1">
            <a:off x="4572000" y="0"/>
            <a:ext cx="4572000" cy="76470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Documento"/>
          <p:cNvSpPr/>
          <p:nvPr/>
        </p:nvSpPr>
        <p:spPr>
          <a:xfrm>
            <a:off x="0" y="0"/>
            <a:ext cx="4572000" cy="76470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16632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3904"/>
            <a:ext cx="1296144" cy="57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-252536" y="6093296"/>
            <a:ext cx="9577064" cy="432048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9 Grupo"/>
          <p:cNvGrpSpPr/>
          <p:nvPr/>
        </p:nvGrpSpPr>
        <p:grpSpPr>
          <a:xfrm>
            <a:off x="-972616" y="6165304"/>
            <a:ext cx="10138713" cy="692696"/>
            <a:chOff x="-36512" y="6192688"/>
            <a:chExt cx="10138713" cy="69269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-365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19797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3995936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6012160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8028384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17 CuadroTexto"/>
          <p:cNvSpPr txBox="1"/>
          <p:nvPr/>
        </p:nvSpPr>
        <p:spPr>
          <a:xfrm>
            <a:off x="395536" y="923230"/>
            <a:ext cx="82809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educativo: </a:t>
            </a:r>
            <a:endParaRPr lang="es-MX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Permite </a:t>
            </a:r>
            <a:r>
              <a:rPr lang="es-MX" sz="2400" dirty="0">
                <a:solidFill>
                  <a:schemeClr val="bg1"/>
                </a:solidFill>
              </a:rPr>
              <a:t>a los niños expresar su </a:t>
            </a:r>
            <a:r>
              <a:rPr lang="es-MX" sz="2400" dirty="0" smtClean="0">
                <a:solidFill>
                  <a:schemeClr val="bg1"/>
                </a:solidFill>
              </a:rPr>
              <a:t>imaginación. </a:t>
            </a:r>
          </a:p>
          <a:p>
            <a:endParaRPr lang="es-MX" sz="1200" dirty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Están </a:t>
            </a:r>
            <a:r>
              <a:rPr lang="es-MX" sz="2400" dirty="0">
                <a:solidFill>
                  <a:schemeClr val="bg1"/>
                </a:solidFill>
              </a:rPr>
              <a:t>organizados por:</a:t>
            </a:r>
          </a:p>
          <a:p>
            <a:pPr>
              <a:buClr>
                <a:srgbClr val="99FF33"/>
              </a:buClr>
              <a:buFont typeface="Wingdings" pitchFamily="2" charset="2"/>
              <a:buChar char="­"/>
            </a:pPr>
            <a:r>
              <a:rPr lang="es-MX" sz="2400" dirty="0" smtClean="0">
                <a:solidFill>
                  <a:schemeClr val="bg1"/>
                </a:solidFill>
              </a:rPr>
              <a:t>Canasta </a:t>
            </a:r>
            <a:r>
              <a:rPr lang="es-MX" sz="2400" dirty="0">
                <a:solidFill>
                  <a:schemeClr val="bg1"/>
                </a:solidFill>
              </a:rPr>
              <a:t>de colores </a:t>
            </a:r>
            <a:r>
              <a:rPr lang="es-MX" sz="2000" dirty="0">
                <a:solidFill>
                  <a:schemeClr val="bg1"/>
                </a:solidFill>
              </a:rPr>
              <a:t>( Crayones de cera de colores, lápices, hojas de diferentes tamaños)</a:t>
            </a:r>
            <a:endParaRPr lang="es-MX" sz="2400" dirty="0">
              <a:solidFill>
                <a:schemeClr val="bg1"/>
              </a:solidFill>
            </a:endParaRPr>
          </a:p>
          <a:p>
            <a:pPr>
              <a:buClr>
                <a:srgbClr val="99FF33"/>
              </a:buClr>
              <a:buFont typeface="Wingdings" pitchFamily="2" charset="2"/>
              <a:buChar char="­"/>
            </a:pPr>
            <a:r>
              <a:rPr lang="es-MX" sz="2400" dirty="0" smtClean="0">
                <a:solidFill>
                  <a:schemeClr val="bg1"/>
                </a:solidFill>
              </a:rPr>
              <a:t>Cesta </a:t>
            </a:r>
            <a:r>
              <a:rPr lang="es-MX" sz="2400" dirty="0">
                <a:solidFill>
                  <a:schemeClr val="bg1"/>
                </a:solidFill>
              </a:rPr>
              <a:t>de la construcción </a:t>
            </a:r>
            <a:r>
              <a:rPr lang="es-MX" sz="2000" dirty="0">
                <a:solidFill>
                  <a:schemeClr val="bg1"/>
                </a:solidFill>
              </a:rPr>
              <a:t>(lego, interrelacionados, rompecabezas de madera)</a:t>
            </a:r>
            <a:endParaRPr lang="es-MX" sz="2400" dirty="0">
              <a:solidFill>
                <a:schemeClr val="bg1"/>
              </a:solidFill>
            </a:endParaRPr>
          </a:p>
          <a:p>
            <a:pPr>
              <a:buClr>
                <a:srgbClr val="99FF33"/>
              </a:buClr>
              <a:buFont typeface="Wingdings" pitchFamily="2" charset="2"/>
              <a:buChar char="­"/>
            </a:pPr>
            <a:r>
              <a:rPr lang="es-MX" sz="2400" dirty="0" smtClean="0">
                <a:solidFill>
                  <a:schemeClr val="bg1"/>
                </a:solidFill>
              </a:rPr>
              <a:t>Cesta </a:t>
            </a:r>
            <a:r>
              <a:rPr lang="es-MX" sz="2400" dirty="0">
                <a:solidFill>
                  <a:schemeClr val="bg1"/>
                </a:solidFill>
              </a:rPr>
              <a:t>de la compra de muñeca </a:t>
            </a:r>
            <a:r>
              <a:rPr lang="es-MX" sz="2000" dirty="0">
                <a:solidFill>
                  <a:schemeClr val="bg1"/>
                </a:solidFill>
              </a:rPr>
              <a:t>(muñeca, ropa, bote, equipo de cocina, sillas de paseo)</a:t>
            </a:r>
            <a:endParaRPr lang="es-MX" sz="2400" dirty="0">
              <a:solidFill>
                <a:schemeClr val="bg1"/>
              </a:solidFill>
            </a:endParaRPr>
          </a:p>
          <a:p>
            <a:pPr>
              <a:buClr>
                <a:srgbClr val="99FF33"/>
              </a:buClr>
              <a:buFont typeface="Wingdings" pitchFamily="2" charset="2"/>
              <a:buChar char="­"/>
            </a:pPr>
            <a:r>
              <a:rPr lang="es-MX" sz="2400" dirty="0" smtClean="0">
                <a:solidFill>
                  <a:schemeClr val="bg1"/>
                </a:solidFill>
              </a:rPr>
              <a:t>Canasta </a:t>
            </a:r>
            <a:r>
              <a:rPr lang="es-MX" sz="2400" dirty="0">
                <a:solidFill>
                  <a:schemeClr val="bg1"/>
                </a:solidFill>
              </a:rPr>
              <a:t>de cuentos de hadas </a:t>
            </a:r>
            <a:r>
              <a:rPr lang="es-MX" sz="2000" dirty="0">
                <a:solidFill>
                  <a:schemeClr val="bg1"/>
                </a:solidFill>
              </a:rPr>
              <a:t>(libros, muñecos, títeres, muñecos de peluche</a:t>
            </a:r>
            <a:r>
              <a:rPr lang="es-MX" sz="2000" dirty="0" smtClean="0">
                <a:solidFill>
                  <a:schemeClr val="bg1"/>
                </a:solidFill>
              </a:rPr>
              <a:t>)</a:t>
            </a:r>
            <a:endParaRPr lang="es-MX" sz="2400" dirty="0" smtClean="0">
              <a:solidFill>
                <a:schemeClr val="bg1"/>
              </a:solidFill>
            </a:endParaRPr>
          </a:p>
          <a:p>
            <a:pPr algn="ctr"/>
            <a:r>
              <a:rPr lang="es-MX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</a:t>
            </a:r>
            <a:r>
              <a:rPr lang="es-MX" sz="2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laboratorios individuales, </a:t>
            </a:r>
            <a:endParaRPr lang="es-MX" sz="24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MX" sz="2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es ofrecido por el maestro.</a:t>
            </a:r>
            <a:endParaRPr lang="es-MX" sz="24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sz="2400" dirty="0"/>
          </a:p>
        </p:txBody>
      </p:sp>
      <p:sp>
        <p:nvSpPr>
          <p:cNvPr id="17" name="Rectángulo 16"/>
          <p:cNvSpPr/>
          <p:nvPr/>
        </p:nvSpPr>
        <p:spPr>
          <a:xfrm>
            <a:off x="409589" y="692696"/>
            <a:ext cx="2002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Nido SoleSale</a:t>
            </a:r>
            <a:r>
              <a:rPr lang="es-MX" sz="2400" dirty="0" smtClean="0"/>
              <a:t> </a:t>
            </a:r>
            <a:endParaRPr lang="es-ES_tradnl" sz="2400" dirty="0"/>
          </a:p>
        </p:txBody>
      </p:sp>
      <p:sp>
        <p:nvSpPr>
          <p:cNvPr id="19" name="18 Rectángulo"/>
          <p:cNvSpPr/>
          <p:nvPr/>
        </p:nvSpPr>
        <p:spPr>
          <a:xfrm>
            <a:off x="2051720" y="26040"/>
            <a:ext cx="5184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UNIVERSIDAD DE MONTERREY</a:t>
            </a:r>
            <a:endParaRPr lang="es-MX" sz="11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Problemas de Aprendizaje Lógico Emocional, Inteligencias Múltiples y Estilos Cognitivos en el Desarrollo Educativo del Aprendizaje</a:t>
            </a:r>
            <a:endParaRPr lang="es-MX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5877272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Melissa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Palomo,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Susana Arias, Patricia Villarreal,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Arely Tijerina Mena,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Fabiola L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ó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pez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D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á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vila,Jessika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Amero Lobo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Prof. Fausto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Presutti</a:t>
            </a: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ocumento"/>
          <p:cNvSpPr/>
          <p:nvPr/>
        </p:nvSpPr>
        <p:spPr>
          <a:xfrm flipH="1">
            <a:off x="4572000" y="0"/>
            <a:ext cx="4572000" cy="76470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Documento"/>
          <p:cNvSpPr/>
          <p:nvPr/>
        </p:nvSpPr>
        <p:spPr>
          <a:xfrm>
            <a:off x="0" y="0"/>
            <a:ext cx="4572000" cy="76470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16632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3904"/>
            <a:ext cx="1296144" cy="57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-252536" y="6093296"/>
            <a:ext cx="9577064" cy="432048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9 Grupo"/>
          <p:cNvGrpSpPr/>
          <p:nvPr/>
        </p:nvGrpSpPr>
        <p:grpSpPr>
          <a:xfrm>
            <a:off x="-972616" y="6165304"/>
            <a:ext cx="10138713" cy="692696"/>
            <a:chOff x="-36512" y="6192688"/>
            <a:chExt cx="10138713" cy="69269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-365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19797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3995936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6012160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8028384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Rectángulo 16"/>
          <p:cNvSpPr/>
          <p:nvPr/>
        </p:nvSpPr>
        <p:spPr>
          <a:xfrm>
            <a:off x="683568" y="908720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Nido SoleSale</a:t>
            </a:r>
            <a:r>
              <a:rPr lang="es-MX" sz="4000" dirty="0" smtClean="0">
                <a:solidFill>
                  <a:schemeClr val="accent2"/>
                </a:solidFill>
              </a:rPr>
              <a:t> </a:t>
            </a:r>
            <a:endParaRPr lang="es-ES_tradnl" sz="4000" dirty="0">
              <a:solidFill>
                <a:schemeClr val="accent2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051720" y="26040"/>
            <a:ext cx="5184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UNIVERSIDAD DE MONTERREY</a:t>
            </a:r>
            <a:endParaRPr lang="es-MX" sz="11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Problemas de Aprendizaje Lógico Emocional, Inteligencias Múltiples y Estilos Cognitivos en el Desarrollo Educativo del Aprendizaje</a:t>
            </a:r>
            <a:endParaRPr lang="es-MX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5877272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Melissa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Palomo,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Susana Arias, Patricia Villarreal,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Arely Tijerina Mena,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Fabiola L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ó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pez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D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á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vila,Jessika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Amero Lobo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Prof. Fausto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Presutti</a:t>
            </a: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F:\florencia\DSC087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013374" y="2763490"/>
            <a:ext cx="3168352" cy="2483148"/>
          </a:xfrm>
          <a:prstGeom prst="rect">
            <a:avLst/>
          </a:prstGeom>
          <a:noFill/>
        </p:spPr>
      </p:pic>
      <p:pic>
        <p:nvPicPr>
          <p:cNvPr id="3076" name="Picture 4" descr="F:\florencia\DSC087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211011" y="3014125"/>
            <a:ext cx="3168352" cy="1981878"/>
          </a:xfrm>
          <a:prstGeom prst="rect">
            <a:avLst/>
          </a:prstGeom>
          <a:noFill/>
        </p:spPr>
      </p:pic>
      <p:pic>
        <p:nvPicPr>
          <p:cNvPr id="3" name="Picture 2" descr="F:\florencia\DSC0878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628800"/>
            <a:ext cx="4199451" cy="3149588"/>
          </a:xfrm>
          <a:prstGeom prst="rect">
            <a:avLst/>
          </a:prstGeom>
          <a:noFill/>
        </p:spPr>
      </p:pic>
      <p:sp>
        <p:nvSpPr>
          <p:cNvPr id="21" name="20 Rectángulo"/>
          <p:cNvSpPr/>
          <p:nvPr/>
        </p:nvSpPr>
        <p:spPr>
          <a:xfrm>
            <a:off x="4355976" y="1628800"/>
            <a:ext cx="4464496" cy="7200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/>
              <a:t>Algunos Materiales</a:t>
            </a:r>
            <a:endParaRPr lang="es-MX" sz="3600" dirty="0"/>
          </a:p>
        </p:txBody>
      </p:sp>
      <p:sp>
        <p:nvSpPr>
          <p:cNvPr id="22" name="21 Rectángulo"/>
          <p:cNvSpPr/>
          <p:nvPr/>
        </p:nvSpPr>
        <p:spPr>
          <a:xfrm>
            <a:off x="179512" y="4869160"/>
            <a:ext cx="4176464" cy="7200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Algunos Materiales</a:t>
            </a:r>
            <a:endParaRPr lang="es-MX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ocumento"/>
          <p:cNvSpPr/>
          <p:nvPr/>
        </p:nvSpPr>
        <p:spPr>
          <a:xfrm flipH="1">
            <a:off x="4572000" y="0"/>
            <a:ext cx="4572000" cy="76470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Documento"/>
          <p:cNvSpPr/>
          <p:nvPr/>
        </p:nvSpPr>
        <p:spPr>
          <a:xfrm>
            <a:off x="0" y="0"/>
            <a:ext cx="4572000" cy="76470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16632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3904"/>
            <a:ext cx="1296144" cy="57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-252536" y="6093296"/>
            <a:ext cx="9577064" cy="432048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9 Grupo"/>
          <p:cNvGrpSpPr/>
          <p:nvPr/>
        </p:nvGrpSpPr>
        <p:grpSpPr>
          <a:xfrm>
            <a:off x="-972616" y="6165304"/>
            <a:ext cx="10138713" cy="692696"/>
            <a:chOff x="-36512" y="6192688"/>
            <a:chExt cx="10138713" cy="69269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-365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19797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3995936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6012160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8028384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17 CuadroTexto"/>
          <p:cNvSpPr txBox="1"/>
          <p:nvPr/>
        </p:nvSpPr>
        <p:spPr>
          <a:xfrm>
            <a:off x="539552" y="980728"/>
            <a:ext cx="799288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El </a:t>
            </a:r>
            <a:r>
              <a:rPr lang="es-MX" sz="4000" b="1" i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método Suzuki</a:t>
            </a: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400" dirty="0" smtClean="0">
                <a:solidFill>
                  <a:schemeClr val="bg1"/>
                </a:solidFill>
              </a:rPr>
              <a:t>CRECER CON LA MÚSICA - JUGANDO A PARTIR DE 3 AÑOS</a:t>
            </a:r>
            <a:r>
              <a:rPr lang="es-MX" sz="2800" dirty="0" smtClean="0">
                <a:solidFill>
                  <a:schemeClr val="bg1"/>
                </a:solidFill>
              </a:rPr>
              <a:t/>
            </a:r>
            <a:br>
              <a:rPr lang="es-MX" sz="2800" dirty="0" smtClean="0">
                <a:solidFill>
                  <a:schemeClr val="bg1"/>
                </a:solidFill>
              </a:rPr>
            </a:br>
            <a:r>
              <a:rPr lang="es-MX" sz="2800" dirty="0">
                <a:solidFill>
                  <a:schemeClr val="bg1"/>
                </a:solidFill>
              </a:rPr>
              <a:t/>
            </a:r>
            <a:br>
              <a:rPr lang="es-MX" sz="2800" dirty="0">
                <a:solidFill>
                  <a:schemeClr val="bg1"/>
                </a:solidFill>
              </a:rPr>
            </a:br>
            <a:r>
              <a:rPr lang="es-MX" sz="28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"Jugar es como hablar" </a:t>
            </a:r>
            <a:r>
              <a:rPr lang="es-MX" sz="2400" dirty="0">
                <a:solidFill>
                  <a:schemeClr val="bg1"/>
                </a:solidFill>
              </a:rPr>
              <a:t>es la frase que mejor expresa la filosofía del método Suzuki.</a:t>
            </a:r>
            <a:endParaRPr lang="es-MX" sz="2800" dirty="0">
              <a:solidFill>
                <a:schemeClr val="bg1"/>
              </a:solidFill>
            </a:endParaRPr>
          </a:p>
          <a:p>
            <a:endParaRPr lang="es-MX" sz="2800" dirty="0"/>
          </a:p>
          <a:p>
            <a:r>
              <a:rPr lang="es-MX" sz="2800" dirty="0">
                <a:solidFill>
                  <a:schemeClr val="bg1"/>
                </a:solidFill>
              </a:rPr>
              <a:t>Se les enseña a los padres de familia la lección semanal del niño para favorecer la continuidad y  la práctica diaria en casa para para adquirir nuevas habilidades y desarrollar el talento.</a:t>
            </a:r>
          </a:p>
          <a:p>
            <a:endParaRPr lang="es-MX" sz="2800" dirty="0"/>
          </a:p>
        </p:txBody>
      </p:sp>
      <p:sp>
        <p:nvSpPr>
          <p:cNvPr id="17" name="16 Rectángulo"/>
          <p:cNvSpPr/>
          <p:nvPr/>
        </p:nvSpPr>
        <p:spPr>
          <a:xfrm>
            <a:off x="2051720" y="26040"/>
            <a:ext cx="5184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UNIVERSIDAD DE MONTERREY</a:t>
            </a:r>
            <a:endParaRPr lang="es-MX" sz="11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Problemas de Aprendizaje Lógico Emocional, Inteligencias Múltiples y Estilos Cognitivos en el Desarrollo Educativo del Aprendizaje</a:t>
            </a:r>
            <a:endParaRPr lang="es-MX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5877272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Melissa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Palomo,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Susana Arias, Patricia Villarreal,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Arely Tijerina Mena,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Fabiola L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ó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pez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D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á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vila,Jessika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Amero Lobo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Prof. Fausto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Presutti</a:t>
            </a: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ocumento"/>
          <p:cNvSpPr/>
          <p:nvPr/>
        </p:nvSpPr>
        <p:spPr>
          <a:xfrm flipH="1">
            <a:off x="4572000" y="0"/>
            <a:ext cx="4572000" cy="692696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14 Documento"/>
          <p:cNvSpPr/>
          <p:nvPr/>
        </p:nvSpPr>
        <p:spPr>
          <a:xfrm>
            <a:off x="0" y="0"/>
            <a:ext cx="4572000" cy="692696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16632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3904"/>
            <a:ext cx="1296144" cy="57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-252536" y="6093296"/>
            <a:ext cx="9577064" cy="43204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9 Grupo"/>
          <p:cNvGrpSpPr/>
          <p:nvPr/>
        </p:nvGrpSpPr>
        <p:grpSpPr>
          <a:xfrm>
            <a:off x="-972616" y="6165304"/>
            <a:ext cx="10138713" cy="692696"/>
            <a:chOff x="-36512" y="6192688"/>
            <a:chExt cx="10138713" cy="69269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-365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19797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3995936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6012160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8028384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17 CuadroTexto"/>
          <p:cNvSpPr txBox="1"/>
          <p:nvPr/>
        </p:nvSpPr>
        <p:spPr>
          <a:xfrm>
            <a:off x="467544" y="1497553"/>
            <a:ext cx="813690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­"/>
            </a:pPr>
            <a:r>
              <a:rPr lang="es-MX" sz="3200" dirty="0" smtClean="0">
                <a:solidFill>
                  <a:schemeClr val="bg1"/>
                </a:solidFill>
              </a:rPr>
              <a:t>El </a:t>
            </a:r>
            <a:r>
              <a:rPr lang="es-MX" sz="3200" dirty="0">
                <a:solidFill>
                  <a:schemeClr val="bg1"/>
                </a:solidFill>
              </a:rPr>
              <a:t>método Suzuki desarrolla la capacidad de </a:t>
            </a:r>
            <a:r>
              <a:rPr lang="es-MX" sz="3200" i="1" dirty="0">
                <a:solidFill>
                  <a:schemeClr val="bg1"/>
                </a:solidFill>
              </a:rPr>
              <a:t>hablar</a:t>
            </a:r>
            <a:r>
              <a:rPr lang="es-MX" sz="3200" dirty="0">
                <a:solidFill>
                  <a:schemeClr val="bg1"/>
                </a:solidFill>
              </a:rPr>
              <a:t> a través del instrumento, por lo que el musical se articula en torno al niño tan pronto como sea posible</a:t>
            </a:r>
            <a:r>
              <a:rPr lang="es-MX" sz="3200" dirty="0" smtClean="0">
                <a:solidFill>
                  <a:schemeClr val="bg1"/>
                </a:solidFill>
              </a:rPr>
              <a:t>.</a:t>
            </a:r>
          </a:p>
          <a:p>
            <a:pPr>
              <a:buClr>
                <a:srgbClr val="FFC000"/>
              </a:buClr>
              <a:buFont typeface="Wingdings" pitchFamily="2" charset="2"/>
              <a:buChar char="­"/>
            </a:pPr>
            <a:endParaRPr lang="es-MX" sz="1400" dirty="0">
              <a:solidFill>
                <a:schemeClr val="bg1"/>
              </a:solidFill>
            </a:endParaRPr>
          </a:p>
          <a:p>
            <a:pPr>
              <a:buClr>
                <a:srgbClr val="FFC000"/>
              </a:buClr>
              <a:buFont typeface="Wingdings" pitchFamily="2" charset="2"/>
              <a:buChar char="­"/>
            </a:pPr>
            <a:r>
              <a:rPr lang="es-MX" sz="3200" dirty="0">
                <a:solidFill>
                  <a:schemeClr val="bg1"/>
                </a:solidFill>
              </a:rPr>
              <a:t>Todos los niños, pueden desarrollar la habilidad musical.</a:t>
            </a:r>
          </a:p>
          <a:p>
            <a:pPr>
              <a:buClr>
                <a:srgbClr val="FFC000"/>
              </a:buClr>
              <a:buFont typeface="Wingdings" pitchFamily="2" charset="2"/>
              <a:buChar char="­"/>
            </a:pPr>
            <a:r>
              <a:rPr lang="es-MX" sz="3200" dirty="0">
                <a:solidFill>
                  <a:schemeClr val="bg1"/>
                </a:solidFill>
              </a:rPr>
              <a:t>En las clases es indispensable la participación de los padres.</a:t>
            </a:r>
          </a:p>
          <a:p>
            <a:pPr>
              <a:buClr>
                <a:srgbClr val="FFC000"/>
              </a:buClr>
              <a:buFont typeface="Wingdings" pitchFamily="2" charset="2"/>
              <a:buChar char="­"/>
            </a:pPr>
            <a:endParaRPr lang="es-MX" sz="3200" dirty="0">
              <a:solidFill>
                <a:schemeClr val="bg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83568" y="848906"/>
            <a:ext cx="37914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método Suzuki</a:t>
            </a:r>
            <a:endParaRPr lang="es-ES_tradnl" sz="4000" dirty="0">
              <a:solidFill>
                <a:srgbClr val="C00000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051720" y="26040"/>
            <a:ext cx="5184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UNIVERSIDAD DE MONTERREY</a:t>
            </a:r>
            <a:endParaRPr lang="es-MX" sz="11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Problemas de Aprendizaje Lógico Emocional, Inteligencias Múltiples y Estilos Cognitivos en el Desarrollo Educativo del Aprendizaje</a:t>
            </a:r>
            <a:endParaRPr lang="es-MX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5946522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Melissa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Palomo,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Susana Arias, Patricia Villarreal,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Arely Tijerina Mena,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Fabiola L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ó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pez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D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á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vila,Jessika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Amero Lobo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Prof. Fausto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Presutti</a:t>
            </a: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ocumento"/>
          <p:cNvSpPr/>
          <p:nvPr/>
        </p:nvSpPr>
        <p:spPr>
          <a:xfrm flipH="1">
            <a:off x="4572000" y="0"/>
            <a:ext cx="4572000" cy="76470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Documento"/>
          <p:cNvSpPr/>
          <p:nvPr/>
        </p:nvSpPr>
        <p:spPr>
          <a:xfrm>
            <a:off x="0" y="0"/>
            <a:ext cx="4572000" cy="76470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16632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3904"/>
            <a:ext cx="1296144" cy="57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-252536" y="6165304"/>
            <a:ext cx="9577064" cy="21602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9 Grupo"/>
          <p:cNvGrpSpPr/>
          <p:nvPr/>
        </p:nvGrpSpPr>
        <p:grpSpPr>
          <a:xfrm>
            <a:off x="-972616" y="6192688"/>
            <a:ext cx="10138713" cy="692696"/>
            <a:chOff x="-36512" y="6192688"/>
            <a:chExt cx="10138713" cy="69269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-365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19797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3995936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6012160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8028384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12 CuadroTexto"/>
          <p:cNvSpPr txBox="1"/>
          <p:nvPr/>
        </p:nvSpPr>
        <p:spPr>
          <a:xfrm>
            <a:off x="467544" y="1340768"/>
            <a:ext cx="784887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los niños más pequeños:</a:t>
            </a:r>
          </a:p>
          <a:p>
            <a:r>
              <a:rPr lang="es-MX" sz="2400" dirty="0">
                <a:solidFill>
                  <a:schemeClr val="bg1"/>
                </a:solidFill>
              </a:rPr>
              <a:t>*Curso de ritmos melódicos e instrumentales sobre el desarrollo del oído, la coordinación motora y habilidades motoras, mejorar la memoria y el autocontrol, así como la disciplina del grupo.</a:t>
            </a:r>
            <a:r>
              <a:rPr lang="es-MX" sz="2400" b="1" dirty="0">
                <a:solidFill>
                  <a:schemeClr val="bg1"/>
                </a:solidFill>
              </a:rPr>
              <a:t> </a:t>
            </a:r>
            <a:endParaRPr lang="es-MX" sz="2400" dirty="0">
              <a:solidFill>
                <a:schemeClr val="bg1"/>
              </a:solidFill>
            </a:endParaRPr>
          </a:p>
          <a:p>
            <a:endParaRPr lang="es-MX" sz="2400" dirty="0">
              <a:solidFill>
                <a:schemeClr val="bg1"/>
              </a:solidFill>
            </a:endParaRPr>
          </a:p>
          <a:p>
            <a:r>
              <a:rPr lang="es-MX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los niños mayores:</a:t>
            </a:r>
          </a:p>
          <a:p>
            <a:r>
              <a:rPr lang="es-MX" sz="2400" dirty="0" smtClean="0">
                <a:solidFill>
                  <a:schemeClr val="bg1"/>
                </a:solidFill>
              </a:rPr>
              <a:t>*Lección </a:t>
            </a:r>
            <a:r>
              <a:rPr lang="es-MX" sz="2400" dirty="0">
                <a:solidFill>
                  <a:schemeClr val="bg1"/>
                </a:solidFill>
              </a:rPr>
              <a:t>de ritmo instrumental de violín, piano o arpa. </a:t>
            </a:r>
            <a:endParaRPr lang="es-MX" sz="2400" dirty="0" smtClean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Se </a:t>
            </a:r>
            <a:r>
              <a:rPr lang="es-MX" sz="2400" dirty="0">
                <a:solidFill>
                  <a:schemeClr val="bg1"/>
                </a:solidFill>
              </a:rPr>
              <a:t>agenda una lección semanal por individuo, y hay ciertos días en que es grupal.</a:t>
            </a:r>
          </a:p>
          <a:p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539552" y="908720"/>
            <a:ext cx="2708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método Suzuki</a:t>
            </a:r>
            <a:endParaRPr lang="es-ES_tradnl" sz="2800" dirty="0">
              <a:solidFill>
                <a:srgbClr val="FFC0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051720" y="26040"/>
            <a:ext cx="5184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UNIVERSIDAD DE MONTERREY</a:t>
            </a:r>
            <a:endParaRPr lang="es-MX" sz="11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Problemas de Aprendizaje Lógico Emocional, Inteligencias Múltiples y Estilos Cognitivos en el Desarrollo Educativo del Aprendizaje</a:t>
            </a:r>
            <a:endParaRPr lang="es-MX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5946522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Melissa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Palomo,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Susana Arias, Patricia Villarreal,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Arely Tijerina Mena,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Fabiola L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ó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pez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D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á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vila,Jessika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Amero Lobo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Prof. Fausto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Presutti</a:t>
            </a: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17" descr="DSCN357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373408"/>
            <a:ext cx="3941440" cy="4071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15 Documento"/>
          <p:cNvSpPr/>
          <p:nvPr/>
        </p:nvSpPr>
        <p:spPr>
          <a:xfrm flipH="1">
            <a:off x="4572000" y="0"/>
            <a:ext cx="4572000" cy="692696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Documento"/>
          <p:cNvSpPr/>
          <p:nvPr/>
        </p:nvSpPr>
        <p:spPr>
          <a:xfrm>
            <a:off x="0" y="0"/>
            <a:ext cx="4572000" cy="692696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116632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3904"/>
            <a:ext cx="1296144" cy="57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-252536" y="6165304"/>
            <a:ext cx="9577064" cy="21602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9 Grupo"/>
          <p:cNvGrpSpPr/>
          <p:nvPr/>
        </p:nvGrpSpPr>
        <p:grpSpPr>
          <a:xfrm>
            <a:off x="-972616" y="6192688"/>
            <a:ext cx="10138713" cy="692696"/>
            <a:chOff x="-36512" y="6192688"/>
            <a:chExt cx="10138713" cy="69269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4414"/>
            <a:stretch>
              <a:fillRect/>
            </a:stretch>
          </p:blipFill>
          <p:spPr bwMode="auto">
            <a:xfrm>
              <a:off x="-365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4414"/>
            <a:stretch>
              <a:fillRect/>
            </a:stretch>
          </p:blipFill>
          <p:spPr bwMode="auto">
            <a:xfrm>
              <a:off x="19797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4414"/>
            <a:stretch>
              <a:fillRect/>
            </a:stretch>
          </p:blipFill>
          <p:spPr bwMode="auto">
            <a:xfrm>
              <a:off x="3995936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4414"/>
            <a:stretch>
              <a:fillRect/>
            </a:stretch>
          </p:blipFill>
          <p:spPr bwMode="auto">
            <a:xfrm>
              <a:off x="6012160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4414"/>
            <a:stretch>
              <a:fillRect/>
            </a:stretch>
          </p:blipFill>
          <p:spPr bwMode="auto">
            <a:xfrm>
              <a:off x="8028384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" name="Imagen 19" descr="DSC053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692696"/>
            <a:ext cx="4267200" cy="4021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n 16" descr="DSC0534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923928" y="1310738"/>
            <a:ext cx="2448272" cy="3990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17 Rectángulo"/>
          <p:cNvSpPr/>
          <p:nvPr/>
        </p:nvSpPr>
        <p:spPr>
          <a:xfrm>
            <a:off x="2051720" y="26040"/>
            <a:ext cx="5184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UNIVERSIDAD DE MONTERREY</a:t>
            </a:r>
            <a:endParaRPr lang="es-MX" sz="11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Problemas de Aprendizaje Lógico Emocional, Inteligencias Múltiples y Estilos Cognitivos en el Desarrollo Educativo del Aprendizaje</a:t>
            </a:r>
            <a:endParaRPr lang="es-MX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5946522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Melissa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Palomo,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Susana Arias, Patricia Villarreal,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Arely Tijerina Mena,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Fabiola L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ó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pez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D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á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vila,Jessika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Amero Lobo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Prof. Fausto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Presutti</a:t>
            </a: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364088" y="5255622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>
                <a:solidFill>
                  <a:schemeClr val="bg1"/>
                </a:solidFill>
              </a:rPr>
              <a:t>Arely Tijerina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300192" y="4653136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Patricia Villarreal y </a:t>
            </a:r>
            <a:r>
              <a:rPr lang="es-MX" sz="1100" dirty="0" err="1" smtClean="0">
                <a:solidFill>
                  <a:schemeClr val="bg1"/>
                </a:solidFill>
              </a:rPr>
              <a:t>Melissa</a:t>
            </a:r>
            <a:r>
              <a:rPr lang="es-MX" sz="1100" dirty="0" smtClean="0">
                <a:solidFill>
                  <a:schemeClr val="bg1"/>
                </a:solidFill>
              </a:rPr>
              <a:t> Palomo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1259632" y="5399638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Fabiola López y Susana Arias </a:t>
            </a:r>
            <a:endParaRPr lang="es-MX" sz="1100" dirty="0">
              <a:solidFill>
                <a:schemeClr val="bg1"/>
              </a:solidFill>
            </a:endParaRPr>
          </a:p>
        </p:txBody>
      </p:sp>
      <p:cxnSp>
        <p:nvCxnSpPr>
          <p:cNvPr id="26" name="25 Conector recto"/>
          <p:cNvCxnSpPr/>
          <p:nvPr/>
        </p:nvCxnSpPr>
        <p:spPr>
          <a:xfrm>
            <a:off x="6372200" y="4869160"/>
            <a:ext cx="2304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6372200" y="4653136"/>
            <a:ext cx="2304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1403648" y="5589240"/>
            <a:ext cx="2304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1403648" y="5445224"/>
            <a:ext cx="2304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5436096" y="5445224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5436096" y="5301208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132856"/>
            <a:ext cx="2592288" cy="207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n 16" descr="DSCN358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0308570">
            <a:off x="183572" y="2394122"/>
            <a:ext cx="1674945" cy="1319056"/>
          </a:xfrm>
          <a:prstGeom prst="rect">
            <a:avLst/>
          </a:prstGeom>
        </p:spPr>
      </p:pic>
      <p:pic>
        <p:nvPicPr>
          <p:cNvPr id="23" name="Picture 4" descr="D:\DCIM\102MSDCF\DSC055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124744"/>
            <a:ext cx="1403648" cy="1052736"/>
          </a:xfrm>
          <a:prstGeom prst="rect">
            <a:avLst/>
          </a:prstGeom>
          <a:noFill/>
        </p:spPr>
      </p:pic>
      <p:sp>
        <p:nvSpPr>
          <p:cNvPr id="16" name="15 Documento"/>
          <p:cNvSpPr/>
          <p:nvPr/>
        </p:nvSpPr>
        <p:spPr>
          <a:xfrm flipH="1">
            <a:off x="4572000" y="0"/>
            <a:ext cx="4572000" cy="692696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Documento"/>
          <p:cNvSpPr/>
          <p:nvPr/>
        </p:nvSpPr>
        <p:spPr>
          <a:xfrm>
            <a:off x="0" y="0"/>
            <a:ext cx="4572000" cy="692696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0432" y="116632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43904"/>
            <a:ext cx="1296144" cy="57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-252536" y="6165304"/>
            <a:ext cx="9577064" cy="936104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9 Grupo"/>
          <p:cNvGrpSpPr/>
          <p:nvPr/>
        </p:nvGrpSpPr>
        <p:grpSpPr>
          <a:xfrm>
            <a:off x="-972616" y="6192688"/>
            <a:ext cx="10138713" cy="692696"/>
            <a:chOff x="-36512" y="6192688"/>
            <a:chExt cx="10138713" cy="69269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l="4414"/>
            <a:stretch>
              <a:fillRect/>
            </a:stretch>
          </p:blipFill>
          <p:spPr bwMode="auto">
            <a:xfrm>
              <a:off x="-365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l="4414"/>
            <a:stretch>
              <a:fillRect/>
            </a:stretch>
          </p:blipFill>
          <p:spPr bwMode="auto">
            <a:xfrm>
              <a:off x="19797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l="4414"/>
            <a:stretch>
              <a:fillRect/>
            </a:stretch>
          </p:blipFill>
          <p:spPr bwMode="auto">
            <a:xfrm>
              <a:off x="3995936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l="4414"/>
            <a:stretch>
              <a:fillRect/>
            </a:stretch>
          </p:blipFill>
          <p:spPr bwMode="auto">
            <a:xfrm>
              <a:off x="6012160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l="4414"/>
            <a:stretch>
              <a:fillRect/>
            </a:stretch>
          </p:blipFill>
          <p:spPr bwMode="auto">
            <a:xfrm>
              <a:off x="8028384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17 Rectángulo"/>
          <p:cNvSpPr/>
          <p:nvPr/>
        </p:nvSpPr>
        <p:spPr>
          <a:xfrm>
            <a:off x="2051720" y="26040"/>
            <a:ext cx="5184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UNIVERSIDAD DE MONTERREY</a:t>
            </a:r>
            <a:endParaRPr lang="es-MX" sz="11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Problemas de Aprendizaje Lógico Emocional, Inteligencias Múltiples y Estilos Cognitivos en el Desarrollo Educativo del Aprendizaje</a:t>
            </a:r>
            <a:endParaRPr lang="es-MX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5877272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Melissa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Palomo,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Susana Arias, Patricia Villarreal,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Arely Tijerina Mena,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Fabiola L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ó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pez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D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á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vila,Jessika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Amero Lobo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Prof. Fausto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Presutti</a:t>
            </a: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5" descr="F:\Padova, Verona y Venezia\SL27646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88452">
            <a:off x="6181283" y="3510762"/>
            <a:ext cx="2817720" cy="1944216"/>
          </a:xfrm>
          <a:prstGeom prst="rect">
            <a:avLst/>
          </a:prstGeom>
          <a:noFill/>
        </p:spPr>
      </p:pic>
      <p:pic>
        <p:nvPicPr>
          <p:cNvPr id="22" name="Picture 2" descr="D:\DCIM\102MSDCF\DSC0546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50013">
            <a:off x="6156176" y="980728"/>
            <a:ext cx="1595670" cy="1196752"/>
          </a:xfrm>
          <a:prstGeom prst="rect">
            <a:avLst/>
          </a:prstGeom>
          <a:noFill/>
        </p:spPr>
      </p:pic>
      <p:pic>
        <p:nvPicPr>
          <p:cNvPr id="1026" name="Picture 2" descr="F:\florencia\DSC0090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135236">
            <a:off x="3019746" y="1047676"/>
            <a:ext cx="3395070" cy="3909036"/>
          </a:xfrm>
          <a:prstGeom prst="rect">
            <a:avLst/>
          </a:prstGeom>
          <a:noFill/>
        </p:spPr>
      </p:pic>
      <p:pic>
        <p:nvPicPr>
          <p:cNvPr id="13" name="Imagen 12" descr="DSCN3581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331640" y="1052736"/>
            <a:ext cx="1835696" cy="4721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7" descr="D:\DCIM\102MSDCF\DSC0534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507923">
            <a:off x="578580" y="3618721"/>
            <a:ext cx="2843808" cy="2132856"/>
          </a:xfrm>
          <a:prstGeom prst="rect">
            <a:avLst/>
          </a:prstGeom>
          <a:noFill/>
        </p:spPr>
      </p:pic>
      <p:pic>
        <p:nvPicPr>
          <p:cNvPr id="3" name="Picture 2" descr="C:\Users\Letty MP\Desktop\DSC0101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4581129"/>
            <a:ext cx="1872208" cy="1296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ocumento"/>
          <p:cNvSpPr/>
          <p:nvPr/>
        </p:nvSpPr>
        <p:spPr>
          <a:xfrm flipH="1">
            <a:off x="4572000" y="0"/>
            <a:ext cx="4572000" cy="76470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Documento"/>
          <p:cNvSpPr/>
          <p:nvPr/>
        </p:nvSpPr>
        <p:spPr>
          <a:xfrm>
            <a:off x="0" y="0"/>
            <a:ext cx="4572000" cy="76470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16632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3904"/>
            <a:ext cx="1296144" cy="57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-252536" y="6165304"/>
            <a:ext cx="9577064" cy="21602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9 Grupo"/>
          <p:cNvGrpSpPr/>
          <p:nvPr/>
        </p:nvGrpSpPr>
        <p:grpSpPr>
          <a:xfrm>
            <a:off x="-972616" y="6192688"/>
            <a:ext cx="10138713" cy="692696"/>
            <a:chOff x="-36512" y="6192688"/>
            <a:chExt cx="10138713" cy="69269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-365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19797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3995936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6012160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8028384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17 Rectángulo"/>
          <p:cNvSpPr/>
          <p:nvPr/>
        </p:nvSpPr>
        <p:spPr>
          <a:xfrm>
            <a:off x="2051720" y="26040"/>
            <a:ext cx="5184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UNIVERSIDAD DE MONTERREY</a:t>
            </a:r>
            <a:endParaRPr lang="es-MX" sz="11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Problemas de Aprendizaje Lógico Emocional, Inteligencias Múltiples y Estilos Cognitivos en el Desarrollo Educativo del Aprendizaje</a:t>
            </a:r>
            <a:endParaRPr lang="es-MX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5946522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Melissa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Palomo,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Susana Arias, Patricia Villarreal,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Arely Tijerina Mena,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Fabiola L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ó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pez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D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á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vila,Jessika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Amero Lobo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Prof. Fausto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Presutti</a:t>
            </a: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D:\DCIM\102MSDCF\DSC053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124744"/>
            <a:ext cx="2843808" cy="2132856"/>
          </a:xfrm>
          <a:prstGeom prst="rect">
            <a:avLst/>
          </a:prstGeom>
          <a:noFill/>
        </p:spPr>
      </p:pic>
      <p:pic>
        <p:nvPicPr>
          <p:cNvPr id="3" name="Picture 2" descr="C:\Users\Letty MP\Desktop\DSC026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3212976"/>
            <a:ext cx="2592288" cy="2660915"/>
          </a:xfrm>
          <a:prstGeom prst="rect">
            <a:avLst/>
          </a:prstGeom>
          <a:noFill/>
        </p:spPr>
      </p:pic>
      <p:pic>
        <p:nvPicPr>
          <p:cNvPr id="1030" name="Picture 6" descr="D:\DCIM\102MSDCF\DSC053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782444" y="1570484"/>
            <a:ext cx="3384376" cy="2492896"/>
          </a:xfrm>
          <a:prstGeom prst="rect">
            <a:avLst/>
          </a:prstGeom>
          <a:noFill/>
        </p:spPr>
      </p:pic>
      <p:pic>
        <p:nvPicPr>
          <p:cNvPr id="3075" name="Picture 3" descr="C:\Users\Letty MP\Desktop\DSC0264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5566" y="1124744"/>
            <a:ext cx="297033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6512" y="4581128"/>
            <a:ext cx="9180512" cy="229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36076">
            <a:off x="8460432" y="6166090"/>
            <a:ext cx="657237" cy="56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186691"/>
            <a:ext cx="858302" cy="8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216" y="140081"/>
            <a:ext cx="2212728" cy="9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99095">
            <a:off x="5973218" y="4866615"/>
            <a:ext cx="657237" cy="56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6076">
            <a:off x="4150621" y="4827722"/>
            <a:ext cx="474159" cy="40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2555776" y="3997513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i="1" dirty="0" err="1" smtClean="0">
                <a:solidFill>
                  <a:schemeClr val="accent5">
                    <a:lumMod val="75000"/>
                  </a:schemeClr>
                </a:solidFill>
              </a:rPr>
              <a:t>Arrivederci</a:t>
            </a:r>
            <a:r>
              <a:rPr lang="es-MX" sz="6000" b="1" i="1" dirty="0" smtClean="0">
                <a:solidFill>
                  <a:schemeClr val="accent5">
                    <a:lumMod val="75000"/>
                  </a:schemeClr>
                </a:solidFill>
              </a:rPr>
              <a:t>! </a:t>
            </a:r>
            <a:endParaRPr lang="es-MX" sz="6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5" name="Picture 3" descr="D:\DCIM\102MSDCF\DSC0547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412776"/>
            <a:ext cx="2304256" cy="3549245"/>
          </a:xfrm>
          <a:prstGeom prst="rect">
            <a:avLst/>
          </a:prstGeom>
          <a:noFill/>
        </p:spPr>
      </p:pic>
      <p:pic>
        <p:nvPicPr>
          <p:cNvPr id="12" name="Picture 8" descr="D:\DCIM\102MSDCF\DSC0547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6876256" y="3140968"/>
            <a:ext cx="1512167" cy="2376265"/>
          </a:xfrm>
          <a:prstGeom prst="rect">
            <a:avLst/>
          </a:prstGeom>
          <a:noFill/>
        </p:spPr>
      </p:pic>
      <p:sp>
        <p:nvSpPr>
          <p:cNvPr id="13" name="12 Rectángulo"/>
          <p:cNvSpPr/>
          <p:nvPr/>
        </p:nvSpPr>
        <p:spPr>
          <a:xfrm>
            <a:off x="2051720" y="26040"/>
            <a:ext cx="5184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UNIVERSIDAD DE MONTERREY</a:t>
            </a:r>
            <a:endParaRPr lang="es-MX" sz="11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Problemas de Aprendizaje Lógico Emocional, Inteligencias Múltiples y Estilos Cognitivos en el Desarrollo Educativo del Aprendizaje</a:t>
            </a:r>
            <a:endParaRPr lang="es-MX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44016" y="6510536"/>
            <a:ext cx="91805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Melissa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Palomo,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Susana Arias, Patricia Villarreal,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Arely Tijerina Mena,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Fabiola L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ó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pez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D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á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vila,Jessika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Amero Lobo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Prof. Fausto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Presutti</a:t>
            </a: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Letty MP\Desktop\DSC0264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1412776"/>
            <a:ext cx="3888432" cy="2736304"/>
          </a:xfrm>
          <a:prstGeom prst="rect">
            <a:avLst/>
          </a:prstGeom>
          <a:noFill/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10" cstate="print"/>
          <a:srcRect r="33338"/>
          <a:stretch>
            <a:fillRect/>
          </a:stretch>
        </p:blipFill>
        <p:spPr bwMode="auto">
          <a:xfrm rot="16200000">
            <a:off x="6545178" y="1311808"/>
            <a:ext cx="2159791" cy="236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44"/>
          <a:stretch>
            <a:fillRect/>
          </a:stretch>
        </p:blipFill>
        <p:spPr bwMode="auto">
          <a:xfrm>
            <a:off x="1808982" y="1033450"/>
            <a:ext cx="5931370" cy="448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Documento"/>
          <p:cNvSpPr/>
          <p:nvPr/>
        </p:nvSpPr>
        <p:spPr>
          <a:xfrm flipH="1">
            <a:off x="4572000" y="0"/>
            <a:ext cx="4572000" cy="692696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Documento"/>
          <p:cNvSpPr/>
          <p:nvPr/>
        </p:nvSpPr>
        <p:spPr>
          <a:xfrm>
            <a:off x="0" y="0"/>
            <a:ext cx="4572000" cy="692696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116632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3904"/>
            <a:ext cx="1296144" cy="57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-252536" y="6093296"/>
            <a:ext cx="9577064" cy="43204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9 Grupo"/>
          <p:cNvGrpSpPr/>
          <p:nvPr/>
        </p:nvGrpSpPr>
        <p:grpSpPr>
          <a:xfrm>
            <a:off x="-972616" y="6165304"/>
            <a:ext cx="10138713" cy="692696"/>
            <a:chOff x="-36512" y="6192688"/>
            <a:chExt cx="10138713" cy="69269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4414"/>
            <a:stretch>
              <a:fillRect/>
            </a:stretch>
          </p:blipFill>
          <p:spPr bwMode="auto">
            <a:xfrm>
              <a:off x="-365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4414"/>
            <a:stretch>
              <a:fillRect/>
            </a:stretch>
          </p:blipFill>
          <p:spPr bwMode="auto">
            <a:xfrm>
              <a:off x="19797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4414"/>
            <a:stretch>
              <a:fillRect/>
            </a:stretch>
          </p:blipFill>
          <p:spPr bwMode="auto">
            <a:xfrm>
              <a:off x="3995936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4414"/>
            <a:stretch>
              <a:fillRect/>
            </a:stretch>
          </p:blipFill>
          <p:spPr bwMode="auto">
            <a:xfrm>
              <a:off x="6012160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4414"/>
            <a:stretch>
              <a:fillRect/>
            </a:stretch>
          </p:blipFill>
          <p:spPr bwMode="auto">
            <a:xfrm>
              <a:off x="8028384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18 Rectángulo"/>
          <p:cNvSpPr/>
          <p:nvPr/>
        </p:nvSpPr>
        <p:spPr>
          <a:xfrm>
            <a:off x="2051720" y="26040"/>
            <a:ext cx="5184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UNIVERSIDAD DE MONTERREY</a:t>
            </a:r>
            <a:endParaRPr lang="es-MX" sz="11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Problemas de Aprendizaje Lógico Emocional, Inteligencias Múltiples y Estilos Cognitivos en el Desarrollo Educativo del Aprendizaje</a:t>
            </a:r>
            <a:endParaRPr lang="es-MX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5877272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Melissa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Palomo,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Susana Arias, Patricia Villarreal,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Arely Tijerina Mena,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Fabiola L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ó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pez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D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á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vila,Jessika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Amero Lobo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Prof. Fausto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Presutti</a:t>
            </a: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20 Conector recto"/>
          <p:cNvCxnSpPr/>
          <p:nvPr/>
        </p:nvCxnSpPr>
        <p:spPr>
          <a:xfrm>
            <a:off x="1403648" y="5589240"/>
            <a:ext cx="6696744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1403648" y="5805264"/>
            <a:ext cx="6696744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1619672" y="5543654"/>
            <a:ext cx="6336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Susana Arias, Fabiola López, Arely Tijerina, Patricia Villarreal  y </a:t>
            </a:r>
            <a:r>
              <a:rPr lang="es-MX" sz="1100" dirty="0" err="1" smtClean="0">
                <a:solidFill>
                  <a:schemeClr val="bg1"/>
                </a:solidFill>
              </a:rPr>
              <a:t>Melissa</a:t>
            </a:r>
            <a:r>
              <a:rPr lang="es-MX" sz="1100" dirty="0" smtClean="0">
                <a:solidFill>
                  <a:schemeClr val="bg1"/>
                </a:solidFill>
              </a:rPr>
              <a:t> Palomo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26" name="25 Elipse"/>
          <p:cNvSpPr/>
          <p:nvPr/>
        </p:nvSpPr>
        <p:spPr>
          <a:xfrm>
            <a:off x="755576" y="692696"/>
            <a:ext cx="1440160" cy="1440160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CuadroTexto"/>
          <p:cNvSpPr txBox="1"/>
          <p:nvPr/>
        </p:nvSpPr>
        <p:spPr>
          <a:xfrm>
            <a:off x="971600" y="758314"/>
            <a:ext cx="9361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Ψ</a:t>
            </a:r>
            <a:endParaRPr lang="es-MX" sz="8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7" name="26 CuadroTexto"/>
          <p:cNvSpPr txBox="1"/>
          <p:nvPr/>
        </p:nvSpPr>
        <p:spPr>
          <a:xfrm rot="20708274">
            <a:off x="1249754" y="1942020"/>
            <a:ext cx="642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</a:t>
            </a:r>
            <a:endParaRPr lang="es-MX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CuadroTexto"/>
          <p:cNvSpPr txBox="1"/>
          <p:nvPr/>
        </p:nvSpPr>
        <p:spPr>
          <a:xfrm rot="874651">
            <a:off x="1394897" y="2420263"/>
            <a:ext cx="642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endParaRPr lang="es-MX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29 CuadroTexto"/>
          <p:cNvSpPr txBox="1"/>
          <p:nvPr/>
        </p:nvSpPr>
        <p:spPr>
          <a:xfrm rot="613683">
            <a:off x="1378458" y="2761275"/>
            <a:ext cx="642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endParaRPr lang="es-MX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30 CuadroTexto"/>
          <p:cNvSpPr txBox="1"/>
          <p:nvPr/>
        </p:nvSpPr>
        <p:spPr>
          <a:xfrm rot="19983635">
            <a:off x="1289994" y="2963301"/>
            <a:ext cx="642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endParaRPr lang="es-MX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31 CuadroTexto"/>
          <p:cNvSpPr txBox="1"/>
          <p:nvPr/>
        </p:nvSpPr>
        <p:spPr>
          <a:xfrm rot="961682">
            <a:off x="1323889" y="3415030"/>
            <a:ext cx="642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endParaRPr lang="es-MX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1388003" y="3717032"/>
            <a:ext cx="642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</a:t>
            </a:r>
            <a:endParaRPr lang="es-MX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33 CuadroTexto"/>
          <p:cNvSpPr txBox="1"/>
          <p:nvPr/>
        </p:nvSpPr>
        <p:spPr>
          <a:xfrm rot="1014022">
            <a:off x="1388003" y="4365652"/>
            <a:ext cx="642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endParaRPr lang="es-MX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34 CuadroTexto"/>
          <p:cNvSpPr txBox="1"/>
          <p:nvPr/>
        </p:nvSpPr>
        <p:spPr>
          <a:xfrm rot="20708274">
            <a:off x="1388003" y="4725692"/>
            <a:ext cx="642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 </a:t>
            </a:r>
            <a:endParaRPr lang="es-MX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CuadroTexto"/>
          <p:cNvSpPr txBox="1"/>
          <p:nvPr/>
        </p:nvSpPr>
        <p:spPr>
          <a:xfrm rot="535357">
            <a:off x="1388003" y="5075925"/>
            <a:ext cx="642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endParaRPr lang="es-MX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CuadroTexto"/>
          <p:cNvSpPr txBox="1"/>
          <p:nvPr/>
        </p:nvSpPr>
        <p:spPr>
          <a:xfrm rot="20708274">
            <a:off x="1323889" y="4005612"/>
            <a:ext cx="642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endParaRPr lang="es-MX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251520" y="2695560"/>
            <a:ext cx="10801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 smtClean="0">
                <a:solidFill>
                  <a:schemeClr val="bg1">
                    <a:lumMod val="85000"/>
                  </a:schemeClr>
                </a:solidFill>
              </a:rPr>
              <a:t>Las alumnas de psicología y psicopedagogía de la Universidad de Monterrey realizaron un viaje a </a:t>
            </a:r>
            <a:r>
              <a:rPr lang="es-MX" sz="1050" dirty="0" err="1" smtClean="0">
                <a:solidFill>
                  <a:schemeClr val="bg1">
                    <a:lumMod val="85000"/>
                  </a:schemeClr>
                </a:solidFill>
              </a:rPr>
              <a:t>Venezia</a:t>
            </a:r>
            <a:r>
              <a:rPr lang="es-MX" sz="1050" dirty="0" smtClean="0">
                <a:solidFill>
                  <a:schemeClr val="bg1">
                    <a:lumMod val="85000"/>
                  </a:schemeClr>
                </a:solidFill>
              </a:rPr>
              <a:t> para conocer la Asociación </a:t>
            </a:r>
            <a:r>
              <a:rPr lang="es-MX" sz="1050" dirty="0" err="1" smtClean="0">
                <a:solidFill>
                  <a:schemeClr val="bg1">
                    <a:lumMod val="85000"/>
                  </a:schemeClr>
                </a:solidFill>
              </a:rPr>
              <a:t>Barchetta</a:t>
            </a:r>
            <a:r>
              <a:rPr lang="es-MX" sz="105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MX" sz="1050" dirty="0" err="1" smtClean="0">
                <a:solidFill>
                  <a:schemeClr val="bg1">
                    <a:lumMod val="85000"/>
                  </a:schemeClr>
                </a:solidFill>
              </a:rPr>
              <a:t>Blu</a:t>
            </a:r>
            <a:r>
              <a:rPr lang="es-MX" sz="1050" dirty="0" smtClean="0">
                <a:solidFill>
                  <a:schemeClr val="bg1">
                    <a:lumMod val="85000"/>
                  </a:schemeClr>
                </a:solidFill>
              </a:rPr>
              <a:t>, la cual está especializada en el ámbito educativo-infantil. </a:t>
            </a:r>
            <a:endParaRPr lang="es-MX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7812360" y="1052736"/>
            <a:ext cx="2880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Psicopedagogía</a:t>
            </a:r>
            <a:endParaRPr lang="es-MX" sz="20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79318"/>
            <a:ext cx="45720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72000" y="5579318"/>
            <a:ext cx="45720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64227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216" y="140081"/>
            <a:ext cx="1565464" cy="69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539552" y="931361"/>
            <a:ext cx="835292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  <a:buSzPct val="70000"/>
              <a:buFont typeface="Webdings" pitchFamily="18" charset="2"/>
              <a:buChar char=""/>
            </a:pPr>
            <a:r>
              <a:rPr lang="es-MX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4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Barchetta</a:t>
            </a:r>
            <a:r>
              <a:rPr lang="es-MX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4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</a:t>
            </a:r>
            <a:r>
              <a:rPr lang="es-MX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800" dirty="0" smtClean="0"/>
              <a:t>es una </a:t>
            </a:r>
            <a:r>
              <a:rPr lang="es-MX" sz="2800" b="1" dirty="0" smtClean="0">
                <a:solidFill>
                  <a:schemeClr val="accent6">
                    <a:lumMod val="75000"/>
                  </a:schemeClr>
                </a:solidFill>
              </a:rPr>
              <a:t>asociación que organiza actividades para los niños, familias, profesores, educadores, </a:t>
            </a:r>
            <a:r>
              <a:rPr lang="es-MX" sz="2800" dirty="0" smtClean="0"/>
              <a:t>desarrolla proyectos con organizaciones públicas y privadas y a su vez organiza diversos proyectos educativos. </a:t>
            </a:r>
          </a:p>
          <a:p>
            <a:r>
              <a:rPr lang="es-MX" sz="2800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s-MX" sz="2800" dirty="0" smtClean="0"/>
              <a:t>El principal proyecto es: </a:t>
            </a:r>
            <a:r>
              <a:rPr lang="es-MX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Familias juntas </a:t>
            </a:r>
            <a:r>
              <a:rPr lang="es-MX" sz="2800" dirty="0" smtClean="0"/>
              <a:t>formado en nidos familia y nidos </a:t>
            </a:r>
            <a:r>
              <a:rPr lang="es-MX" sz="2800" dirty="0" err="1" smtClean="0"/>
              <a:t>solesale</a:t>
            </a:r>
            <a:endParaRPr lang="es-MX" sz="2800" dirty="0" smtClean="0"/>
          </a:p>
          <a:p>
            <a:r>
              <a:rPr lang="es-MX" sz="2800" dirty="0" smtClean="0"/>
              <a:t>El  proyecto  educativo se realiza principalmente en ciudadanos de Venecia, familias y niños entre </a:t>
            </a:r>
            <a:r>
              <a:rPr lang="es-MX" sz="2800" b="1" dirty="0" smtClean="0"/>
              <a:t>0 y 13 </a:t>
            </a:r>
            <a:r>
              <a:rPr lang="es-MX" sz="2800" dirty="0" smtClean="0"/>
              <a:t>años de edad. </a:t>
            </a:r>
            <a:endParaRPr lang="es-MX" sz="2800" dirty="0"/>
          </a:p>
        </p:txBody>
      </p:sp>
      <p:sp>
        <p:nvSpPr>
          <p:cNvPr id="9" name="8 Rectángulo"/>
          <p:cNvSpPr/>
          <p:nvPr/>
        </p:nvSpPr>
        <p:spPr>
          <a:xfrm>
            <a:off x="2051720" y="26040"/>
            <a:ext cx="5184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UNIVERSIDAD DE MONTERREY</a:t>
            </a:r>
            <a:endParaRPr lang="es-MX" sz="11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Problemas de Aprendizaje Lógico Emocional, Inteligencias Múltiples y Estilos Cognitivos en el Desarrollo Educativo del Aprendizaje</a:t>
            </a:r>
            <a:endParaRPr lang="es-MX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6582544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Melissa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Palomo,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Susana Arias, Patricia Villarreal,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Arely Tijerina Mena,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Fabiola L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ó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pez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D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á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vila,Jessika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Amero Lobo</a:t>
            </a:r>
            <a:r>
              <a:rPr lang="es-MX" sz="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Prof. Fausto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Presutti</a:t>
            </a: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l="4414" r="1360"/>
          <a:stretch>
            <a:fillRect/>
          </a:stretch>
        </p:blipFill>
        <p:spPr bwMode="auto">
          <a:xfrm>
            <a:off x="8316416" y="764704"/>
            <a:ext cx="63753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ocumento"/>
          <p:cNvSpPr/>
          <p:nvPr/>
        </p:nvSpPr>
        <p:spPr>
          <a:xfrm flipH="1">
            <a:off x="4572000" y="0"/>
            <a:ext cx="4572000" cy="76470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Documento"/>
          <p:cNvSpPr/>
          <p:nvPr/>
        </p:nvSpPr>
        <p:spPr>
          <a:xfrm>
            <a:off x="0" y="0"/>
            <a:ext cx="4572000" cy="76470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16632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3904"/>
            <a:ext cx="1296144" cy="57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-252536" y="6165304"/>
            <a:ext cx="9577064" cy="21602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6" name="25 Grupo"/>
          <p:cNvGrpSpPr/>
          <p:nvPr/>
        </p:nvGrpSpPr>
        <p:grpSpPr>
          <a:xfrm>
            <a:off x="-972616" y="6192688"/>
            <a:ext cx="10138713" cy="692696"/>
            <a:chOff x="-972616" y="6192688"/>
            <a:chExt cx="10138713" cy="69269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-972616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1043608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305983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5076056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7092280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16 CuadroTexto"/>
          <p:cNvSpPr txBox="1"/>
          <p:nvPr/>
        </p:nvSpPr>
        <p:spPr>
          <a:xfrm>
            <a:off x="395536" y="762000"/>
            <a:ext cx="8280920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schemeClr val="bg1"/>
                </a:solidFill>
              </a:rPr>
              <a:t>Se propone un servicio innovador en el que colaboran el asesoramiento de las políticas educativas en conjunto con los profesionales de educación y psicopedagogía. </a:t>
            </a:r>
          </a:p>
          <a:p>
            <a:endParaRPr lang="es-MX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MX" sz="3000" dirty="0" smtClean="0">
                <a:solidFill>
                  <a:schemeClr val="bg1"/>
                </a:solidFill>
              </a:rPr>
              <a:t>El proyecto PROPONE </a:t>
            </a:r>
            <a:r>
              <a:rPr lang="es-MX" sz="3000" b="1" i="1" dirty="0" smtClean="0">
                <a:solidFill>
                  <a:schemeClr val="bg1"/>
                </a:solidFill>
              </a:rPr>
              <a:t>CREAR UN LAZO ENTRE LAS FAMILIAS Y LAS INSTITUCIONES VENECIANAS </a:t>
            </a:r>
            <a:r>
              <a:rPr lang="es-MX" sz="3000" dirty="0" smtClean="0">
                <a:solidFill>
                  <a:schemeClr val="bg1"/>
                </a:solidFill>
              </a:rPr>
              <a:t>mediante </a:t>
            </a:r>
            <a:r>
              <a:rPr lang="es-MX" sz="3000" dirty="0">
                <a:solidFill>
                  <a:schemeClr val="bg1"/>
                </a:solidFill>
              </a:rPr>
              <a:t>métodos didácticos tales </a:t>
            </a:r>
            <a:r>
              <a:rPr lang="es-MX" sz="3000" dirty="0" smtClean="0">
                <a:solidFill>
                  <a:schemeClr val="bg1"/>
                </a:solidFill>
              </a:rPr>
              <a:t>como:</a:t>
            </a:r>
          </a:p>
          <a:p>
            <a:r>
              <a:rPr lang="es-MX" sz="3000" i="1" dirty="0" smtClean="0">
                <a:solidFill>
                  <a:schemeClr val="bg1"/>
                </a:solidFill>
              </a:rPr>
              <a:t> </a:t>
            </a:r>
            <a:r>
              <a:rPr lang="es-MX" sz="2700" i="1" dirty="0" smtClean="0">
                <a:solidFill>
                  <a:schemeClr val="bg1"/>
                </a:solidFill>
              </a:rPr>
              <a:t>-encuentro entre padres, </a:t>
            </a:r>
          </a:p>
          <a:p>
            <a:r>
              <a:rPr lang="es-MX" sz="2700" i="1" dirty="0" smtClean="0">
                <a:solidFill>
                  <a:schemeClr val="bg1"/>
                </a:solidFill>
              </a:rPr>
              <a:t>-iniciativa para las familias, </a:t>
            </a:r>
          </a:p>
          <a:p>
            <a:r>
              <a:rPr lang="es-MX" sz="2700" i="1" dirty="0" smtClean="0">
                <a:solidFill>
                  <a:schemeClr val="bg1"/>
                </a:solidFill>
              </a:rPr>
              <a:t>-actividades de grupo para adultos y niños.</a:t>
            </a:r>
            <a:endParaRPr lang="es-MX" sz="2000" i="1" dirty="0" smtClean="0">
              <a:solidFill>
                <a:schemeClr val="bg1"/>
              </a:solidFill>
            </a:endParaRPr>
          </a:p>
          <a:p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051720" y="26040"/>
            <a:ext cx="5184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UNIVERSIDAD DE MONTERREY</a:t>
            </a:r>
            <a:endParaRPr lang="es-MX" sz="11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Problemas de Aprendizaje Lógico Emocional, Inteligencias Múltiples y Estilos Cognitivos en el Desarrollo Educativo del Aprendizaje</a:t>
            </a:r>
            <a:endParaRPr lang="es-MX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5946522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Melissa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Palomo,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Susana Arias, Patricia Villarreal,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Arely Tijerina Mena,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Fabiola L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ó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pez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D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á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vila,Jessika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Amero Lobo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Prof. Fausto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Presutti</a:t>
            </a: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ocumento"/>
          <p:cNvSpPr/>
          <p:nvPr/>
        </p:nvSpPr>
        <p:spPr>
          <a:xfrm flipH="1">
            <a:off x="4572000" y="0"/>
            <a:ext cx="4572000" cy="76470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Documento"/>
          <p:cNvSpPr/>
          <p:nvPr/>
        </p:nvSpPr>
        <p:spPr>
          <a:xfrm>
            <a:off x="0" y="0"/>
            <a:ext cx="4572000" cy="76470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16632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3904"/>
            <a:ext cx="1296144" cy="57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-252536" y="6165304"/>
            <a:ext cx="9577064" cy="936104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9 Grupo"/>
          <p:cNvGrpSpPr/>
          <p:nvPr/>
        </p:nvGrpSpPr>
        <p:grpSpPr>
          <a:xfrm>
            <a:off x="-972616" y="6192688"/>
            <a:ext cx="10138713" cy="692696"/>
            <a:chOff x="-36512" y="6192688"/>
            <a:chExt cx="10138713" cy="69269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-365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19797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3995936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6012160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8028384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12 CuadroTexto"/>
          <p:cNvSpPr txBox="1"/>
          <p:nvPr/>
        </p:nvSpPr>
        <p:spPr>
          <a:xfrm>
            <a:off x="395536" y="1057960"/>
            <a:ext cx="81369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68000"/>
              <a:buFont typeface="Arial" pitchFamily="34" charset="0"/>
              <a:buChar char="•"/>
            </a:pPr>
            <a:r>
              <a:rPr lang="es-MX" sz="2800" b="1" dirty="0" smtClean="0">
                <a:solidFill>
                  <a:srgbClr val="FF9933"/>
                </a:solidFill>
              </a:rPr>
              <a:t>El enfoque pedagógico:</a:t>
            </a:r>
          </a:p>
          <a:p>
            <a:r>
              <a:rPr lang="es-MX" sz="2400" dirty="0" smtClean="0">
                <a:solidFill>
                  <a:schemeClr val="bg1"/>
                </a:solidFill>
              </a:rPr>
              <a:t>Su intención desde un principio fue que se </a:t>
            </a:r>
            <a:r>
              <a:rPr lang="es-MX" sz="2400" i="1" dirty="0" smtClean="0">
                <a:solidFill>
                  <a:schemeClr val="bg1"/>
                </a:solidFill>
              </a:rPr>
              <a:t>vieran </a:t>
            </a:r>
            <a:r>
              <a:rPr lang="es-MX" sz="2400" i="1" dirty="0">
                <a:solidFill>
                  <a:schemeClr val="bg1"/>
                </a:solidFill>
              </a:rPr>
              <a:t>satisfechas las necesidades de los niños mediante actividades.</a:t>
            </a:r>
            <a:r>
              <a:rPr lang="es-MX" sz="2400" dirty="0">
                <a:solidFill>
                  <a:schemeClr val="bg1"/>
                </a:solidFill>
              </a:rPr>
              <a:t> Y que los </a:t>
            </a:r>
            <a:r>
              <a:rPr lang="es-MX" sz="2400" i="1" dirty="0">
                <a:solidFill>
                  <a:schemeClr val="bg1"/>
                </a:solidFill>
              </a:rPr>
              <a:t>padres</a:t>
            </a:r>
            <a:r>
              <a:rPr lang="es-MX" sz="2400" dirty="0">
                <a:solidFill>
                  <a:schemeClr val="bg1"/>
                </a:solidFill>
              </a:rPr>
              <a:t> participaran activamente en las actividades de sus </a:t>
            </a:r>
            <a:r>
              <a:rPr lang="es-MX" sz="2400" dirty="0" smtClean="0">
                <a:solidFill>
                  <a:schemeClr val="bg1"/>
                </a:solidFill>
              </a:rPr>
              <a:t>propios hijos</a:t>
            </a:r>
            <a:r>
              <a:rPr lang="es-MX" sz="2400" dirty="0">
                <a:solidFill>
                  <a:schemeClr val="bg1"/>
                </a:solidFill>
              </a:rPr>
              <a:t>. </a:t>
            </a:r>
            <a:endParaRPr lang="es-MX" sz="2400" dirty="0" smtClean="0">
              <a:solidFill>
                <a:schemeClr val="bg1"/>
              </a:solidFill>
            </a:endParaRPr>
          </a:p>
          <a:p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95536" y="2819831"/>
            <a:ext cx="849694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FFC000"/>
                </a:solidFill>
              </a:rPr>
              <a:t>P</a:t>
            </a:r>
            <a:r>
              <a:rPr lang="es-MX" sz="2800" b="1" dirty="0" smtClean="0">
                <a:solidFill>
                  <a:srgbClr val="FFC000"/>
                </a:solidFill>
              </a:rPr>
              <a:t>articipación: </a:t>
            </a:r>
            <a:r>
              <a:rPr lang="es-MX" sz="2400" dirty="0" smtClean="0">
                <a:solidFill>
                  <a:schemeClr val="bg1"/>
                </a:solidFill>
              </a:rPr>
              <a:t>palabra mas importante en el significado de la organización de </a:t>
            </a:r>
            <a:r>
              <a:rPr lang="es-MX" sz="2400" dirty="0" err="1" smtClean="0">
                <a:solidFill>
                  <a:schemeClr val="bg1"/>
                </a:solidFill>
              </a:rPr>
              <a:t>Barchetta</a:t>
            </a:r>
            <a:r>
              <a:rPr lang="es-MX" sz="2400" dirty="0" smtClean="0">
                <a:solidFill>
                  <a:schemeClr val="bg1"/>
                </a:solidFill>
              </a:rPr>
              <a:t> Blue. </a:t>
            </a:r>
          </a:p>
          <a:p>
            <a:r>
              <a:rPr lang="es-MX" sz="2000" dirty="0" smtClean="0">
                <a:solidFill>
                  <a:schemeClr val="bg1"/>
                </a:solidFill>
              </a:rPr>
              <a:t>(Todos </a:t>
            </a:r>
            <a:r>
              <a:rPr lang="es-MX" sz="2000" dirty="0">
                <a:solidFill>
                  <a:schemeClr val="bg1"/>
                </a:solidFill>
              </a:rPr>
              <a:t>los ciudadanos de Venecia se vieran involucrados a darle un seguimiento a la educación de sus hijos en unión con la educación en casa</a:t>
            </a:r>
            <a:r>
              <a:rPr lang="es-MX" sz="2000" dirty="0" smtClean="0">
                <a:solidFill>
                  <a:schemeClr val="bg1"/>
                </a:solidFill>
              </a:rPr>
              <a:t>.) </a:t>
            </a:r>
          </a:p>
          <a:p>
            <a:r>
              <a:rPr lang="es-MX" sz="2400" dirty="0">
                <a:solidFill>
                  <a:schemeClr val="bg1"/>
                </a:solidFill>
              </a:rPr>
              <a:t>S</a:t>
            </a:r>
            <a:r>
              <a:rPr lang="es-MX" sz="2400" dirty="0" smtClean="0">
                <a:solidFill>
                  <a:schemeClr val="bg1"/>
                </a:solidFill>
              </a:rPr>
              <a:t>e cree que</a:t>
            </a:r>
            <a:r>
              <a:rPr lang="es-MX" sz="2400" dirty="0">
                <a:solidFill>
                  <a:schemeClr val="bg1"/>
                </a:solidFill>
              </a:rPr>
              <a:t> la educación no depende de un </a:t>
            </a:r>
            <a:r>
              <a:rPr lang="es-MX" sz="2400" dirty="0" err="1">
                <a:solidFill>
                  <a:schemeClr val="bg1"/>
                </a:solidFill>
              </a:rPr>
              <a:t>invidividuo</a:t>
            </a:r>
            <a:r>
              <a:rPr lang="es-MX" sz="2400" dirty="0">
                <a:solidFill>
                  <a:schemeClr val="bg1"/>
                </a:solidFill>
              </a:rPr>
              <a:t> o de una institución si no que </a:t>
            </a:r>
            <a:r>
              <a:rPr lang="es-MX" sz="2400" b="1" dirty="0">
                <a:solidFill>
                  <a:schemeClr val="bg1"/>
                </a:solidFill>
              </a:rPr>
              <a:t>depende de todos</a:t>
            </a:r>
            <a:r>
              <a:rPr lang="es-MX" sz="2400" b="1" dirty="0" smtClean="0">
                <a:solidFill>
                  <a:schemeClr val="bg1"/>
                </a:solidFill>
              </a:rPr>
              <a:t>. </a:t>
            </a:r>
            <a:r>
              <a:rPr lang="es-MX" sz="2400" dirty="0" smtClean="0">
                <a:solidFill>
                  <a:schemeClr val="bg1"/>
                </a:solidFill>
              </a:rPr>
              <a:t>Debido  esto se crea</a:t>
            </a:r>
            <a:r>
              <a:rPr lang="es-MX" sz="2400" dirty="0">
                <a:solidFill>
                  <a:schemeClr val="bg1"/>
                </a:solidFill>
              </a:rPr>
              <a:t> esta organización como un </a:t>
            </a:r>
            <a:r>
              <a:rPr lang="es-MX" sz="2400" b="1" i="1" dirty="0">
                <a:solidFill>
                  <a:schemeClr val="bg1"/>
                </a:solidFill>
              </a:rPr>
              <a:t>lugar de debate, comparación, valorización de los individuos, y las experiencias de las familias.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2051720" y="26040"/>
            <a:ext cx="5184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UNIVERSIDAD DE MONTERREY</a:t>
            </a:r>
            <a:endParaRPr lang="es-MX" sz="11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Problemas de Aprendizaje Lógico Emocional, Inteligencias Múltiples y Estilos Cognitivos en el Desarrollo Educativo del Aprendizaje</a:t>
            </a:r>
            <a:endParaRPr lang="es-MX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5946522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Melissa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Palomo,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Susana Arias, Patricia Villarreal,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Arely Tijerina Mena,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Fabiola L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ó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pez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D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á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vila,Jessika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Amero Lobo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Prof. Fausto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Presutti</a:t>
            </a: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ocumento"/>
          <p:cNvSpPr/>
          <p:nvPr/>
        </p:nvSpPr>
        <p:spPr>
          <a:xfrm flipH="1">
            <a:off x="4572000" y="0"/>
            <a:ext cx="4572000" cy="76470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Documento"/>
          <p:cNvSpPr/>
          <p:nvPr/>
        </p:nvSpPr>
        <p:spPr>
          <a:xfrm>
            <a:off x="0" y="0"/>
            <a:ext cx="4572000" cy="76470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16632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3904"/>
            <a:ext cx="1296144" cy="57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-252536" y="6093296"/>
            <a:ext cx="9577064" cy="43204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9 Grupo"/>
          <p:cNvGrpSpPr/>
          <p:nvPr/>
        </p:nvGrpSpPr>
        <p:grpSpPr>
          <a:xfrm>
            <a:off x="-972616" y="6165304"/>
            <a:ext cx="10138713" cy="692696"/>
            <a:chOff x="-36512" y="6192688"/>
            <a:chExt cx="10138713" cy="69269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-365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19797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3995936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6012160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8028384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12 CuadroTexto"/>
          <p:cNvSpPr txBox="1"/>
          <p:nvPr/>
        </p:nvSpPr>
        <p:spPr>
          <a:xfrm>
            <a:off x="611560" y="1639828"/>
            <a:ext cx="77048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bg1"/>
                </a:solidFill>
              </a:rPr>
              <a:t>Nace</a:t>
            </a:r>
            <a:r>
              <a:rPr lang="es-MX" sz="2400" dirty="0" smtClean="0">
                <a:solidFill>
                  <a:schemeClr val="bg1"/>
                </a:solidFill>
              </a:rPr>
              <a:t> la asociación en </a:t>
            </a:r>
            <a:r>
              <a:rPr lang="es-MX" sz="2400" dirty="0">
                <a:solidFill>
                  <a:schemeClr val="bg1"/>
                </a:solidFill>
              </a:rPr>
              <a:t>septiembre en 1999</a:t>
            </a:r>
            <a:r>
              <a:rPr lang="es-MX" sz="24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s-MX" sz="2400" b="1" dirty="0" smtClean="0">
                <a:solidFill>
                  <a:schemeClr val="bg1"/>
                </a:solidFill>
              </a:rPr>
              <a:t>Principal objetivo</a:t>
            </a:r>
            <a:r>
              <a:rPr lang="es-MX" sz="2400" b="1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MX" sz="2400" b="1" dirty="0">
                <a:solidFill>
                  <a:schemeClr val="bg1"/>
                </a:solidFill>
                <a:sym typeface="Wingdings" pitchFamily="2" charset="2"/>
              </a:rPr>
              <a:t>F</a:t>
            </a:r>
            <a:r>
              <a:rPr lang="es-MX" sz="2400" b="1" dirty="0" smtClean="0">
                <a:solidFill>
                  <a:schemeClr val="bg1"/>
                </a:solidFill>
              </a:rPr>
              <a:t>avorecer </a:t>
            </a:r>
            <a:r>
              <a:rPr lang="es-MX" sz="2400" b="1" dirty="0">
                <a:solidFill>
                  <a:schemeClr val="bg1"/>
                </a:solidFill>
              </a:rPr>
              <a:t>la socialización entre niños y sus familias</a:t>
            </a:r>
            <a:r>
              <a:rPr lang="es-MX" sz="24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s-MX" sz="2400" dirty="0" smtClean="0">
                <a:solidFill>
                  <a:schemeClr val="bg1"/>
                </a:solidFill>
              </a:rPr>
              <a:t>Al principio nadie había pensado en escribir un proyecto tan importante sobre el cuidado de los niños, pero muy pronto se dieron las iniciativas de padres que apoyaban este proyecto </a:t>
            </a:r>
            <a:r>
              <a:rPr lang="es-MX" sz="2400" dirty="0">
                <a:solidFill>
                  <a:schemeClr val="bg1"/>
                </a:solidFill>
              </a:rPr>
              <a:t>primer </a:t>
            </a:r>
            <a:r>
              <a:rPr lang="es-MX" sz="2400" dirty="0" smtClean="0">
                <a:solidFill>
                  <a:schemeClr val="bg1"/>
                </a:solidFill>
              </a:rPr>
              <a:t>proyecto. </a:t>
            </a:r>
          </a:p>
          <a:p>
            <a:r>
              <a:rPr lang="es-MX" sz="2400" dirty="0" smtClean="0">
                <a:solidFill>
                  <a:schemeClr val="bg1"/>
                </a:solidFill>
              </a:rPr>
              <a:t>Ocurrió </a:t>
            </a:r>
            <a:r>
              <a:rPr lang="es-MX" sz="2400" dirty="0">
                <a:solidFill>
                  <a:schemeClr val="bg1"/>
                </a:solidFill>
              </a:rPr>
              <a:t>en la primavera del 2000 con el nombre de </a:t>
            </a:r>
            <a:r>
              <a:rPr lang="es-MX" sz="2400" dirty="0" smtClean="0">
                <a:solidFill>
                  <a:schemeClr val="bg1"/>
                </a:solidFill>
              </a:rPr>
              <a:t>“Madres </a:t>
            </a:r>
            <a:r>
              <a:rPr lang="es-MX" sz="2400" dirty="0">
                <a:solidFill>
                  <a:schemeClr val="bg1"/>
                </a:solidFill>
              </a:rPr>
              <a:t>y </a:t>
            </a:r>
            <a:r>
              <a:rPr lang="es-MX" sz="2400" dirty="0" smtClean="0">
                <a:solidFill>
                  <a:schemeClr val="bg1"/>
                </a:solidFill>
              </a:rPr>
              <a:t>Niños.” </a:t>
            </a:r>
            <a:r>
              <a:rPr lang="es-MX" sz="2000" dirty="0" smtClean="0">
                <a:solidFill>
                  <a:schemeClr val="bg1"/>
                </a:solidFill>
              </a:rPr>
              <a:t>(búsqueda  por parte de instituciones educativas e interlocutores que apoyaran el proyecto)</a:t>
            </a:r>
            <a:endParaRPr lang="es-MX" sz="2400" dirty="0" smtClean="0">
              <a:solidFill>
                <a:schemeClr val="bg1"/>
              </a:solidFill>
            </a:endParaRPr>
          </a:p>
          <a:p>
            <a:endParaRPr lang="es-MX" sz="2400" dirty="0" smtClean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23528" y="90872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i="1" dirty="0" smtClean="0">
                <a:solidFill>
                  <a:schemeClr val="bg1">
                    <a:lumMod val="85000"/>
                  </a:schemeClr>
                </a:solidFill>
              </a:rPr>
              <a:t>Un poco de su historia…</a:t>
            </a:r>
            <a:endParaRPr lang="es-MX" sz="3200" b="1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979712" y="0"/>
            <a:ext cx="5184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UNIVERSIDAD DE MONTERREY</a:t>
            </a:r>
            <a:endParaRPr lang="es-MX" sz="11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Problemas de Aprendizaje Lógico Emocional, Inteligencias Múltiples y Estilos Cognitivos en el Desarrollo Educativo del </a:t>
            </a:r>
            <a:r>
              <a:rPr lang="es-ES_tradnl" sz="11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Aprendizajez</a:t>
            </a:r>
            <a:endParaRPr lang="es-MX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5877272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Melissa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Palomo,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Susana Arias, Patricia Villarreal,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Arely Tijerina Mena,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Fabiola L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ó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pez D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á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vila,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Jessika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Amero Lobo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Prof. Fausto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Presutti</a:t>
            </a: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ocumento"/>
          <p:cNvSpPr/>
          <p:nvPr/>
        </p:nvSpPr>
        <p:spPr>
          <a:xfrm flipH="1">
            <a:off x="4572000" y="0"/>
            <a:ext cx="4572000" cy="76470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Documento"/>
          <p:cNvSpPr/>
          <p:nvPr/>
        </p:nvSpPr>
        <p:spPr>
          <a:xfrm>
            <a:off x="0" y="0"/>
            <a:ext cx="4572000" cy="76470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16632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3904"/>
            <a:ext cx="1296144" cy="57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-252536" y="6093296"/>
            <a:ext cx="9577064" cy="43204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9 Grupo"/>
          <p:cNvGrpSpPr/>
          <p:nvPr/>
        </p:nvGrpSpPr>
        <p:grpSpPr>
          <a:xfrm>
            <a:off x="-972616" y="6165304"/>
            <a:ext cx="10138713" cy="692696"/>
            <a:chOff x="-36512" y="6192688"/>
            <a:chExt cx="10138713" cy="69269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-365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19797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3995936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6012160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8028384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12 CuadroTexto"/>
          <p:cNvSpPr txBox="1"/>
          <p:nvPr/>
        </p:nvSpPr>
        <p:spPr>
          <a:xfrm>
            <a:off x="611560" y="1412776"/>
            <a:ext cx="69127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400" dirty="0" smtClean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El </a:t>
            </a:r>
            <a:r>
              <a:rPr lang="es-MX" sz="2400" b="1" dirty="0">
                <a:solidFill>
                  <a:schemeClr val="bg1"/>
                </a:solidFill>
              </a:rPr>
              <a:t>30 de abril 2000 </a:t>
            </a:r>
            <a:r>
              <a:rPr lang="es-MX" sz="2400" dirty="0">
                <a:solidFill>
                  <a:schemeClr val="bg1"/>
                </a:solidFill>
              </a:rPr>
              <a:t>fue presentado el proyecto en la región de </a:t>
            </a:r>
            <a:r>
              <a:rPr lang="es-MX" sz="2400" dirty="0" err="1">
                <a:solidFill>
                  <a:schemeClr val="bg1"/>
                </a:solidFill>
              </a:rPr>
              <a:t>Veneto</a:t>
            </a:r>
            <a:r>
              <a:rPr lang="es-MX" sz="2400" dirty="0">
                <a:solidFill>
                  <a:schemeClr val="bg1"/>
                </a:solidFill>
              </a:rPr>
              <a:t> y el </a:t>
            </a:r>
            <a:r>
              <a:rPr lang="es-MX" sz="2400" b="1" dirty="0">
                <a:solidFill>
                  <a:schemeClr val="bg1"/>
                </a:solidFill>
              </a:rPr>
              <a:t>15 de junio 2000</a:t>
            </a:r>
            <a:r>
              <a:rPr lang="es-MX" sz="2400" dirty="0">
                <a:solidFill>
                  <a:schemeClr val="bg1"/>
                </a:solidFill>
              </a:rPr>
              <a:t>  a la enseñanza pública del municipio de Venecia.</a:t>
            </a:r>
            <a:endParaRPr lang="es-MX" sz="2400" dirty="0" smtClean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Aún no se consideraba un proyecto muy bueno. Y la iniciativa continuo de s</a:t>
            </a:r>
            <a:r>
              <a:rPr lang="es-MX" sz="2400" dirty="0">
                <a:solidFill>
                  <a:schemeClr val="bg1"/>
                </a:solidFill>
              </a:rPr>
              <a:t>eptiembre de 2000 a junio de 2001, en un espacio puesto a disposición de la parroquia de S. </a:t>
            </a:r>
            <a:endParaRPr lang="es-MX" sz="2400" dirty="0" smtClean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Comenzó </a:t>
            </a:r>
            <a:r>
              <a:rPr lang="es-MX" sz="2400" dirty="0">
                <a:solidFill>
                  <a:schemeClr val="bg1"/>
                </a:solidFill>
              </a:rPr>
              <a:t>con un grupo de 9 niños de edades comprendidas entre los 10 y los 24 meses.</a:t>
            </a:r>
            <a:endParaRPr lang="es-MX" sz="2400" dirty="0" smtClean="0">
              <a:solidFill>
                <a:schemeClr val="bg1"/>
              </a:solidFill>
            </a:endParaRPr>
          </a:p>
          <a:p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83568" y="1124744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i="1" dirty="0" smtClean="0">
                <a:solidFill>
                  <a:schemeClr val="bg1">
                    <a:lumMod val="85000"/>
                  </a:schemeClr>
                </a:solidFill>
              </a:rPr>
              <a:t>Un poco de su historia…</a:t>
            </a:r>
            <a:endParaRPr lang="es-MX" sz="2800" b="1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051720" y="20524"/>
            <a:ext cx="5184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UNIVERSIDAD DE MONTERREY</a:t>
            </a:r>
            <a:endParaRPr lang="es-MX" sz="11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Problemas de Aprendizaje Lógico Emocional, Inteligencias Múltiples y Estilos Cognitivos en el Desarrollo Educativo del Aprendizaje</a:t>
            </a:r>
            <a:endParaRPr lang="es-MX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5877272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Melissa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Palomo,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Susana Arias, Patricia Villarreal,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Arely Tijerina Mena,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Fabiola L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ó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pez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D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á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vila,Jessika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Amero Lobo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Prof. Fausto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Presutti</a:t>
            </a: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ocumento"/>
          <p:cNvSpPr/>
          <p:nvPr/>
        </p:nvSpPr>
        <p:spPr>
          <a:xfrm flipH="1">
            <a:off x="4572000" y="0"/>
            <a:ext cx="4572000" cy="76470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Documento"/>
          <p:cNvSpPr/>
          <p:nvPr/>
        </p:nvSpPr>
        <p:spPr>
          <a:xfrm>
            <a:off x="0" y="0"/>
            <a:ext cx="4572000" cy="76470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16632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3904"/>
            <a:ext cx="1296144" cy="57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-252536" y="6165304"/>
            <a:ext cx="9577064" cy="936104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9 Grupo"/>
          <p:cNvGrpSpPr/>
          <p:nvPr/>
        </p:nvGrpSpPr>
        <p:grpSpPr>
          <a:xfrm>
            <a:off x="-972616" y="6192688"/>
            <a:ext cx="10138713" cy="692696"/>
            <a:chOff x="-36512" y="6192688"/>
            <a:chExt cx="10138713" cy="69269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-365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1979712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3995936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6012160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14"/>
            <a:stretch>
              <a:fillRect/>
            </a:stretch>
          </p:blipFill>
          <p:spPr bwMode="auto">
            <a:xfrm>
              <a:off x="8028384" y="6192688"/>
              <a:ext cx="2073817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12 CuadroTexto"/>
          <p:cNvSpPr txBox="1"/>
          <p:nvPr/>
        </p:nvSpPr>
        <p:spPr>
          <a:xfrm>
            <a:off x="539552" y="866611"/>
            <a:ext cx="8064896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  <a:buFont typeface="Wingdings 2" pitchFamily="18" charset="2"/>
              <a:buChar char=""/>
            </a:pPr>
            <a:r>
              <a:rPr lang="es-MX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Nido </a:t>
            </a:r>
            <a:r>
              <a:rPr lang="es-MX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Solesale</a:t>
            </a:r>
            <a:r>
              <a:rPr lang="es-MX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(Familias conjunto):</a:t>
            </a:r>
          </a:p>
          <a:p>
            <a:pPr>
              <a:buClr>
                <a:srgbClr val="FFC000"/>
              </a:buClr>
            </a:pPr>
            <a:r>
              <a:rPr lang="es-MX" sz="2000" dirty="0">
                <a:solidFill>
                  <a:schemeClr val="bg1"/>
                </a:solidFill>
              </a:rPr>
              <a:t>Organización de nido </a:t>
            </a:r>
            <a:r>
              <a:rPr lang="es-MX" sz="2000" dirty="0" err="1">
                <a:solidFill>
                  <a:schemeClr val="bg1"/>
                </a:solidFill>
              </a:rPr>
              <a:t>Solesale</a:t>
            </a:r>
            <a:r>
              <a:rPr lang="es-MX" sz="2000" dirty="0">
                <a:solidFill>
                  <a:schemeClr val="bg1"/>
                </a:solidFill>
              </a:rPr>
              <a:t> y los nidos de familia realizaron un proyecto de actividades de cuidado y educación de niños desde los 8 a los 36 meses y acoge a 50 familias aproximadamente.</a:t>
            </a:r>
            <a:endParaRPr lang="es-MX" sz="2000" dirty="0" smtClean="0">
              <a:solidFill>
                <a:schemeClr val="bg1"/>
              </a:solidFill>
            </a:endParaRPr>
          </a:p>
          <a:p>
            <a:pPr>
              <a:buClr>
                <a:srgbClr val="FFC000"/>
              </a:buClr>
              <a:buFont typeface="Wingdings 2" pitchFamily="18" charset="2"/>
              <a:buChar char=""/>
            </a:pPr>
            <a:endParaRPr lang="es-MX" sz="15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C000"/>
              </a:buClr>
              <a:buFont typeface="Wingdings 2" pitchFamily="18" charset="2"/>
              <a:buChar char=""/>
            </a:pPr>
            <a:r>
              <a:rPr lang="es-MX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Ludoteca </a:t>
            </a:r>
            <a:r>
              <a:rPr lang="es-MX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SoleSale</a:t>
            </a:r>
            <a:endParaRPr lang="es-MX" sz="2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C000"/>
              </a:buClr>
            </a:pPr>
            <a:r>
              <a:rPr lang="es-MX" sz="2000" dirty="0">
                <a:solidFill>
                  <a:schemeClr val="bg1"/>
                </a:solidFill>
              </a:rPr>
              <a:t>Juegos para niños y espacio para la familia.</a:t>
            </a:r>
            <a:r>
              <a:rPr lang="es-MX" sz="2000" dirty="0" smtClean="0">
                <a:solidFill>
                  <a:schemeClr val="bg1"/>
                </a:solidFill>
              </a:rPr>
              <a:t> </a:t>
            </a:r>
            <a:r>
              <a:rPr lang="es-MX" dirty="0" smtClean="0">
                <a:solidFill>
                  <a:schemeClr val="bg1"/>
                </a:solidFill>
              </a:rPr>
              <a:t>Todos los martes y los jueves por las 16.00 a 18.30 horas. </a:t>
            </a:r>
            <a:r>
              <a:rPr lang="es-MX" dirty="0" err="1" smtClean="0">
                <a:solidFill>
                  <a:schemeClr val="bg1"/>
                </a:solidFill>
              </a:rPr>
              <a:t>Dorsoduro</a:t>
            </a:r>
            <a:r>
              <a:rPr lang="es-MX" dirty="0" smtClean="0">
                <a:solidFill>
                  <a:schemeClr val="bg1"/>
                </a:solidFill>
              </a:rPr>
              <a:t> 614, Venecia</a:t>
            </a:r>
            <a:endParaRPr lang="es-MX" sz="2000" dirty="0" smtClean="0">
              <a:solidFill>
                <a:schemeClr val="bg1"/>
              </a:solidFill>
            </a:endParaRPr>
          </a:p>
          <a:p>
            <a:pPr>
              <a:buClr>
                <a:srgbClr val="FFC000"/>
              </a:buClr>
              <a:buFont typeface="Wingdings 2" pitchFamily="18" charset="2"/>
              <a:buChar char=""/>
            </a:pPr>
            <a:endParaRPr lang="es-MX" sz="1500" dirty="0" smtClean="0">
              <a:solidFill>
                <a:schemeClr val="bg1"/>
              </a:solidFill>
            </a:endParaRPr>
          </a:p>
          <a:p>
            <a:pPr>
              <a:buClr>
                <a:srgbClr val="FFC000"/>
              </a:buClr>
              <a:buFont typeface="Wingdings 2" pitchFamily="18" charset="2"/>
              <a:buChar char=""/>
            </a:pPr>
            <a:r>
              <a:rPr lang="es-MX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Biblioteca Ragazzi (Biblioteca para Niños)</a:t>
            </a:r>
          </a:p>
          <a:p>
            <a:pPr>
              <a:buClr>
                <a:srgbClr val="FFC000"/>
              </a:buClr>
            </a:pPr>
            <a:r>
              <a:rPr lang="es-MX" sz="2000" dirty="0">
                <a:solidFill>
                  <a:schemeClr val="bg1"/>
                </a:solidFill>
              </a:rPr>
              <a:t>Consulta y préstamo de libros para niños de los 6 a los 10 meses y sección de padres y educadores.</a:t>
            </a:r>
            <a:endParaRPr lang="es-MX" sz="2000" dirty="0" smtClean="0">
              <a:solidFill>
                <a:schemeClr val="bg1"/>
              </a:solidFill>
            </a:endParaRPr>
          </a:p>
          <a:p>
            <a:pPr>
              <a:buClr>
                <a:srgbClr val="FFC000"/>
              </a:buClr>
              <a:buFont typeface="Wingdings 2" pitchFamily="18" charset="2"/>
              <a:buChar char=""/>
            </a:pPr>
            <a:endParaRPr lang="es-MX" sz="15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C000"/>
              </a:buClr>
              <a:buFont typeface="Wingdings 2" pitchFamily="18" charset="2"/>
              <a:buChar char=""/>
            </a:pPr>
            <a:r>
              <a:rPr lang="es-MX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Crecer con la música</a:t>
            </a:r>
          </a:p>
          <a:p>
            <a:pPr>
              <a:buClr>
                <a:srgbClr val="FFC000"/>
              </a:buClr>
            </a:pPr>
            <a:r>
              <a:rPr lang="es-MX" sz="2000" dirty="0">
                <a:solidFill>
                  <a:schemeClr val="bg1"/>
                </a:solidFill>
              </a:rPr>
              <a:t>laboratorios musicales con el método Suzuki</a:t>
            </a:r>
            <a:endParaRPr lang="es-MX" sz="2000" dirty="0" smtClean="0">
              <a:solidFill>
                <a:schemeClr val="bg1"/>
              </a:solidFill>
            </a:endParaRPr>
          </a:p>
          <a:p>
            <a:pPr>
              <a:buClr>
                <a:srgbClr val="FFC000"/>
              </a:buClr>
            </a:pPr>
            <a:r>
              <a:rPr lang="es-MX" sz="2000" dirty="0" smtClean="0">
                <a:solidFill>
                  <a:schemeClr val="bg1"/>
                </a:solidFill>
              </a:rPr>
              <a:t>Cursos individuales de </a:t>
            </a:r>
            <a:r>
              <a:rPr lang="es-MX" sz="2000" dirty="0">
                <a:solidFill>
                  <a:schemeClr val="bg1"/>
                </a:solidFill>
              </a:rPr>
              <a:t>piano y arpa </a:t>
            </a:r>
            <a:r>
              <a:rPr lang="es-MX" sz="2000" dirty="0" smtClean="0">
                <a:solidFill>
                  <a:schemeClr val="bg1"/>
                </a:solidFill>
              </a:rPr>
              <a:t>para niños de 3 a 12 años. (también para padres) </a:t>
            </a:r>
          </a:p>
          <a:p>
            <a:pPr>
              <a:buClr>
                <a:srgbClr val="FFC000"/>
              </a:buClr>
              <a:buFont typeface="Wingdings 2" pitchFamily="18" charset="2"/>
              <a:buChar char=""/>
            </a:pP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051720" y="20524"/>
            <a:ext cx="5184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UNIVERSIDAD DE MONTERREY</a:t>
            </a:r>
            <a:endParaRPr lang="es-MX" sz="11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Problemas de Aprendizaje Lógico Emocional, Inteligencias Múltiples y Estilos Cognitivos en el Desarrollo Educativo del Aprendizaje</a:t>
            </a:r>
            <a:endParaRPr lang="es-MX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5946522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Melissa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Palomo,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Susana Arias, Patricia Villarreal,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Arely Tijerina Mena,</a:t>
            </a:r>
            <a:r>
              <a:rPr kumimoji="0" lang="es-ES_tradnl" sz="900" b="0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Fabiola L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ó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pez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D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á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vila,Jessika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Amero Lobo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Prof. Fausto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Presutti</a:t>
            </a: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2298</Words>
  <Application>Microsoft Office PowerPoint</Application>
  <PresentationFormat>Presentazione su schermo (4:3)</PresentationFormat>
  <Paragraphs>260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Letty MP</dc:creator>
  <cp:lastModifiedBy>iyuyu</cp:lastModifiedBy>
  <cp:revision>62</cp:revision>
  <dcterms:created xsi:type="dcterms:W3CDTF">2010-07-20T22:36:08Z</dcterms:created>
  <dcterms:modified xsi:type="dcterms:W3CDTF">2010-08-03T05:12:56Z</dcterms:modified>
</cp:coreProperties>
</file>